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1350" r:id="rId2"/>
    <p:sldId id="1731" r:id="rId3"/>
    <p:sldId id="1713" r:id="rId4"/>
    <p:sldId id="1650" r:id="rId5"/>
    <p:sldId id="1347" r:id="rId6"/>
    <p:sldId id="1603" r:id="rId7"/>
    <p:sldId id="1703" r:id="rId8"/>
    <p:sldId id="1688" r:id="rId9"/>
    <p:sldId id="1689" r:id="rId10"/>
    <p:sldId id="1697" r:id="rId11"/>
    <p:sldId id="1746" r:id="rId12"/>
    <p:sldId id="1698" r:id="rId13"/>
    <p:sldId id="1699" r:id="rId14"/>
    <p:sldId id="1700" r:id="rId15"/>
    <p:sldId id="1702" r:id="rId16"/>
    <p:sldId id="1690" r:id="rId17"/>
    <p:sldId id="1657" r:id="rId18"/>
    <p:sldId id="1658" r:id="rId19"/>
    <p:sldId id="1744" r:id="rId20"/>
    <p:sldId id="1745" r:id="rId21"/>
    <p:sldId id="1748" r:id="rId22"/>
    <p:sldId id="1747" r:id="rId23"/>
    <p:sldId id="174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501"/>
  </p:normalViewPr>
  <p:slideViewPr>
    <p:cSldViewPr snapToGrid="0">
      <p:cViewPr varScale="1">
        <p:scale>
          <a:sx n="83" d="100"/>
          <a:sy n="83" d="100"/>
        </p:scale>
        <p:origin x="72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image" Target="../media/image32.jpg"/><Relationship Id="rId5" Type="http://schemas.openxmlformats.org/officeDocument/2006/relationships/image" Target="../media/image36.jpg"/><Relationship Id="rId4" Type="http://schemas.openxmlformats.org/officeDocument/2006/relationships/image" Target="../media/image35.jpg"/></Relationships>
</file>

<file path=ppt/diagrams/_rels/data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image" Target="../media/image44.png"/><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image" Target="../media/image32.jpg"/><Relationship Id="rId5" Type="http://schemas.openxmlformats.org/officeDocument/2006/relationships/image" Target="../media/image36.jpg"/><Relationship Id="rId4" Type="http://schemas.openxmlformats.org/officeDocument/2006/relationships/image" Target="../media/image35.jpg"/></Relationships>
</file>

<file path=ppt/diagrams/_rels/drawing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image" Target="../media/image44.png"/><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19E0E6-B472-7040-82E8-B7140BE32486}" type="doc">
      <dgm:prSet loTypeId="urn:microsoft.com/office/officeart/2005/8/layout/hProcess11" loCatId="" qsTypeId="urn:microsoft.com/office/officeart/2005/8/quickstyle/simple1" qsCatId="simple" csTypeId="urn:microsoft.com/office/officeart/2005/8/colors/colorful1" csCatId="colorful" phldr="1"/>
      <dgm:spPr/>
    </dgm:pt>
    <dgm:pt modelId="{3411BFEB-30C1-1841-8088-F1DCBCF894FC}">
      <dgm:prSet phldrT="[Text]"/>
      <dgm:spPr/>
      <dgm:t>
        <a:bodyPr/>
        <a:lstStyle/>
        <a:p>
          <a:r>
            <a:rPr lang="en-GB" b="1" dirty="0">
              <a:solidFill>
                <a:schemeClr val="tx2">
                  <a:lumMod val="65000"/>
                  <a:lumOff val="35000"/>
                </a:schemeClr>
              </a:solidFill>
            </a:rPr>
            <a:t>2021</a:t>
          </a:r>
          <a:r>
            <a:rPr lang="en-GB" dirty="0"/>
            <a:t>: Research Finance Task Team established- interviews with 10 key research groups</a:t>
          </a:r>
        </a:p>
      </dgm:t>
    </dgm:pt>
    <dgm:pt modelId="{8AC01A13-EEC8-3F4E-8AD9-7579F2AEC30A}" type="parTrans" cxnId="{6797CAB3-EEFD-F041-9D85-750D29AAA51C}">
      <dgm:prSet/>
      <dgm:spPr/>
      <dgm:t>
        <a:bodyPr/>
        <a:lstStyle/>
        <a:p>
          <a:endParaRPr lang="en-GB"/>
        </a:p>
      </dgm:t>
    </dgm:pt>
    <dgm:pt modelId="{CDAC2532-2D42-2147-98CC-638E2AB20D50}" type="sibTrans" cxnId="{6797CAB3-EEFD-F041-9D85-750D29AAA51C}">
      <dgm:prSet/>
      <dgm:spPr/>
      <dgm:t>
        <a:bodyPr/>
        <a:lstStyle/>
        <a:p>
          <a:endParaRPr lang="en-GB"/>
        </a:p>
      </dgm:t>
    </dgm:pt>
    <dgm:pt modelId="{9E424ED5-17B1-F644-A691-42B913A1CDEF}">
      <dgm:prSet phldrT="[Text]"/>
      <dgm:spPr/>
      <dgm:t>
        <a:bodyPr/>
        <a:lstStyle/>
        <a:p>
          <a:r>
            <a:rPr lang="en-GB" b="1" dirty="0">
              <a:solidFill>
                <a:srgbClr val="92D050"/>
              </a:solidFill>
            </a:rPr>
            <a:t>Q1 2022</a:t>
          </a:r>
          <a:r>
            <a:rPr lang="en-GB" b="1" dirty="0"/>
            <a:t>: </a:t>
          </a:r>
          <a:r>
            <a:rPr lang="en-GB" b="0" dirty="0"/>
            <a:t>Quick Hit Project launched to focus on “low hanging fruit” e.g. removal of signatures on forms, eRA notifications etc. </a:t>
          </a:r>
          <a:endParaRPr lang="en-GB" b="1" dirty="0"/>
        </a:p>
      </dgm:t>
    </dgm:pt>
    <dgm:pt modelId="{BE52BDAE-267A-E146-8005-2979738686E4}" type="parTrans" cxnId="{8029F9E2-560A-1744-9FF5-021B6A648279}">
      <dgm:prSet/>
      <dgm:spPr/>
      <dgm:t>
        <a:bodyPr/>
        <a:lstStyle/>
        <a:p>
          <a:endParaRPr lang="en-GB"/>
        </a:p>
      </dgm:t>
    </dgm:pt>
    <dgm:pt modelId="{F5745ED9-7B86-AB41-A2EA-CE279F563674}" type="sibTrans" cxnId="{8029F9E2-560A-1744-9FF5-021B6A648279}">
      <dgm:prSet/>
      <dgm:spPr/>
      <dgm:t>
        <a:bodyPr/>
        <a:lstStyle/>
        <a:p>
          <a:endParaRPr lang="en-GB"/>
        </a:p>
      </dgm:t>
    </dgm:pt>
    <dgm:pt modelId="{BA3B4438-D674-E14C-912A-8B09E6F2BD5D}">
      <dgm:prSet phldrT="[Text]"/>
      <dgm:spPr/>
      <dgm:t>
        <a:bodyPr/>
        <a:lstStyle/>
        <a:p>
          <a:r>
            <a:rPr lang="en-GB" b="1" dirty="0">
              <a:solidFill>
                <a:schemeClr val="bg2"/>
              </a:solidFill>
            </a:rPr>
            <a:t>2022:</a:t>
          </a:r>
          <a:r>
            <a:rPr lang="en-GB" b="1" dirty="0"/>
            <a:t> </a:t>
          </a:r>
          <a:r>
            <a:rPr lang="en-GB" b="0" dirty="0"/>
            <a:t>Design Phase of the RST Project</a:t>
          </a:r>
          <a:endParaRPr lang="en-GB" b="1" dirty="0"/>
        </a:p>
      </dgm:t>
    </dgm:pt>
    <dgm:pt modelId="{0DB812AC-F07B-DC49-8741-5518A43A0468}" type="parTrans" cxnId="{AB24A260-8E4C-594B-9D4D-C466FB93306B}">
      <dgm:prSet/>
      <dgm:spPr/>
      <dgm:t>
        <a:bodyPr/>
        <a:lstStyle/>
        <a:p>
          <a:endParaRPr lang="en-GB"/>
        </a:p>
      </dgm:t>
    </dgm:pt>
    <dgm:pt modelId="{C92B002F-F5BE-B24F-B078-C7296F358DEC}" type="sibTrans" cxnId="{AB24A260-8E4C-594B-9D4D-C466FB93306B}">
      <dgm:prSet/>
      <dgm:spPr/>
      <dgm:t>
        <a:bodyPr/>
        <a:lstStyle/>
        <a:p>
          <a:endParaRPr lang="en-GB"/>
        </a:p>
      </dgm:t>
    </dgm:pt>
    <dgm:pt modelId="{9E42AFF0-DC36-154D-A93F-18A9FF051916}">
      <dgm:prSet phldrT="[Text]"/>
      <dgm:spPr/>
      <dgm:t>
        <a:bodyPr/>
        <a:lstStyle/>
        <a:p>
          <a:r>
            <a:rPr lang="en-GB" b="1" dirty="0">
              <a:solidFill>
                <a:schemeClr val="accent5"/>
              </a:solidFill>
            </a:rPr>
            <a:t>2023: </a:t>
          </a:r>
          <a:r>
            <a:rPr lang="en-GB" b="0" dirty="0"/>
            <a:t>Implementation Phase of RST Project </a:t>
          </a:r>
        </a:p>
      </dgm:t>
    </dgm:pt>
    <dgm:pt modelId="{1CAC4D7B-6C2D-D740-A55A-82805ECD6A5B}" type="parTrans" cxnId="{3432BF3E-366D-6545-AA06-BC53221375B9}">
      <dgm:prSet/>
      <dgm:spPr/>
      <dgm:t>
        <a:bodyPr/>
        <a:lstStyle/>
        <a:p>
          <a:endParaRPr lang="en-GB"/>
        </a:p>
      </dgm:t>
    </dgm:pt>
    <dgm:pt modelId="{F06725C6-87D0-B242-B526-2BC0965D25F7}" type="sibTrans" cxnId="{3432BF3E-366D-6545-AA06-BC53221375B9}">
      <dgm:prSet/>
      <dgm:spPr/>
      <dgm:t>
        <a:bodyPr/>
        <a:lstStyle/>
        <a:p>
          <a:endParaRPr lang="en-GB"/>
        </a:p>
      </dgm:t>
    </dgm:pt>
    <dgm:pt modelId="{A2EE9CD0-A9F9-2548-BF80-A3CDB0719219}" type="pres">
      <dgm:prSet presAssocID="{9519E0E6-B472-7040-82E8-B7140BE32486}" presName="Name0" presStyleCnt="0">
        <dgm:presLayoutVars>
          <dgm:dir/>
          <dgm:resizeHandles val="exact"/>
        </dgm:presLayoutVars>
      </dgm:prSet>
      <dgm:spPr/>
    </dgm:pt>
    <dgm:pt modelId="{420E92BA-E00D-8944-B8B2-2FED73B0766D}" type="pres">
      <dgm:prSet presAssocID="{9519E0E6-B472-7040-82E8-B7140BE32486}" presName="arrow" presStyleLbl="bgShp" presStyleIdx="0" presStyleCnt="1"/>
      <dgm:spPr/>
    </dgm:pt>
    <dgm:pt modelId="{07A60496-95F8-F143-9F66-E303E6991FBA}" type="pres">
      <dgm:prSet presAssocID="{9519E0E6-B472-7040-82E8-B7140BE32486}" presName="points" presStyleCnt="0"/>
      <dgm:spPr/>
    </dgm:pt>
    <dgm:pt modelId="{FE2F41BC-B65F-3841-8949-A96DA4E92EDF}" type="pres">
      <dgm:prSet presAssocID="{3411BFEB-30C1-1841-8088-F1DCBCF894FC}" presName="compositeA" presStyleCnt="0"/>
      <dgm:spPr/>
    </dgm:pt>
    <dgm:pt modelId="{1EE58AB5-4DE7-D943-9E41-5E21B7991FFA}" type="pres">
      <dgm:prSet presAssocID="{3411BFEB-30C1-1841-8088-F1DCBCF894FC}" presName="textA" presStyleLbl="revTx" presStyleIdx="0" presStyleCnt="4">
        <dgm:presLayoutVars>
          <dgm:bulletEnabled val="1"/>
        </dgm:presLayoutVars>
      </dgm:prSet>
      <dgm:spPr/>
    </dgm:pt>
    <dgm:pt modelId="{75F4178E-37CD-7F40-9DC7-A8B33F9E60E4}" type="pres">
      <dgm:prSet presAssocID="{3411BFEB-30C1-1841-8088-F1DCBCF894FC}" presName="circleA" presStyleLbl="node1" presStyleIdx="0" presStyleCnt="4"/>
      <dgm:spPr/>
    </dgm:pt>
    <dgm:pt modelId="{9D232BFA-C233-D54D-9AB3-BF08EB4913F4}" type="pres">
      <dgm:prSet presAssocID="{3411BFEB-30C1-1841-8088-F1DCBCF894FC}" presName="spaceA" presStyleCnt="0"/>
      <dgm:spPr/>
    </dgm:pt>
    <dgm:pt modelId="{F2B36533-63E7-824F-9263-AEC70F005C9C}" type="pres">
      <dgm:prSet presAssocID="{CDAC2532-2D42-2147-98CC-638E2AB20D50}" presName="space" presStyleCnt="0"/>
      <dgm:spPr/>
    </dgm:pt>
    <dgm:pt modelId="{1C1723CF-CEE1-E64E-A690-A4121F58BE36}" type="pres">
      <dgm:prSet presAssocID="{9E424ED5-17B1-F644-A691-42B913A1CDEF}" presName="compositeB" presStyleCnt="0"/>
      <dgm:spPr/>
    </dgm:pt>
    <dgm:pt modelId="{9FB20E89-2312-B043-9229-730BC03A028B}" type="pres">
      <dgm:prSet presAssocID="{9E424ED5-17B1-F644-A691-42B913A1CDEF}" presName="textB" presStyleLbl="revTx" presStyleIdx="1" presStyleCnt="4">
        <dgm:presLayoutVars>
          <dgm:bulletEnabled val="1"/>
        </dgm:presLayoutVars>
      </dgm:prSet>
      <dgm:spPr/>
    </dgm:pt>
    <dgm:pt modelId="{299515AA-C2A1-6A48-A1BF-66595B1F58E0}" type="pres">
      <dgm:prSet presAssocID="{9E424ED5-17B1-F644-A691-42B913A1CDEF}" presName="circleB" presStyleLbl="node1" presStyleIdx="1" presStyleCnt="4"/>
      <dgm:spPr/>
    </dgm:pt>
    <dgm:pt modelId="{C36B5DDC-24AB-7E40-BFDF-91B716644E34}" type="pres">
      <dgm:prSet presAssocID="{9E424ED5-17B1-F644-A691-42B913A1CDEF}" presName="spaceB" presStyleCnt="0"/>
      <dgm:spPr/>
    </dgm:pt>
    <dgm:pt modelId="{4C54AD32-D39C-3644-BDC0-63A01F8A5AD8}" type="pres">
      <dgm:prSet presAssocID="{F5745ED9-7B86-AB41-A2EA-CE279F563674}" presName="space" presStyleCnt="0"/>
      <dgm:spPr/>
    </dgm:pt>
    <dgm:pt modelId="{AC2B2671-7EC2-AF48-B036-5F228E6AB061}" type="pres">
      <dgm:prSet presAssocID="{BA3B4438-D674-E14C-912A-8B09E6F2BD5D}" presName="compositeA" presStyleCnt="0"/>
      <dgm:spPr/>
    </dgm:pt>
    <dgm:pt modelId="{C1236589-E73A-DB49-BF36-DEDB90DB781C}" type="pres">
      <dgm:prSet presAssocID="{BA3B4438-D674-E14C-912A-8B09E6F2BD5D}" presName="textA" presStyleLbl="revTx" presStyleIdx="2" presStyleCnt="4">
        <dgm:presLayoutVars>
          <dgm:bulletEnabled val="1"/>
        </dgm:presLayoutVars>
      </dgm:prSet>
      <dgm:spPr/>
    </dgm:pt>
    <dgm:pt modelId="{31716BCB-1A10-B649-AB18-E8BDB13BF7DB}" type="pres">
      <dgm:prSet presAssocID="{BA3B4438-D674-E14C-912A-8B09E6F2BD5D}" presName="circleA" presStyleLbl="node1" presStyleIdx="2" presStyleCnt="4"/>
      <dgm:spPr/>
    </dgm:pt>
    <dgm:pt modelId="{84A567F1-2622-2A46-BCCA-750F492FD7B4}" type="pres">
      <dgm:prSet presAssocID="{BA3B4438-D674-E14C-912A-8B09E6F2BD5D}" presName="spaceA" presStyleCnt="0"/>
      <dgm:spPr/>
    </dgm:pt>
    <dgm:pt modelId="{466CD3D9-CCA7-7541-BD93-49AD765DEC52}" type="pres">
      <dgm:prSet presAssocID="{C92B002F-F5BE-B24F-B078-C7296F358DEC}" presName="space" presStyleCnt="0"/>
      <dgm:spPr/>
    </dgm:pt>
    <dgm:pt modelId="{49A06B90-7977-A34C-BE05-6E685CCBE941}" type="pres">
      <dgm:prSet presAssocID="{9E42AFF0-DC36-154D-A93F-18A9FF051916}" presName="compositeB" presStyleCnt="0"/>
      <dgm:spPr/>
    </dgm:pt>
    <dgm:pt modelId="{830FFAEF-EC7A-8E49-8206-36039DF5100E}" type="pres">
      <dgm:prSet presAssocID="{9E42AFF0-DC36-154D-A93F-18A9FF051916}" presName="textB" presStyleLbl="revTx" presStyleIdx="3" presStyleCnt="4">
        <dgm:presLayoutVars>
          <dgm:bulletEnabled val="1"/>
        </dgm:presLayoutVars>
      </dgm:prSet>
      <dgm:spPr/>
    </dgm:pt>
    <dgm:pt modelId="{B91206C6-4361-434E-944C-EFB34A8031F4}" type="pres">
      <dgm:prSet presAssocID="{9E42AFF0-DC36-154D-A93F-18A9FF051916}" presName="circleB" presStyleLbl="node1" presStyleIdx="3" presStyleCnt="4"/>
      <dgm:spPr/>
    </dgm:pt>
    <dgm:pt modelId="{A27C4581-A998-794B-821A-4AECCB372F25}" type="pres">
      <dgm:prSet presAssocID="{9E42AFF0-DC36-154D-A93F-18A9FF051916}" presName="spaceB" presStyleCnt="0"/>
      <dgm:spPr/>
    </dgm:pt>
  </dgm:ptLst>
  <dgm:cxnLst>
    <dgm:cxn modelId="{7DA92627-6C9E-A449-9179-1AE38FB2E832}" type="presOf" srcId="{9519E0E6-B472-7040-82E8-B7140BE32486}" destId="{A2EE9CD0-A9F9-2548-BF80-A3CDB0719219}" srcOrd="0" destOrd="0" presId="urn:microsoft.com/office/officeart/2005/8/layout/hProcess11"/>
    <dgm:cxn modelId="{3432BF3E-366D-6545-AA06-BC53221375B9}" srcId="{9519E0E6-B472-7040-82E8-B7140BE32486}" destId="{9E42AFF0-DC36-154D-A93F-18A9FF051916}" srcOrd="3" destOrd="0" parTransId="{1CAC4D7B-6C2D-D740-A55A-82805ECD6A5B}" sibTransId="{F06725C6-87D0-B242-B526-2BC0965D25F7}"/>
    <dgm:cxn modelId="{AB24A260-8E4C-594B-9D4D-C466FB93306B}" srcId="{9519E0E6-B472-7040-82E8-B7140BE32486}" destId="{BA3B4438-D674-E14C-912A-8B09E6F2BD5D}" srcOrd="2" destOrd="0" parTransId="{0DB812AC-F07B-DC49-8741-5518A43A0468}" sibTransId="{C92B002F-F5BE-B24F-B078-C7296F358DEC}"/>
    <dgm:cxn modelId="{39CC3971-F29D-9F40-B3D9-DBE5180B097E}" type="presOf" srcId="{BA3B4438-D674-E14C-912A-8B09E6F2BD5D}" destId="{C1236589-E73A-DB49-BF36-DEDB90DB781C}" srcOrd="0" destOrd="0" presId="urn:microsoft.com/office/officeart/2005/8/layout/hProcess11"/>
    <dgm:cxn modelId="{40AFF593-84F5-4043-9EF5-EA08F6A043AA}" type="presOf" srcId="{3411BFEB-30C1-1841-8088-F1DCBCF894FC}" destId="{1EE58AB5-4DE7-D943-9E41-5E21B7991FFA}" srcOrd="0" destOrd="0" presId="urn:microsoft.com/office/officeart/2005/8/layout/hProcess11"/>
    <dgm:cxn modelId="{6797CAB3-EEFD-F041-9D85-750D29AAA51C}" srcId="{9519E0E6-B472-7040-82E8-B7140BE32486}" destId="{3411BFEB-30C1-1841-8088-F1DCBCF894FC}" srcOrd="0" destOrd="0" parTransId="{8AC01A13-EEC8-3F4E-8AD9-7579F2AEC30A}" sibTransId="{CDAC2532-2D42-2147-98CC-638E2AB20D50}"/>
    <dgm:cxn modelId="{90F036C0-5E2E-9643-9854-D98DEB8D47E1}" type="presOf" srcId="{9E424ED5-17B1-F644-A691-42B913A1CDEF}" destId="{9FB20E89-2312-B043-9229-730BC03A028B}" srcOrd="0" destOrd="0" presId="urn:microsoft.com/office/officeart/2005/8/layout/hProcess11"/>
    <dgm:cxn modelId="{8029F9E2-560A-1744-9FF5-021B6A648279}" srcId="{9519E0E6-B472-7040-82E8-B7140BE32486}" destId="{9E424ED5-17B1-F644-A691-42B913A1CDEF}" srcOrd="1" destOrd="0" parTransId="{BE52BDAE-267A-E146-8005-2979738686E4}" sibTransId="{F5745ED9-7B86-AB41-A2EA-CE279F563674}"/>
    <dgm:cxn modelId="{CA7C79FD-8A50-5743-837E-AB4A766EA70F}" type="presOf" srcId="{9E42AFF0-DC36-154D-A93F-18A9FF051916}" destId="{830FFAEF-EC7A-8E49-8206-36039DF5100E}" srcOrd="0" destOrd="0" presId="urn:microsoft.com/office/officeart/2005/8/layout/hProcess11"/>
    <dgm:cxn modelId="{5CD1822E-C882-1D48-ABD0-51C5AA8E717E}" type="presParOf" srcId="{A2EE9CD0-A9F9-2548-BF80-A3CDB0719219}" destId="{420E92BA-E00D-8944-B8B2-2FED73B0766D}" srcOrd="0" destOrd="0" presId="urn:microsoft.com/office/officeart/2005/8/layout/hProcess11"/>
    <dgm:cxn modelId="{078D76E0-0FF0-C743-96B4-1F26D550275B}" type="presParOf" srcId="{A2EE9CD0-A9F9-2548-BF80-A3CDB0719219}" destId="{07A60496-95F8-F143-9F66-E303E6991FBA}" srcOrd="1" destOrd="0" presId="urn:microsoft.com/office/officeart/2005/8/layout/hProcess11"/>
    <dgm:cxn modelId="{9E158F20-F43E-2543-9569-40A013E7AEE2}" type="presParOf" srcId="{07A60496-95F8-F143-9F66-E303E6991FBA}" destId="{FE2F41BC-B65F-3841-8949-A96DA4E92EDF}" srcOrd="0" destOrd="0" presId="urn:microsoft.com/office/officeart/2005/8/layout/hProcess11"/>
    <dgm:cxn modelId="{D626CD87-0CD1-8E4C-B522-F35E09E75159}" type="presParOf" srcId="{FE2F41BC-B65F-3841-8949-A96DA4E92EDF}" destId="{1EE58AB5-4DE7-D943-9E41-5E21B7991FFA}" srcOrd="0" destOrd="0" presId="urn:microsoft.com/office/officeart/2005/8/layout/hProcess11"/>
    <dgm:cxn modelId="{09843571-7339-6C4D-917C-13AEA1E875B2}" type="presParOf" srcId="{FE2F41BC-B65F-3841-8949-A96DA4E92EDF}" destId="{75F4178E-37CD-7F40-9DC7-A8B33F9E60E4}" srcOrd="1" destOrd="0" presId="urn:microsoft.com/office/officeart/2005/8/layout/hProcess11"/>
    <dgm:cxn modelId="{B35EA285-964E-F948-943A-4D0BCFA19784}" type="presParOf" srcId="{FE2F41BC-B65F-3841-8949-A96DA4E92EDF}" destId="{9D232BFA-C233-D54D-9AB3-BF08EB4913F4}" srcOrd="2" destOrd="0" presId="urn:microsoft.com/office/officeart/2005/8/layout/hProcess11"/>
    <dgm:cxn modelId="{7616ABD9-D368-9B4A-93CF-F2C70A18774C}" type="presParOf" srcId="{07A60496-95F8-F143-9F66-E303E6991FBA}" destId="{F2B36533-63E7-824F-9263-AEC70F005C9C}" srcOrd="1" destOrd="0" presId="urn:microsoft.com/office/officeart/2005/8/layout/hProcess11"/>
    <dgm:cxn modelId="{7CF8110D-ECB4-C549-93C1-82F5ADE92F66}" type="presParOf" srcId="{07A60496-95F8-F143-9F66-E303E6991FBA}" destId="{1C1723CF-CEE1-E64E-A690-A4121F58BE36}" srcOrd="2" destOrd="0" presId="urn:microsoft.com/office/officeart/2005/8/layout/hProcess11"/>
    <dgm:cxn modelId="{0531EAA2-A46E-0B45-91FE-BFFF785B8BA9}" type="presParOf" srcId="{1C1723CF-CEE1-E64E-A690-A4121F58BE36}" destId="{9FB20E89-2312-B043-9229-730BC03A028B}" srcOrd="0" destOrd="0" presId="urn:microsoft.com/office/officeart/2005/8/layout/hProcess11"/>
    <dgm:cxn modelId="{0A179B62-AEB8-B74D-92C6-C43961A21104}" type="presParOf" srcId="{1C1723CF-CEE1-E64E-A690-A4121F58BE36}" destId="{299515AA-C2A1-6A48-A1BF-66595B1F58E0}" srcOrd="1" destOrd="0" presId="urn:microsoft.com/office/officeart/2005/8/layout/hProcess11"/>
    <dgm:cxn modelId="{6A18E285-1F39-9A41-843E-B872B48AE98A}" type="presParOf" srcId="{1C1723CF-CEE1-E64E-A690-A4121F58BE36}" destId="{C36B5DDC-24AB-7E40-BFDF-91B716644E34}" srcOrd="2" destOrd="0" presId="urn:microsoft.com/office/officeart/2005/8/layout/hProcess11"/>
    <dgm:cxn modelId="{FE2E2A93-F37B-704C-9423-36B2A463FEF9}" type="presParOf" srcId="{07A60496-95F8-F143-9F66-E303E6991FBA}" destId="{4C54AD32-D39C-3644-BDC0-63A01F8A5AD8}" srcOrd="3" destOrd="0" presId="urn:microsoft.com/office/officeart/2005/8/layout/hProcess11"/>
    <dgm:cxn modelId="{96ED14FB-C1A4-474C-A6E9-DC5F16B482C2}" type="presParOf" srcId="{07A60496-95F8-F143-9F66-E303E6991FBA}" destId="{AC2B2671-7EC2-AF48-B036-5F228E6AB061}" srcOrd="4" destOrd="0" presId="urn:microsoft.com/office/officeart/2005/8/layout/hProcess11"/>
    <dgm:cxn modelId="{072967D5-E131-8643-B0FC-8235995A9E29}" type="presParOf" srcId="{AC2B2671-7EC2-AF48-B036-5F228E6AB061}" destId="{C1236589-E73A-DB49-BF36-DEDB90DB781C}" srcOrd="0" destOrd="0" presId="urn:microsoft.com/office/officeart/2005/8/layout/hProcess11"/>
    <dgm:cxn modelId="{AEAD5683-A693-C04D-8A58-07D8DFF23622}" type="presParOf" srcId="{AC2B2671-7EC2-AF48-B036-5F228E6AB061}" destId="{31716BCB-1A10-B649-AB18-E8BDB13BF7DB}" srcOrd="1" destOrd="0" presId="urn:microsoft.com/office/officeart/2005/8/layout/hProcess11"/>
    <dgm:cxn modelId="{9E86855C-E43C-664B-ADF2-651B09CF10CC}" type="presParOf" srcId="{AC2B2671-7EC2-AF48-B036-5F228E6AB061}" destId="{84A567F1-2622-2A46-BCCA-750F492FD7B4}" srcOrd="2" destOrd="0" presId="urn:microsoft.com/office/officeart/2005/8/layout/hProcess11"/>
    <dgm:cxn modelId="{1272354F-3AEA-B749-9002-D1C77A9CC8F2}" type="presParOf" srcId="{07A60496-95F8-F143-9F66-E303E6991FBA}" destId="{466CD3D9-CCA7-7541-BD93-49AD765DEC52}" srcOrd="5" destOrd="0" presId="urn:microsoft.com/office/officeart/2005/8/layout/hProcess11"/>
    <dgm:cxn modelId="{33BAFCD9-6FCE-324B-84E4-AA8694E0CF45}" type="presParOf" srcId="{07A60496-95F8-F143-9F66-E303E6991FBA}" destId="{49A06B90-7977-A34C-BE05-6E685CCBE941}" srcOrd="6" destOrd="0" presId="urn:microsoft.com/office/officeart/2005/8/layout/hProcess11"/>
    <dgm:cxn modelId="{DBD5F602-1AE3-BC4C-8FD6-6639C032C8AF}" type="presParOf" srcId="{49A06B90-7977-A34C-BE05-6E685CCBE941}" destId="{830FFAEF-EC7A-8E49-8206-36039DF5100E}" srcOrd="0" destOrd="0" presId="urn:microsoft.com/office/officeart/2005/8/layout/hProcess11"/>
    <dgm:cxn modelId="{B6350570-7C0A-5346-BD01-74E180C25A8F}" type="presParOf" srcId="{49A06B90-7977-A34C-BE05-6E685CCBE941}" destId="{B91206C6-4361-434E-944C-EFB34A8031F4}" srcOrd="1" destOrd="0" presId="urn:microsoft.com/office/officeart/2005/8/layout/hProcess11"/>
    <dgm:cxn modelId="{FE5E0354-C601-1D44-9B58-8F1FB5AF0920}" type="presParOf" srcId="{49A06B90-7977-A34C-BE05-6E685CCBE941}" destId="{A27C4581-A998-794B-821A-4AECCB372F25}"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C3B55F-BE9C-AC45-822F-C3FCB4FF0A71}" type="doc">
      <dgm:prSet loTypeId="urn:microsoft.com/office/officeart/2005/8/layout/process4" loCatId="" qsTypeId="urn:microsoft.com/office/officeart/2005/8/quickstyle/simple1" qsCatId="simple" csTypeId="urn:microsoft.com/office/officeart/2005/8/colors/colorful1" csCatId="colorful" phldr="1"/>
      <dgm:spPr/>
      <dgm:t>
        <a:bodyPr/>
        <a:lstStyle/>
        <a:p>
          <a:endParaRPr lang="en-GB"/>
        </a:p>
      </dgm:t>
    </dgm:pt>
    <dgm:pt modelId="{6C7BDC0E-7E94-0F4E-A77D-A8FD6B38CFFF}">
      <dgm:prSet phldrT="[Text]" custT="1"/>
      <dgm:spPr>
        <a:solidFill>
          <a:schemeClr val="accent3"/>
        </a:solidFill>
      </dgm:spPr>
      <dgm:t>
        <a:bodyPr/>
        <a:lstStyle/>
        <a:p>
          <a:r>
            <a:rPr lang="en-GB" sz="1800" dirty="0"/>
            <a:t>Categorisation of researchers </a:t>
          </a:r>
        </a:p>
      </dgm:t>
    </dgm:pt>
    <dgm:pt modelId="{1D263C16-5EE0-9D41-96F0-26B813178726}" type="parTrans" cxnId="{64743985-95A7-E04A-89DA-EB09D4C03BCB}">
      <dgm:prSet/>
      <dgm:spPr/>
      <dgm:t>
        <a:bodyPr/>
        <a:lstStyle/>
        <a:p>
          <a:endParaRPr lang="en-GB" sz="2400"/>
        </a:p>
      </dgm:t>
    </dgm:pt>
    <dgm:pt modelId="{C8FD1047-4642-4E4A-8F9F-8D2A16915E45}" type="sibTrans" cxnId="{64743985-95A7-E04A-89DA-EB09D4C03BCB}">
      <dgm:prSet/>
      <dgm:spPr/>
      <dgm:t>
        <a:bodyPr/>
        <a:lstStyle/>
        <a:p>
          <a:endParaRPr lang="en-GB" sz="2400"/>
        </a:p>
      </dgm:t>
    </dgm:pt>
    <dgm:pt modelId="{1495E898-D5AA-9547-AC85-31CC1F92A514}">
      <dgm:prSet phldrT="[Text]" custT="1"/>
      <dgm:spPr>
        <a:solidFill>
          <a:schemeClr val="accent3">
            <a:lumMod val="20000"/>
            <a:lumOff val="80000"/>
            <a:alpha val="90000"/>
          </a:schemeClr>
        </a:solidFill>
        <a:ln>
          <a:solidFill>
            <a:schemeClr val="accent3">
              <a:lumMod val="20000"/>
              <a:lumOff val="80000"/>
              <a:alpha val="90000"/>
            </a:schemeClr>
          </a:solidFill>
        </a:ln>
      </dgm:spPr>
      <dgm:t>
        <a:bodyPr/>
        <a:lstStyle/>
        <a:p>
          <a:r>
            <a:rPr lang="en-GB" sz="1050" dirty="0"/>
            <a:t>The support needs of researchers within the University vary based on stage in research career, nature of research, source of funding and whether researchers work individually or in teams, so a ‘one size fits all’ approach to research support is not appropriate. Researchers within all the faculties were clustered into groupings based on nature of research activity</a:t>
          </a:r>
        </a:p>
      </dgm:t>
    </dgm:pt>
    <dgm:pt modelId="{FC972A00-B542-C448-B6EE-0ED1C021D259}" type="parTrans" cxnId="{C1273689-ABAF-1849-87D4-419EE7C94C6A}">
      <dgm:prSet/>
      <dgm:spPr/>
      <dgm:t>
        <a:bodyPr/>
        <a:lstStyle/>
        <a:p>
          <a:endParaRPr lang="en-GB" sz="2400"/>
        </a:p>
      </dgm:t>
    </dgm:pt>
    <dgm:pt modelId="{9908840C-D8C9-CA49-AD2C-56F35D32FF11}" type="sibTrans" cxnId="{C1273689-ABAF-1849-87D4-419EE7C94C6A}">
      <dgm:prSet/>
      <dgm:spPr/>
      <dgm:t>
        <a:bodyPr/>
        <a:lstStyle/>
        <a:p>
          <a:endParaRPr lang="en-GB" sz="2400"/>
        </a:p>
      </dgm:t>
    </dgm:pt>
    <dgm:pt modelId="{48EDCEAA-04BE-6940-A344-70A8A5D86FE0}">
      <dgm:prSet phldrT="[Text]" custT="1"/>
      <dgm:spPr>
        <a:solidFill>
          <a:srgbClr val="009051"/>
        </a:solidFill>
      </dgm:spPr>
      <dgm:t>
        <a:bodyPr/>
        <a:lstStyle/>
        <a:p>
          <a:r>
            <a:rPr lang="en-GB" sz="1800" dirty="0"/>
            <a:t>Survey </a:t>
          </a:r>
        </a:p>
      </dgm:t>
    </dgm:pt>
    <dgm:pt modelId="{8FD09850-8E0E-424C-9C80-C183E4FCBAEF}" type="parTrans" cxnId="{A382B9DE-2C69-F14A-AD70-15C9C6FF4574}">
      <dgm:prSet/>
      <dgm:spPr/>
      <dgm:t>
        <a:bodyPr/>
        <a:lstStyle/>
        <a:p>
          <a:endParaRPr lang="en-GB" sz="2400"/>
        </a:p>
      </dgm:t>
    </dgm:pt>
    <dgm:pt modelId="{300DA3C2-9215-0D4E-9FCC-6657D3CBF34A}" type="sibTrans" cxnId="{A382B9DE-2C69-F14A-AD70-15C9C6FF4574}">
      <dgm:prSet/>
      <dgm:spPr/>
      <dgm:t>
        <a:bodyPr/>
        <a:lstStyle/>
        <a:p>
          <a:endParaRPr lang="en-GB" sz="2400"/>
        </a:p>
      </dgm:t>
    </dgm:pt>
    <dgm:pt modelId="{09F7B811-2867-F04F-80F6-BB728E7D1CCE}">
      <dgm:prSet phldrT="[Text]" custT="1"/>
      <dgm:spPr>
        <a:gradFill flip="none" rotWithShape="0">
          <a:gsLst>
            <a:gs pos="0">
              <a:srgbClr val="009051">
                <a:tint val="66000"/>
                <a:satMod val="160000"/>
              </a:srgbClr>
            </a:gs>
            <a:gs pos="50000">
              <a:srgbClr val="009051">
                <a:tint val="44500"/>
                <a:satMod val="160000"/>
              </a:srgbClr>
            </a:gs>
            <a:gs pos="100000">
              <a:srgbClr val="009051">
                <a:tint val="23500"/>
                <a:satMod val="160000"/>
              </a:srgbClr>
            </a:gs>
          </a:gsLst>
          <a:lin ang="2700000" scaled="1"/>
          <a:tileRect/>
        </a:gradFill>
        <a:ln>
          <a:solidFill>
            <a:schemeClr val="accent1">
              <a:lumMod val="20000"/>
              <a:lumOff val="80000"/>
              <a:alpha val="90000"/>
            </a:schemeClr>
          </a:solidFill>
        </a:ln>
      </dgm:spPr>
      <dgm:t>
        <a:bodyPr/>
        <a:lstStyle/>
        <a:p>
          <a:r>
            <a:rPr lang="en-GB" sz="1050" dirty="0"/>
            <a:t>A survey was sent to identified people, representing each cluster across the 7 faculties. The survey response rate was excellent and researchers/research administrators provided valuable input and insights. </a:t>
          </a:r>
          <a:endParaRPr lang="en-GB" sz="1000" dirty="0"/>
        </a:p>
      </dgm:t>
    </dgm:pt>
    <dgm:pt modelId="{398072B5-A8E5-1F4C-96D5-E8191052C98A}" type="parTrans" cxnId="{9D1C172F-1222-974E-920E-306D87467BBC}">
      <dgm:prSet/>
      <dgm:spPr/>
      <dgm:t>
        <a:bodyPr/>
        <a:lstStyle/>
        <a:p>
          <a:endParaRPr lang="en-GB" sz="2400"/>
        </a:p>
      </dgm:t>
    </dgm:pt>
    <dgm:pt modelId="{F5E15590-65C8-A64A-B0BB-2C3F7B2AC366}" type="sibTrans" cxnId="{9D1C172F-1222-974E-920E-306D87467BBC}">
      <dgm:prSet/>
      <dgm:spPr/>
      <dgm:t>
        <a:bodyPr/>
        <a:lstStyle/>
        <a:p>
          <a:endParaRPr lang="en-GB" sz="2400"/>
        </a:p>
      </dgm:t>
    </dgm:pt>
    <dgm:pt modelId="{D8FA3833-7E84-BC4F-BC39-D6AA40C9AC10}">
      <dgm:prSet phldrT="[Text]" custT="1"/>
      <dgm:spPr>
        <a:solidFill>
          <a:srgbClr val="002060"/>
        </a:solidFill>
      </dgm:spPr>
      <dgm:t>
        <a:bodyPr/>
        <a:lstStyle/>
        <a:p>
          <a:r>
            <a:rPr lang="en-GB" sz="1800" dirty="0"/>
            <a:t>Workshops</a:t>
          </a:r>
        </a:p>
      </dgm:t>
    </dgm:pt>
    <dgm:pt modelId="{777F6D0B-11B3-7C4A-871C-3975039FF5A2}" type="parTrans" cxnId="{B1A31C87-A7F2-1E42-8946-62E42156151E}">
      <dgm:prSet/>
      <dgm:spPr/>
      <dgm:t>
        <a:bodyPr/>
        <a:lstStyle/>
        <a:p>
          <a:endParaRPr lang="en-GB" sz="2400"/>
        </a:p>
      </dgm:t>
    </dgm:pt>
    <dgm:pt modelId="{EE997021-DB54-B24A-AE7F-5D2606F437A4}" type="sibTrans" cxnId="{B1A31C87-A7F2-1E42-8946-62E42156151E}">
      <dgm:prSet/>
      <dgm:spPr/>
      <dgm:t>
        <a:bodyPr/>
        <a:lstStyle/>
        <a:p>
          <a:endParaRPr lang="en-GB" sz="2400"/>
        </a:p>
      </dgm:t>
    </dgm:pt>
    <dgm:pt modelId="{AEC7845B-6121-3F4C-B676-9BADE7F0FF55}">
      <dgm:prSet phldrT="[Text]" custT="1"/>
      <dgm:spPr>
        <a:solidFill>
          <a:schemeClr val="accent1">
            <a:lumMod val="20000"/>
            <a:lumOff val="80000"/>
            <a:alpha val="90000"/>
          </a:schemeClr>
        </a:solidFill>
        <a:ln>
          <a:solidFill>
            <a:schemeClr val="accent1">
              <a:lumMod val="20000"/>
              <a:lumOff val="80000"/>
              <a:alpha val="90000"/>
            </a:schemeClr>
          </a:solidFill>
        </a:ln>
      </dgm:spPr>
      <dgm:t>
        <a:bodyPr/>
        <a:lstStyle/>
        <a:p>
          <a:r>
            <a:rPr lang="en-GB" sz="1050" dirty="0"/>
            <a:t>A series of 21, ninety-minute workshops were held to discuss the survey results in more detail and to identify support needs and understand the awareness and appropriateness of the existing support capabilities.</a:t>
          </a:r>
        </a:p>
      </dgm:t>
    </dgm:pt>
    <dgm:pt modelId="{A3872CEC-B036-2149-A429-4DDEB767EF96}" type="parTrans" cxnId="{B3A084FD-65F1-3D4B-A64F-53BE7654E492}">
      <dgm:prSet/>
      <dgm:spPr/>
      <dgm:t>
        <a:bodyPr/>
        <a:lstStyle/>
        <a:p>
          <a:endParaRPr lang="en-GB" sz="2400"/>
        </a:p>
      </dgm:t>
    </dgm:pt>
    <dgm:pt modelId="{3453E27E-1A34-EB4F-98C3-9171F18A8B29}" type="sibTrans" cxnId="{B3A084FD-65F1-3D4B-A64F-53BE7654E492}">
      <dgm:prSet/>
      <dgm:spPr/>
      <dgm:t>
        <a:bodyPr/>
        <a:lstStyle/>
        <a:p>
          <a:endParaRPr lang="en-GB" sz="2400"/>
        </a:p>
      </dgm:t>
    </dgm:pt>
    <dgm:pt modelId="{0B01DE03-3DCB-0B47-9200-20D7B3254789}">
      <dgm:prSet phldrT="[Text]" custT="1"/>
      <dgm:spPr>
        <a:solidFill>
          <a:srgbClr val="0070C0"/>
        </a:solidFill>
      </dgm:spPr>
      <dgm:t>
        <a:bodyPr/>
        <a:lstStyle/>
        <a:p>
          <a:r>
            <a:rPr lang="en-GB" sz="1800" dirty="0"/>
            <a:t>Feedback to providers  </a:t>
          </a:r>
        </a:p>
      </dgm:t>
    </dgm:pt>
    <dgm:pt modelId="{C5FB2AAA-1232-4845-9855-4A71C8C61100}" type="parTrans" cxnId="{97B324DB-23BC-0746-A7C7-59A388C9D42F}">
      <dgm:prSet/>
      <dgm:spPr/>
      <dgm:t>
        <a:bodyPr/>
        <a:lstStyle/>
        <a:p>
          <a:endParaRPr lang="en-GB" sz="2400"/>
        </a:p>
      </dgm:t>
    </dgm:pt>
    <dgm:pt modelId="{7318DA83-B574-7146-8024-92B459586DDB}" type="sibTrans" cxnId="{97B324DB-23BC-0746-A7C7-59A388C9D42F}">
      <dgm:prSet/>
      <dgm:spPr/>
      <dgm:t>
        <a:bodyPr/>
        <a:lstStyle/>
        <a:p>
          <a:endParaRPr lang="en-GB" sz="2400"/>
        </a:p>
      </dgm:t>
    </dgm:pt>
    <dgm:pt modelId="{02450569-BF67-E647-A643-08E213AA7FE4}">
      <dgm:prSet phldrT="[Text]" custT="1"/>
      <dgm:spPr>
        <a:solidFill>
          <a:schemeClr val="accent1">
            <a:lumMod val="20000"/>
            <a:lumOff val="80000"/>
            <a:alpha val="90000"/>
          </a:schemeClr>
        </a:solidFill>
      </dgm:spPr>
      <dgm:t>
        <a:bodyPr/>
        <a:lstStyle/>
        <a:p>
          <a:r>
            <a:rPr lang="en-GB" sz="1050" dirty="0"/>
            <a:t>The results of these surveys and workshops were presented to the management teams from the various research support divisions and steps have been taken to address the issues and challenges either at a project level or directly at management level</a:t>
          </a:r>
        </a:p>
      </dgm:t>
    </dgm:pt>
    <dgm:pt modelId="{3832778F-A6E3-CB4D-82E1-453A65068324}" type="parTrans" cxnId="{5381F899-A916-5A49-8691-AD32782A547E}">
      <dgm:prSet/>
      <dgm:spPr/>
      <dgm:t>
        <a:bodyPr/>
        <a:lstStyle/>
        <a:p>
          <a:endParaRPr lang="en-GB" sz="2400"/>
        </a:p>
      </dgm:t>
    </dgm:pt>
    <dgm:pt modelId="{64C6A1C8-186C-6246-AEC8-B11C4D881A5C}" type="sibTrans" cxnId="{5381F899-A916-5A49-8691-AD32782A547E}">
      <dgm:prSet/>
      <dgm:spPr/>
      <dgm:t>
        <a:bodyPr/>
        <a:lstStyle/>
        <a:p>
          <a:endParaRPr lang="en-GB" sz="2400"/>
        </a:p>
      </dgm:t>
    </dgm:pt>
    <dgm:pt modelId="{6835A909-3598-954E-95E2-1CB4F804FD86}">
      <dgm:prSet phldrT="[Text]" custT="1"/>
      <dgm:spPr/>
      <dgm:t>
        <a:bodyPr/>
        <a:lstStyle/>
        <a:p>
          <a:r>
            <a:rPr lang="en-GB" sz="1800" dirty="0"/>
            <a:t>Feedback to researchers </a:t>
          </a:r>
        </a:p>
      </dgm:t>
    </dgm:pt>
    <dgm:pt modelId="{2E07DE0F-141A-2F47-B729-F53136A1FEAD}" type="parTrans" cxnId="{92F6FA28-1563-4342-9798-4EE9007745D2}">
      <dgm:prSet/>
      <dgm:spPr/>
      <dgm:t>
        <a:bodyPr/>
        <a:lstStyle/>
        <a:p>
          <a:endParaRPr lang="en-GB" sz="2400"/>
        </a:p>
      </dgm:t>
    </dgm:pt>
    <dgm:pt modelId="{D1904831-8149-6946-8A75-ECC293B9B567}" type="sibTrans" cxnId="{92F6FA28-1563-4342-9798-4EE9007745D2}">
      <dgm:prSet/>
      <dgm:spPr/>
      <dgm:t>
        <a:bodyPr/>
        <a:lstStyle/>
        <a:p>
          <a:endParaRPr lang="en-GB" sz="2400"/>
        </a:p>
      </dgm:t>
    </dgm:pt>
    <dgm:pt modelId="{895070A0-8373-C84E-8BEC-AAEB643435D1}">
      <dgm:prSet phldrT="[Text]" custT="1"/>
      <dgm:spPr/>
      <dgm:t>
        <a:bodyPr/>
        <a:lstStyle/>
        <a:p>
          <a:r>
            <a:rPr lang="en-GB" sz="1050" dirty="0"/>
            <a:t>Communication has been sent to researchers who completed the survey to notify them of management comments and any changes that will/have been made</a:t>
          </a:r>
          <a:r>
            <a:rPr lang="en-GB" sz="1000" dirty="0"/>
            <a:t>. </a:t>
          </a:r>
        </a:p>
      </dgm:t>
    </dgm:pt>
    <dgm:pt modelId="{D8A646A2-BCE9-054A-AAC1-06B84455828D}" type="parTrans" cxnId="{C8397134-66ED-9B4C-86BC-AB957AB77267}">
      <dgm:prSet/>
      <dgm:spPr/>
      <dgm:t>
        <a:bodyPr/>
        <a:lstStyle/>
        <a:p>
          <a:endParaRPr lang="en-GB" sz="2400"/>
        </a:p>
      </dgm:t>
    </dgm:pt>
    <dgm:pt modelId="{20AEA5F4-9B6F-3546-91C9-03FC0CA05F83}" type="sibTrans" cxnId="{C8397134-66ED-9B4C-86BC-AB957AB77267}">
      <dgm:prSet/>
      <dgm:spPr/>
      <dgm:t>
        <a:bodyPr/>
        <a:lstStyle/>
        <a:p>
          <a:endParaRPr lang="en-GB" sz="2400"/>
        </a:p>
      </dgm:t>
    </dgm:pt>
    <dgm:pt modelId="{90FA4B36-1D8F-D54A-9E0A-B42557E2A5A8}" type="pres">
      <dgm:prSet presAssocID="{7CC3B55F-BE9C-AC45-822F-C3FCB4FF0A71}" presName="Name0" presStyleCnt="0">
        <dgm:presLayoutVars>
          <dgm:dir/>
          <dgm:animLvl val="lvl"/>
          <dgm:resizeHandles val="exact"/>
        </dgm:presLayoutVars>
      </dgm:prSet>
      <dgm:spPr/>
    </dgm:pt>
    <dgm:pt modelId="{CC7F98A6-FBE2-AA49-AAFC-F6A2FD241373}" type="pres">
      <dgm:prSet presAssocID="{6835A909-3598-954E-95E2-1CB4F804FD86}" presName="boxAndChildren" presStyleCnt="0"/>
      <dgm:spPr/>
    </dgm:pt>
    <dgm:pt modelId="{83EDC331-8DFD-884A-A627-26AE2077DFF0}" type="pres">
      <dgm:prSet presAssocID="{6835A909-3598-954E-95E2-1CB4F804FD86}" presName="parentTextBox" presStyleLbl="node1" presStyleIdx="0" presStyleCnt="5"/>
      <dgm:spPr/>
    </dgm:pt>
    <dgm:pt modelId="{A29A0D18-9368-8142-8820-E052387CAB49}" type="pres">
      <dgm:prSet presAssocID="{6835A909-3598-954E-95E2-1CB4F804FD86}" presName="entireBox" presStyleLbl="node1" presStyleIdx="0" presStyleCnt="5"/>
      <dgm:spPr/>
    </dgm:pt>
    <dgm:pt modelId="{BDE9AED8-44CC-B04B-8B88-7A051E5AF6DB}" type="pres">
      <dgm:prSet presAssocID="{6835A909-3598-954E-95E2-1CB4F804FD86}" presName="descendantBox" presStyleCnt="0"/>
      <dgm:spPr/>
    </dgm:pt>
    <dgm:pt modelId="{004CE5B2-6B48-AB48-BD00-3C0C6531F78A}" type="pres">
      <dgm:prSet presAssocID="{895070A0-8373-C84E-8BEC-AAEB643435D1}" presName="childTextBox" presStyleLbl="fgAccFollowNode1" presStyleIdx="0" presStyleCnt="5">
        <dgm:presLayoutVars>
          <dgm:bulletEnabled val="1"/>
        </dgm:presLayoutVars>
      </dgm:prSet>
      <dgm:spPr/>
    </dgm:pt>
    <dgm:pt modelId="{48A4F11E-021E-284B-86C5-26C62704BD38}" type="pres">
      <dgm:prSet presAssocID="{7318DA83-B574-7146-8024-92B459586DDB}" presName="sp" presStyleCnt="0"/>
      <dgm:spPr/>
    </dgm:pt>
    <dgm:pt modelId="{D1196F56-FBEF-044D-A4D2-17CD478029F1}" type="pres">
      <dgm:prSet presAssocID="{0B01DE03-3DCB-0B47-9200-20D7B3254789}" presName="arrowAndChildren" presStyleCnt="0"/>
      <dgm:spPr/>
    </dgm:pt>
    <dgm:pt modelId="{F20DB809-8B3A-F846-91C3-5AD69BBB9270}" type="pres">
      <dgm:prSet presAssocID="{0B01DE03-3DCB-0B47-9200-20D7B3254789}" presName="parentTextArrow" presStyleLbl="node1" presStyleIdx="0" presStyleCnt="5"/>
      <dgm:spPr/>
    </dgm:pt>
    <dgm:pt modelId="{1A08557E-68C0-DB4B-98D8-3F07F33A8DE8}" type="pres">
      <dgm:prSet presAssocID="{0B01DE03-3DCB-0B47-9200-20D7B3254789}" presName="arrow" presStyleLbl="node1" presStyleIdx="1" presStyleCnt="5"/>
      <dgm:spPr/>
    </dgm:pt>
    <dgm:pt modelId="{251D96AC-BE8D-0E42-BB77-C3D3DA3E2726}" type="pres">
      <dgm:prSet presAssocID="{0B01DE03-3DCB-0B47-9200-20D7B3254789}" presName="descendantArrow" presStyleCnt="0"/>
      <dgm:spPr/>
    </dgm:pt>
    <dgm:pt modelId="{C4CDD630-7D92-B449-8B30-71449164E048}" type="pres">
      <dgm:prSet presAssocID="{02450569-BF67-E647-A643-08E213AA7FE4}" presName="childTextArrow" presStyleLbl="fgAccFollowNode1" presStyleIdx="1" presStyleCnt="5">
        <dgm:presLayoutVars>
          <dgm:bulletEnabled val="1"/>
        </dgm:presLayoutVars>
      </dgm:prSet>
      <dgm:spPr/>
    </dgm:pt>
    <dgm:pt modelId="{9CF07814-06CE-3044-A4D0-B211402D56E4}" type="pres">
      <dgm:prSet presAssocID="{EE997021-DB54-B24A-AE7F-5D2606F437A4}" presName="sp" presStyleCnt="0"/>
      <dgm:spPr/>
    </dgm:pt>
    <dgm:pt modelId="{9A435400-F3FA-794E-99FF-104218385C89}" type="pres">
      <dgm:prSet presAssocID="{D8FA3833-7E84-BC4F-BC39-D6AA40C9AC10}" presName="arrowAndChildren" presStyleCnt="0"/>
      <dgm:spPr/>
    </dgm:pt>
    <dgm:pt modelId="{20D0A3BA-8047-614A-AB9E-04BF1DEA81D6}" type="pres">
      <dgm:prSet presAssocID="{D8FA3833-7E84-BC4F-BC39-D6AA40C9AC10}" presName="parentTextArrow" presStyleLbl="node1" presStyleIdx="1" presStyleCnt="5"/>
      <dgm:spPr/>
    </dgm:pt>
    <dgm:pt modelId="{7857FC2F-D4A2-C845-9F45-B449A59A8FA2}" type="pres">
      <dgm:prSet presAssocID="{D8FA3833-7E84-BC4F-BC39-D6AA40C9AC10}" presName="arrow" presStyleLbl="node1" presStyleIdx="2" presStyleCnt="5"/>
      <dgm:spPr/>
    </dgm:pt>
    <dgm:pt modelId="{EFA4150A-84BA-094F-9F29-C4726F5D5F1E}" type="pres">
      <dgm:prSet presAssocID="{D8FA3833-7E84-BC4F-BC39-D6AA40C9AC10}" presName="descendantArrow" presStyleCnt="0"/>
      <dgm:spPr/>
    </dgm:pt>
    <dgm:pt modelId="{894FA5FF-66B6-E24A-8DAC-89AA48ADE638}" type="pres">
      <dgm:prSet presAssocID="{AEC7845B-6121-3F4C-B676-9BADE7F0FF55}" presName="childTextArrow" presStyleLbl="fgAccFollowNode1" presStyleIdx="2" presStyleCnt="5">
        <dgm:presLayoutVars>
          <dgm:bulletEnabled val="1"/>
        </dgm:presLayoutVars>
      </dgm:prSet>
      <dgm:spPr/>
    </dgm:pt>
    <dgm:pt modelId="{508B8C55-6255-954C-821E-192A225A461C}" type="pres">
      <dgm:prSet presAssocID="{300DA3C2-9215-0D4E-9FCC-6657D3CBF34A}" presName="sp" presStyleCnt="0"/>
      <dgm:spPr/>
    </dgm:pt>
    <dgm:pt modelId="{38E40A28-8711-164C-B815-9381BF27B088}" type="pres">
      <dgm:prSet presAssocID="{48EDCEAA-04BE-6940-A344-70A8A5D86FE0}" presName="arrowAndChildren" presStyleCnt="0"/>
      <dgm:spPr/>
    </dgm:pt>
    <dgm:pt modelId="{92531B84-B03E-BC45-8395-9438C78BDB81}" type="pres">
      <dgm:prSet presAssocID="{48EDCEAA-04BE-6940-A344-70A8A5D86FE0}" presName="parentTextArrow" presStyleLbl="node1" presStyleIdx="2" presStyleCnt="5"/>
      <dgm:spPr/>
    </dgm:pt>
    <dgm:pt modelId="{C4411B5C-1AAC-594E-9315-CFF641B8CCC3}" type="pres">
      <dgm:prSet presAssocID="{48EDCEAA-04BE-6940-A344-70A8A5D86FE0}" presName="arrow" presStyleLbl="node1" presStyleIdx="3" presStyleCnt="5"/>
      <dgm:spPr/>
    </dgm:pt>
    <dgm:pt modelId="{D9DD6848-8984-F341-B167-704F84ACC59D}" type="pres">
      <dgm:prSet presAssocID="{48EDCEAA-04BE-6940-A344-70A8A5D86FE0}" presName="descendantArrow" presStyleCnt="0"/>
      <dgm:spPr/>
    </dgm:pt>
    <dgm:pt modelId="{46E39AFC-4156-6D4F-9D70-33C51ACE9D52}" type="pres">
      <dgm:prSet presAssocID="{09F7B811-2867-F04F-80F6-BB728E7D1CCE}" presName="childTextArrow" presStyleLbl="fgAccFollowNode1" presStyleIdx="3" presStyleCnt="5">
        <dgm:presLayoutVars>
          <dgm:bulletEnabled val="1"/>
        </dgm:presLayoutVars>
      </dgm:prSet>
      <dgm:spPr/>
    </dgm:pt>
    <dgm:pt modelId="{FB69A4FF-4EED-E741-B6BE-E57F08C0DCAD}" type="pres">
      <dgm:prSet presAssocID="{C8FD1047-4642-4E4A-8F9F-8D2A16915E45}" presName="sp" presStyleCnt="0"/>
      <dgm:spPr/>
    </dgm:pt>
    <dgm:pt modelId="{9DF2D0FB-7833-C24C-A037-035646CDE59B}" type="pres">
      <dgm:prSet presAssocID="{6C7BDC0E-7E94-0F4E-A77D-A8FD6B38CFFF}" presName="arrowAndChildren" presStyleCnt="0"/>
      <dgm:spPr/>
    </dgm:pt>
    <dgm:pt modelId="{1C109EE4-FD6D-6E41-8BAD-3652AEA4E95F}" type="pres">
      <dgm:prSet presAssocID="{6C7BDC0E-7E94-0F4E-A77D-A8FD6B38CFFF}" presName="parentTextArrow" presStyleLbl="node1" presStyleIdx="3" presStyleCnt="5"/>
      <dgm:spPr/>
    </dgm:pt>
    <dgm:pt modelId="{348A2808-87A3-8345-BB4B-4DA6B00D4AFF}" type="pres">
      <dgm:prSet presAssocID="{6C7BDC0E-7E94-0F4E-A77D-A8FD6B38CFFF}" presName="arrow" presStyleLbl="node1" presStyleIdx="4" presStyleCnt="5"/>
      <dgm:spPr/>
    </dgm:pt>
    <dgm:pt modelId="{1C6F5BAE-8F37-B344-AADD-C94CCB1BFD6E}" type="pres">
      <dgm:prSet presAssocID="{6C7BDC0E-7E94-0F4E-A77D-A8FD6B38CFFF}" presName="descendantArrow" presStyleCnt="0"/>
      <dgm:spPr/>
    </dgm:pt>
    <dgm:pt modelId="{D8996517-75BF-874A-8C47-A3A41D134176}" type="pres">
      <dgm:prSet presAssocID="{1495E898-D5AA-9547-AC85-31CC1F92A514}" presName="childTextArrow" presStyleLbl="fgAccFollowNode1" presStyleIdx="4" presStyleCnt="5">
        <dgm:presLayoutVars>
          <dgm:bulletEnabled val="1"/>
        </dgm:presLayoutVars>
      </dgm:prSet>
      <dgm:spPr/>
    </dgm:pt>
  </dgm:ptLst>
  <dgm:cxnLst>
    <dgm:cxn modelId="{0B9D6905-7571-0D46-B8BA-ECE6411D20CD}" type="presOf" srcId="{0B01DE03-3DCB-0B47-9200-20D7B3254789}" destId="{F20DB809-8B3A-F846-91C3-5AD69BBB9270}" srcOrd="0" destOrd="0" presId="urn:microsoft.com/office/officeart/2005/8/layout/process4"/>
    <dgm:cxn modelId="{F0AC6812-BA7F-1144-A9FA-299AD15944F4}" type="presOf" srcId="{895070A0-8373-C84E-8BEC-AAEB643435D1}" destId="{004CE5B2-6B48-AB48-BD00-3C0C6531F78A}" srcOrd="0" destOrd="0" presId="urn:microsoft.com/office/officeart/2005/8/layout/process4"/>
    <dgm:cxn modelId="{3E3BCE16-C6DF-6544-A19A-F2B1CBA3E7A2}" type="presOf" srcId="{D8FA3833-7E84-BC4F-BC39-D6AA40C9AC10}" destId="{20D0A3BA-8047-614A-AB9E-04BF1DEA81D6}" srcOrd="0" destOrd="0" presId="urn:microsoft.com/office/officeart/2005/8/layout/process4"/>
    <dgm:cxn modelId="{92F6FA28-1563-4342-9798-4EE9007745D2}" srcId="{7CC3B55F-BE9C-AC45-822F-C3FCB4FF0A71}" destId="{6835A909-3598-954E-95E2-1CB4F804FD86}" srcOrd="4" destOrd="0" parTransId="{2E07DE0F-141A-2F47-B729-F53136A1FEAD}" sibTransId="{D1904831-8149-6946-8A75-ECC293B9B567}"/>
    <dgm:cxn modelId="{AE55072D-4C11-C44F-8490-878E79FA8A99}" type="presOf" srcId="{1495E898-D5AA-9547-AC85-31CC1F92A514}" destId="{D8996517-75BF-874A-8C47-A3A41D134176}" srcOrd="0" destOrd="0" presId="urn:microsoft.com/office/officeart/2005/8/layout/process4"/>
    <dgm:cxn modelId="{9D1C172F-1222-974E-920E-306D87467BBC}" srcId="{48EDCEAA-04BE-6940-A344-70A8A5D86FE0}" destId="{09F7B811-2867-F04F-80F6-BB728E7D1CCE}" srcOrd="0" destOrd="0" parTransId="{398072B5-A8E5-1F4C-96D5-E8191052C98A}" sibTransId="{F5E15590-65C8-A64A-B0BB-2C3F7B2AC366}"/>
    <dgm:cxn modelId="{C8397134-66ED-9B4C-86BC-AB957AB77267}" srcId="{6835A909-3598-954E-95E2-1CB4F804FD86}" destId="{895070A0-8373-C84E-8BEC-AAEB643435D1}" srcOrd="0" destOrd="0" parTransId="{D8A646A2-BCE9-054A-AAC1-06B84455828D}" sibTransId="{20AEA5F4-9B6F-3546-91C9-03FC0CA05F83}"/>
    <dgm:cxn modelId="{5FA3F747-6385-4345-B9AE-B9094969EB03}" type="presOf" srcId="{6C7BDC0E-7E94-0F4E-A77D-A8FD6B38CFFF}" destId="{348A2808-87A3-8345-BB4B-4DA6B00D4AFF}" srcOrd="1" destOrd="0" presId="urn:microsoft.com/office/officeart/2005/8/layout/process4"/>
    <dgm:cxn modelId="{277ED248-F4CA-1442-A480-DE446217B4CE}" type="presOf" srcId="{AEC7845B-6121-3F4C-B676-9BADE7F0FF55}" destId="{894FA5FF-66B6-E24A-8DAC-89AA48ADE638}" srcOrd="0" destOrd="0" presId="urn:microsoft.com/office/officeart/2005/8/layout/process4"/>
    <dgm:cxn modelId="{61060273-59C9-E848-A48C-3DC0FF535DF8}" type="presOf" srcId="{6835A909-3598-954E-95E2-1CB4F804FD86}" destId="{83EDC331-8DFD-884A-A627-26AE2077DFF0}" srcOrd="0" destOrd="0" presId="urn:microsoft.com/office/officeart/2005/8/layout/process4"/>
    <dgm:cxn modelId="{64743985-95A7-E04A-89DA-EB09D4C03BCB}" srcId="{7CC3B55F-BE9C-AC45-822F-C3FCB4FF0A71}" destId="{6C7BDC0E-7E94-0F4E-A77D-A8FD6B38CFFF}" srcOrd="0" destOrd="0" parTransId="{1D263C16-5EE0-9D41-96F0-26B813178726}" sibTransId="{C8FD1047-4642-4E4A-8F9F-8D2A16915E45}"/>
    <dgm:cxn modelId="{674AC286-C37E-C54E-80DB-CFD20FFFFEF4}" type="presOf" srcId="{6C7BDC0E-7E94-0F4E-A77D-A8FD6B38CFFF}" destId="{1C109EE4-FD6D-6E41-8BAD-3652AEA4E95F}" srcOrd="0" destOrd="0" presId="urn:microsoft.com/office/officeart/2005/8/layout/process4"/>
    <dgm:cxn modelId="{B1A31C87-A7F2-1E42-8946-62E42156151E}" srcId="{7CC3B55F-BE9C-AC45-822F-C3FCB4FF0A71}" destId="{D8FA3833-7E84-BC4F-BC39-D6AA40C9AC10}" srcOrd="2" destOrd="0" parTransId="{777F6D0B-11B3-7C4A-871C-3975039FF5A2}" sibTransId="{EE997021-DB54-B24A-AE7F-5D2606F437A4}"/>
    <dgm:cxn modelId="{C1273689-ABAF-1849-87D4-419EE7C94C6A}" srcId="{6C7BDC0E-7E94-0F4E-A77D-A8FD6B38CFFF}" destId="{1495E898-D5AA-9547-AC85-31CC1F92A514}" srcOrd="0" destOrd="0" parTransId="{FC972A00-B542-C448-B6EE-0ED1C021D259}" sibTransId="{9908840C-D8C9-CA49-AD2C-56F35D32FF11}"/>
    <dgm:cxn modelId="{D65FB396-E589-1645-B434-AA191BB41E69}" type="presOf" srcId="{09F7B811-2867-F04F-80F6-BB728E7D1CCE}" destId="{46E39AFC-4156-6D4F-9D70-33C51ACE9D52}" srcOrd="0" destOrd="0" presId="urn:microsoft.com/office/officeart/2005/8/layout/process4"/>
    <dgm:cxn modelId="{5381F899-A916-5A49-8691-AD32782A547E}" srcId="{0B01DE03-3DCB-0B47-9200-20D7B3254789}" destId="{02450569-BF67-E647-A643-08E213AA7FE4}" srcOrd="0" destOrd="0" parTransId="{3832778F-A6E3-CB4D-82E1-453A65068324}" sibTransId="{64C6A1C8-186C-6246-AEC8-B11C4D881A5C}"/>
    <dgm:cxn modelId="{82B1E09E-720F-3442-B9B9-4B6661051429}" type="presOf" srcId="{7CC3B55F-BE9C-AC45-822F-C3FCB4FF0A71}" destId="{90FA4B36-1D8F-D54A-9E0A-B42557E2A5A8}" srcOrd="0" destOrd="0" presId="urn:microsoft.com/office/officeart/2005/8/layout/process4"/>
    <dgm:cxn modelId="{7A03DAA2-5E98-5E40-89E0-AD805AE0DE3F}" type="presOf" srcId="{02450569-BF67-E647-A643-08E213AA7FE4}" destId="{C4CDD630-7D92-B449-8B30-71449164E048}" srcOrd="0" destOrd="0" presId="urn:microsoft.com/office/officeart/2005/8/layout/process4"/>
    <dgm:cxn modelId="{016703B4-F13D-6046-8AAD-E1B327B0FECA}" type="presOf" srcId="{48EDCEAA-04BE-6940-A344-70A8A5D86FE0}" destId="{C4411B5C-1AAC-594E-9315-CFF641B8CCC3}" srcOrd="1" destOrd="0" presId="urn:microsoft.com/office/officeart/2005/8/layout/process4"/>
    <dgm:cxn modelId="{81EF95C3-84D3-8D4E-A61D-9B149B1D6236}" type="presOf" srcId="{6835A909-3598-954E-95E2-1CB4F804FD86}" destId="{A29A0D18-9368-8142-8820-E052387CAB49}" srcOrd="1" destOrd="0" presId="urn:microsoft.com/office/officeart/2005/8/layout/process4"/>
    <dgm:cxn modelId="{043584CD-C216-1741-AB81-55AE054F4265}" type="presOf" srcId="{0B01DE03-3DCB-0B47-9200-20D7B3254789}" destId="{1A08557E-68C0-DB4B-98D8-3F07F33A8DE8}" srcOrd="1" destOrd="0" presId="urn:microsoft.com/office/officeart/2005/8/layout/process4"/>
    <dgm:cxn modelId="{97B324DB-23BC-0746-A7C7-59A388C9D42F}" srcId="{7CC3B55F-BE9C-AC45-822F-C3FCB4FF0A71}" destId="{0B01DE03-3DCB-0B47-9200-20D7B3254789}" srcOrd="3" destOrd="0" parTransId="{C5FB2AAA-1232-4845-9855-4A71C8C61100}" sibTransId="{7318DA83-B574-7146-8024-92B459586DDB}"/>
    <dgm:cxn modelId="{A382B9DE-2C69-F14A-AD70-15C9C6FF4574}" srcId="{7CC3B55F-BE9C-AC45-822F-C3FCB4FF0A71}" destId="{48EDCEAA-04BE-6940-A344-70A8A5D86FE0}" srcOrd="1" destOrd="0" parTransId="{8FD09850-8E0E-424C-9C80-C183E4FCBAEF}" sibTransId="{300DA3C2-9215-0D4E-9FCC-6657D3CBF34A}"/>
    <dgm:cxn modelId="{8AB152E7-7457-0344-B27A-A4AE31B37F81}" type="presOf" srcId="{48EDCEAA-04BE-6940-A344-70A8A5D86FE0}" destId="{92531B84-B03E-BC45-8395-9438C78BDB81}" srcOrd="0" destOrd="0" presId="urn:microsoft.com/office/officeart/2005/8/layout/process4"/>
    <dgm:cxn modelId="{4F8F30F9-938C-764C-89F5-4F714A191E0B}" type="presOf" srcId="{D8FA3833-7E84-BC4F-BC39-D6AA40C9AC10}" destId="{7857FC2F-D4A2-C845-9F45-B449A59A8FA2}" srcOrd="1" destOrd="0" presId="urn:microsoft.com/office/officeart/2005/8/layout/process4"/>
    <dgm:cxn modelId="{B3A084FD-65F1-3D4B-A64F-53BE7654E492}" srcId="{D8FA3833-7E84-BC4F-BC39-D6AA40C9AC10}" destId="{AEC7845B-6121-3F4C-B676-9BADE7F0FF55}" srcOrd="0" destOrd="0" parTransId="{A3872CEC-B036-2149-A429-4DDEB767EF96}" sibTransId="{3453E27E-1A34-EB4F-98C3-9171F18A8B29}"/>
    <dgm:cxn modelId="{9986D7D1-6EA8-5C42-8E1D-01361C4F3C6E}" type="presParOf" srcId="{90FA4B36-1D8F-D54A-9E0A-B42557E2A5A8}" destId="{CC7F98A6-FBE2-AA49-AAFC-F6A2FD241373}" srcOrd="0" destOrd="0" presId="urn:microsoft.com/office/officeart/2005/8/layout/process4"/>
    <dgm:cxn modelId="{375BE9DF-7D7D-D649-AFB1-FEE07E6373E3}" type="presParOf" srcId="{CC7F98A6-FBE2-AA49-AAFC-F6A2FD241373}" destId="{83EDC331-8DFD-884A-A627-26AE2077DFF0}" srcOrd="0" destOrd="0" presId="urn:microsoft.com/office/officeart/2005/8/layout/process4"/>
    <dgm:cxn modelId="{AB31ADB7-FDEC-0947-91E3-5ED74539D736}" type="presParOf" srcId="{CC7F98A6-FBE2-AA49-AAFC-F6A2FD241373}" destId="{A29A0D18-9368-8142-8820-E052387CAB49}" srcOrd="1" destOrd="0" presId="urn:microsoft.com/office/officeart/2005/8/layout/process4"/>
    <dgm:cxn modelId="{C42CA336-CA2E-4446-A73A-4EAD8D9E39B7}" type="presParOf" srcId="{CC7F98A6-FBE2-AA49-AAFC-F6A2FD241373}" destId="{BDE9AED8-44CC-B04B-8B88-7A051E5AF6DB}" srcOrd="2" destOrd="0" presId="urn:microsoft.com/office/officeart/2005/8/layout/process4"/>
    <dgm:cxn modelId="{185D040D-FAE0-3C40-85F3-1014E53D235F}" type="presParOf" srcId="{BDE9AED8-44CC-B04B-8B88-7A051E5AF6DB}" destId="{004CE5B2-6B48-AB48-BD00-3C0C6531F78A}" srcOrd="0" destOrd="0" presId="urn:microsoft.com/office/officeart/2005/8/layout/process4"/>
    <dgm:cxn modelId="{5799E6A0-0607-6D4A-A94B-BC8517400D66}" type="presParOf" srcId="{90FA4B36-1D8F-D54A-9E0A-B42557E2A5A8}" destId="{48A4F11E-021E-284B-86C5-26C62704BD38}" srcOrd="1" destOrd="0" presId="urn:microsoft.com/office/officeart/2005/8/layout/process4"/>
    <dgm:cxn modelId="{F931C329-2FE1-7D4D-A750-61123A0D58E4}" type="presParOf" srcId="{90FA4B36-1D8F-D54A-9E0A-B42557E2A5A8}" destId="{D1196F56-FBEF-044D-A4D2-17CD478029F1}" srcOrd="2" destOrd="0" presId="urn:microsoft.com/office/officeart/2005/8/layout/process4"/>
    <dgm:cxn modelId="{536DB486-579E-194E-A2EE-C162A3B20B06}" type="presParOf" srcId="{D1196F56-FBEF-044D-A4D2-17CD478029F1}" destId="{F20DB809-8B3A-F846-91C3-5AD69BBB9270}" srcOrd="0" destOrd="0" presId="urn:microsoft.com/office/officeart/2005/8/layout/process4"/>
    <dgm:cxn modelId="{091C8589-4269-5344-BDAE-4FFBF2D785A1}" type="presParOf" srcId="{D1196F56-FBEF-044D-A4D2-17CD478029F1}" destId="{1A08557E-68C0-DB4B-98D8-3F07F33A8DE8}" srcOrd="1" destOrd="0" presId="urn:microsoft.com/office/officeart/2005/8/layout/process4"/>
    <dgm:cxn modelId="{33EE165F-EACC-1D4B-9F77-51F2D4A85519}" type="presParOf" srcId="{D1196F56-FBEF-044D-A4D2-17CD478029F1}" destId="{251D96AC-BE8D-0E42-BB77-C3D3DA3E2726}" srcOrd="2" destOrd="0" presId="urn:microsoft.com/office/officeart/2005/8/layout/process4"/>
    <dgm:cxn modelId="{C591F86E-7E9B-E04F-A50D-C0E773C049C1}" type="presParOf" srcId="{251D96AC-BE8D-0E42-BB77-C3D3DA3E2726}" destId="{C4CDD630-7D92-B449-8B30-71449164E048}" srcOrd="0" destOrd="0" presId="urn:microsoft.com/office/officeart/2005/8/layout/process4"/>
    <dgm:cxn modelId="{2418D21F-AC0D-9646-BFE6-F0F3AEA16F25}" type="presParOf" srcId="{90FA4B36-1D8F-D54A-9E0A-B42557E2A5A8}" destId="{9CF07814-06CE-3044-A4D0-B211402D56E4}" srcOrd="3" destOrd="0" presId="urn:microsoft.com/office/officeart/2005/8/layout/process4"/>
    <dgm:cxn modelId="{43617F54-8935-8B41-A3A0-7D6A9F8C4DA0}" type="presParOf" srcId="{90FA4B36-1D8F-D54A-9E0A-B42557E2A5A8}" destId="{9A435400-F3FA-794E-99FF-104218385C89}" srcOrd="4" destOrd="0" presId="urn:microsoft.com/office/officeart/2005/8/layout/process4"/>
    <dgm:cxn modelId="{61B77EA9-83D9-F14D-9364-B603AC00890D}" type="presParOf" srcId="{9A435400-F3FA-794E-99FF-104218385C89}" destId="{20D0A3BA-8047-614A-AB9E-04BF1DEA81D6}" srcOrd="0" destOrd="0" presId="urn:microsoft.com/office/officeart/2005/8/layout/process4"/>
    <dgm:cxn modelId="{DD3653BA-2E2F-D843-970E-3CAECF87B7CE}" type="presParOf" srcId="{9A435400-F3FA-794E-99FF-104218385C89}" destId="{7857FC2F-D4A2-C845-9F45-B449A59A8FA2}" srcOrd="1" destOrd="0" presId="urn:microsoft.com/office/officeart/2005/8/layout/process4"/>
    <dgm:cxn modelId="{86B1AC4D-7DFA-7540-8C21-7DE7E88DC284}" type="presParOf" srcId="{9A435400-F3FA-794E-99FF-104218385C89}" destId="{EFA4150A-84BA-094F-9F29-C4726F5D5F1E}" srcOrd="2" destOrd="0" presId="urn:microsoft.com/office/officeart/2005/8/layout/process4"/>
    <dgm:cxn modelId="{BE585E6F-8C21-BD47-A012-754D1586D999}" type="presParOf" srcId="{EFA4150A-84BA-094F-9F29-C4726F5D5F1E}" destId="{894FA5FF-66B6-E24A-8DAC-89AA48ADE638}" srcOrd="0" destOrd="0" presId="urn:microsoft.com/office/officeart/2005/8/layout/process4"/>
    <dgm:cxn modelId="{84576EAE-D05B-8846-A90C-B4C413720DA0}" type="presParOf" srcId="{90FA4B36-1D8F-D54A-9E0A-B42557E2A5A8}" destId="{508B8C55-6255-954C-821E-192A225A461C}" srcOrd="5" destOrd="0" presId="urn:microsoft.com/office/officeart/2005/8/layout/process4"/>
    <dgm:cxn modelId="{046D5ADC-DE7B-2943-B766-118D4E80FFA8}" type="presParOf" srcId="{90FA4B36-1D8F-D54A-9E0A-B42557E2A5A8}" destId="{38E40A28-8711-164C-B815-9381BF27B088}" srcOrd="6" destOrd="0" presId="urn:microsoft.com/office/officeart/2005/8/layout/process4"/>
    <dgm:cxn modelId="{5796BD39-75C0-5841-B461-25A620C27C99}" type="presParOf" srcId="{38E40A28-8711-164C-B815-9381BF27B088}" destId="{92531B84-B03E-BC45-8395-9438C78BDB81}" srcOrd="0" destOrd="0" presId="urn:microsoft.com/office/officeart/2005/8/layout/process4"/>
    <dgm:cxn modelId="{FB2AE11E-AADC-E948-BAFE-043AE0FE0122}" type="presParOf" srcId="{38E40A28-8711-164C-B815-9381BF27B088}" destId="{C4411B5C-1AAC-594E-9315-CFF641B8CCC3}" srcOrd="1" destOrd="0" presId="urn:microsoft.com/office/officeart/2005/8/layout/process4"/>
    <dgm:cxn modelId="{7FE5CC6F-C9B8-8F44-9FB0-9CA6D515E160}" type="presParOf" srcId="{38E40A28-8711-164C-B815-9381BF27B088}" destId="{D9DD6848-8984-F341-B167-704F84ACC59D}" srcOrd="2" destOrd="0" presId="urn:microsoft.com/office/officeart/2005/8/layout/process4"/>
    <dgm:cxn modelId="{FD471521-FE50-7F4C-BBA7-8322741EEF09}" type="presParOf" srcId="{D9DD6848-8984-F341-B167-704F84ACC59D}" destId="{46E39AFC-4156-6D4F-9D70-33C51ACE9D52}" srcOrd="0" destOrd="0" presId="urn:microsoft.com/office/officeart/2005/8/layout/process4"/>
    <dgm:cxn modelId="{A126D20C-4439-9D4F-ABBC-CFC3711D2737}" type="presParOf" srcId="{90FA4B36-1D8F-D54A-9E0A-B42557E2A5A8}" destId="{FB69A4FF-4EED-E741-B6BE-E57F08C0DCAD}" srcOrd="7" destOrd="0" presId="urn:microsoft.com/office/officeart/2005/8/layout/process4"/>
    <dgm:cxn modelId="{C6F1B823-4320-C941-AD03-E66219C01B35}" type="presParOf" srcId="{90FA4B36-1D8F-D54A-9E0A-B42557E2A5A8}" destId="{9DF2D0FB-7833-C24C-A037-035646CDE59B}" srcOrd="8" destOrd="0" presId="urn:microsoft.com/office/officeart/2005/8/layout/process4"/>
    <dgm:cxn modelId="{EC7DBEB6-2D6C-1649-A1D6-A087DB73591C}" type="presParOf" srcId="{9DF2D0FB-7833-C24C-A037-035646CDE59B}" destId="{1C109EE4-FD6D-6E41-8BAD-3652AEA4E95F}" srcOrd="0" destOrd="0" presId="urn:microsoft.com/office/officeart/2005/8/layout/process4"/>
    <dgm:cxn modelId="{14002846-EC74-DB4F-A9E9-EF292F0F04A0}" type="presParOf" srcId="{9DF2D0FB-7833-C24C-A037-035646CDE59B}" destId="{348A2808-87A3-8345-BB4B-4DA6B00D4AFF}" srcOrd="1" destOrd="0" presId="urn:microsoft.com/office/officeart/2005/8/layout/process4"/>
    <dgm:cxn modelId="{1055ADD4-8D03-AC43-983D-5C26A133FF9A}" type="presParOf" srcId="{9DF2D0FB-7833-C24C-A037-035646CDE59B}" destId="{1C6F5BAE-8F37-B344-AADD-C94CCB1BFD6E}" srcOrd="2" destOrd="0" presId="urn:microsoft.com/office/officeart/2005/8/layout/process4"/>
    <dgm:cxn modelId="{E3D50157-4674-3540-8742-F6DF459AB82D}" type="presParOf" srcId="{1C6F5BAE-8F37-B344-AADD-C94CCB1BFD6E}" destId="{D8996517-75BF-874A-8C47-A3A41D134176}"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E800EF-5C86-0F4E-9182-0C6BB7BCE725}" type="doc">
      <dgm:prSet loTypeId="urn:microsoft.com/office/officeart/2005/8/layout/vList3" loCatId="" qsTypeId="urn:microsoft.com/office/officeart/2005/8/quickstyle/simple1" qsCatId="simple" csTypeId="urn:microsoft.com/office/officeart/2005/8/colors/colorful3" csCatId="colorful" phldr="1"/>
      <dgm:spPr/>
    </dgm:pt>
    <dgm:pt modelId="{05249D11-B84D-144F-B99D-D163B51011B8}">
      <dgm:prSet phldrT="[Text]" custT="1"/>
      <dgm:spPr/>
      <dgm:t>
        <a:bodyPr/>
        <a:lstStyle/>
        <a:p>
          <a:r>
            <a:rPr lang="en-US" sz="1400" dirty="0">
              <a:solidFill>
                <a:schemeClr val="tx1"/>
              </a:solidFill>
            </a:rPr>
            <a:t>Implement a fit-for-purpose financial management system </a:t>
          </a:r>
          <a:endParaRPr lang="en-GB" sz="1400" dirty="0">
            <a:solidFill>
              <a:schemeClr val="tx1"/>
            </a:solidFill>
          </a:endParaRPr>
        </a:p>
      </dgm:t>
    </dgm:pt>
    <dgm:pt modelId="{BDC163CC-0C90-6A46-AAE4-BC8A85DEFDFB}" type="parTrans" cxnId="{552A0C6A-6F5B-C940-ABAF-1B235044B776}">
      <dgm:prSet/>
      <dgm:spPr/>
      <dgm:t>
        <a:bodyPr/>
        <a:lstStyle/>
        <a:p>
          <a:endParaRPr lang="en-GB" sz="1400">
            <a:solidFill>
              <a:schemeClr val="tx1"/>
            </a:solidFill>
          </a:endParaRPr>
        </a:p>
      </dgm:t>
    </dgm:pt>
    <dgm:pt modelId="{5BF1A313-0914-3048-9218-158ADB802258}" type="sibTrans" cxnId="{552A0C6A-6F5B-C940-ABAF-1B235044B776}">
      <dgm:prSet/>
      <dgm:spPr/>
      <dgm:t>
        <a:bodyPr/>
        <a:lstStyle/>
        <a:p>
          <a:endParaRPr lang="en-GB" sz="1400">
            <a:solidFill>
              <a:schemeClr val="tx1"/>
            </a:solidFill>
          </a:endParaRPr>
        </a:p>
      </dgm:t>
    </dgm:pt>
    <dgm:pt modelId="{75085F75-967C-0047-9372-664B7A03BDE9}">
      <dgm:prSet phldrT="[Text]" custT="1"/>
      <dgm:spPr/>
      <dgm:t>
        <a:bodyPr/>
        <a:lstStyle/>
        <a:p>
          <a:r>
            <a:rPr lang="en-US" sz="1400" b="0" i="0" u="none" dirty="0">
              <a:solidFill>
                <a:schemeClr val="tx1"/>
              </a:solidFill>
            </a:rPr>
            <a:t>Revise all HR policies and procedures to be applicable and supportive of the University’s Research (especially soft-funded) </a:t>
          </a:r>
          <a:endParaRPr lang="en-GB" sz="1400" dirty="0">
            <a:solidFill>
              <a:schemeClr val="tx1"/>
            </a:solidFill>
          </a:endParaRPr>
        </a:p>
      </dgm:t>
    </dgm:pt>
    <dgm:pt modelId="{EEFFE698-5D8E-9242-A852-C0B847ECEFD1}" type="parTrans" cxnId="{D87CEC37-4BEF-E044-8337-232D0C4495B6}">
      <dgm:prSet/>
      <dgm:spPr/>
      <dgm:t>
        <a:bodyPr/>
        <a:lstStyle/>
        <a:p>
          <a:endParaRPr lang="en-GB" sz="1400">
            <a:solidFill>
              <a:schemeClr val="tx1"/>
            </a:solidFill>
          </a:endParaRPr>
        </a:p>
      </dgm:t>
    </dgm:pt>
    <dgm:pt modelId="{B93F5173-C45D-0545-9129-C351B2CA1B59}" type="sibTrans" cxnId="{D87CEC37-4BEF-E044-8337-232D0C4495B6}">
      <dgm:prSet/>
      <dgm:spPr/>
      <dgm:t>
        <a:bodyPr/>
        <a:lstStyle/>
        <a:p>
          <a:endParaRPr lang="en-GB" sz="1400">
            <a:solidFill>
              <a:schemeClr val="tx1"/>
            </a:solidFill>
          </a:endParaRPr>
        </a:p>
      </dgm:t>
    </dgm:pt>
    <dgm:pt modelId="{989B346B-9510-1441-90BB-116AC0C357A5}">
      <dgm:prSet phldrT="[Text]" custT="1"/>
      <dgm:spPr/>
      <dgm:t>
        <a:bodyPr/>
        <a:lstStyle/>
        <a:p>
          <a:r>
            <a:rPr lang="en-US" sz="1400" dirty="0">
              <a:solidFill>
                <a:schemeClr val="tx1"/>
              </a:solidFill>
            </a:rPr>
            <a:t>Unpack the cost recovery model to provide transparency on ICRs and how they are used – with potential for re-thinking aspects</a:t>
          </a:r>
          <a:endParaRPr lang="en-GB" sz="1400" dirty="0">
            <a:solidFill>
              <a:schemeClr val="tx1"/>
            </a:solidFill>
          </a:endParaRPr>
        </a:p>
      </dgm:t>
    </dgm:pt>
    <dgm:pt modelId="{EC049B02-6325-B44D-B676-3D526C7DB69E}" type="parTrans" cxnId="{87D68C8E-C595-8D41-82E0-F6F795A14191}">
      <dgm:prSet/>
      <dgm:spPr/>
      <dgm:t>
        <a:bodyPr/>
        <a:lstStyle/>
        <a:p>
          <a:endParaRPr lang="en-GB" sz="1400">
            <a:solidFill>
              <a:schemeClr val="tx1"/>
            </a:solidFill>
          </a:endParaRPr>
        </a:p>
      </dgm:t>
    </dgm:pt>
    <dgm:pt modelId="{B3806A3E-3D9E-DF40-9BD3-A379B865E14B}" type="sibTrans" cxnId="{87D68C8E-C595-8D41-82E0-F6F795A14191}">
      <dgm:prSet/>
      <dgm:spPr/>
      <dgm:t>
        <a:bodyPr/>
        <a:lstStyle/>
        <a:p>
          <a:endParaRPr lang="en-GB" sz="1400">
            <a:solidFill>
              <a:schemeClr val="tx1"/>
            </a:solidFill>
          </a:endParaRPr>
        </a:p>
      </dgm:t>
    </dgm:pt>
    <dgm:pt modelId="{FEECAA38-EA1A-894D-BE97-03AA55350A57}">
      <dgm:prSet custT="1"/>
      <dgm:spPr/>
      <dgm:t>
        <a:bodyPr/>
        <a:lstStyle/>
        <a:p>
          <a:r>
            <a:rPr lang="en-US" sz="1400" dirty="0">
              <a:solidFill>
                <a:schemeClr val="tx1"/>
              </a:solidFill>
            </a:rPr>
            <a:t>Fix the PG funding process, system and staffing </a:t>
          </a:r>
        </a:p>
      </dgm:t>
    </dgm:pt>
    <dgm:pt modelId="{17ACB164-8158-5D4E-9C4D-B8668B06DD3A}" type="parTrans" cxnId="{295073FB-EA5F-0F4A-B5BB-9444D9DF16CA}">
      <dgm:prSet/>
      <dgm:spPr/>
      <dgm:t>
        <a:bodyPr/>
        <a:lstStyle/>
        <a:p>
          <a:endParaRPr lang="en-GB" sz="1400">
            <a:solidFill>
              <a:schemeClr val="tx1"/>
            </a:solidFill>
          </a:endParaRPr>
        </a:p>
      </dgm:t>
    </dgm:pt>
    <dgm:pt modelId="{8F3FBFB4-DA15-8149-BD78-8A4F162956FF}" type="sibTrans" cxnId="{295073FB-EA5F-0F4A-B5BB-9444D9DF16CA}">
      <dgm:prSet/>
      <dgm:spPr/>
      <dgm:t>
        <a:bodyPr/>
        <a:lstStyle/>
        <a:p>
          <a:endParaRPr lang="en-GB" sz="1400">
            <a:solidFill>
              <a:schemeClr val="tx1"/>
            </a:solidFill>
          </a:endParaRPr>
        </a:p>
      </dgm:t>
    </dgm:pt>
    <dgm:pt modelId="{71C24637-A021-1F4D-96CD-3E8A2DEF0267}">
      <dgm:prSet custT="1"/>
      <dgm:spPr/>
      <dgm:t>
        <a:bodyPr/>
        <a:lstStyle/>
        <a:p>
          <a:r>
            <a:rPr lang="en-US" sz="1400" dirty="0">
              <a:solidFill>
                <a:schemeClr val="tx1"/>
              </a:solidFill>
            </a:rPr>
            <a:t>Acknowledge and </a:t>
          </a:r>
          <a:r>
            <a:rPr lang="en-US" sz="1400" dirty="0" err="1">
              <a:solidFill>
                <a:schemeClr val="tx1"/>
              </a:solidFill>
            </a:rPr>
            <a:t>recognise</a:t>
          </a:r>
          <a:r>
            <a:rPr lang="en-US" sz="1400">
              <a:solidFill>
                <a:schemeClr val="tx1"/>
              </a:solidFill>
            </a:rPr>
            <a:t> immense value Research brings to the Institution</a:t>
          </a:r>
        </a:p>
      </dgm:t>
    </dgm:pt>
    <dgm:pt modelId="{9FABBE54-DCB5-1944-B11C-AB8FE1D311B7}" type="parTrans" cxnId="{6F42DFB2-3243-5745-A76A-6FAD98B0DEE0}">
      <dgm:prSet/>
      <dgm:spPr/>
      <dgm:t>
        <a:bodyPr/>
        <a:lstStyle/>
        <a:p>
          <a:endParaRPr lang="en-GB" sz="1400">
            <a:solidFill>
              <a:schemeClr val="tx1"/>
            </a:solidFill>
          </a:endParaRPr>
        </a:p>
      </dgm:t>
    </dgm:pt>
    <dgm:pt modelId="{6F6284BC-34B1-C44E-A61C-779288F192D1}" type="sibTrans" cxnId="{6F42DFB2-3243-5745-A76A-6FAD98B0DEE0}">
      <dgm:prSet/>
      <dgm:spPr/>
      <dgm:t>
        <a:bodyPr/>
        <a:lstStyle/>
        <a:p>
          <a:endParaRPr lang="en-GB" sz="1400">
            <a:solidFill>
              <a:schemeClr val="tx1"/>
            </a:solidFill>
          </a:endParaRPr>
        </a:p>
      </dgm:t>
    </dgm:pt>
    <dgm:pt modelId="{211F3A89-F737-9642-ACEF-4723EECAB5DA}" type="pres">
      <dgm:prSet presAssocID="{2AE800EF-5C86-0F4E-9182-0C6BB7BCE725}" presName="linearFlow" presStyleCnt="0">
        <dgm:presLayoutVars>
          <dgm:dir/>
          <dgm:resizeHandles val="exact"/>
        </dgm:presLayoutVars>
      </dgm:prSet>
      <dgm:spPr/>
    </dgm:pt>
    <dgm:pt modelId="{6625D671-3CEC-0C4F-A3DD-D9C68B3E7F28}" type="pres">
      <dgm:prSet presAssocID="{05249D11-B84D-144F-B99D-D163B51011B8}" presName="composite" presStyleCnt="0"/>
      <dgm:spPr/>
    </dgm:pt>
    <dgm:pt modelId="{BC2BF51D-1B5B-6149-81D6-AE007017A3A3}" type="pres">
      <dgm:prSet presAssocID="{05249D11-B84D-144F-B99D-D163B51011B8}" presName="imgShp" presStyleLbl="fgImgPlace1" presStyleIdx="0" presStyleCnt="5"/>
      <dgm:spPr/>
    </dgm:pt>
    <dgm:pt modelId="{50CBDEE5-4D75-804D-8BE6-5F856190D4DA}" type="pres">
      <dgm:prSet presAssocID="{05249D11-B84D-144F-B99D-D163B51011B8}" presName="txShp" presStyleLbl="node1" presStyleIdx="0" presStyleCnt="5">
        <dgm:presLayoutVars>
          <dgm:bulletEnabled val="1"/>
        </dgm:presLayoutVars>
      </dgm:prSet>
      <dgm:spPr/>
    </dgm:pt>
    <dgm:pt modelId="{27DDC930-93D0-DD4A-8192-FD49D7E6FF88}" type="pres">
      <dgm:prSet presAssocID="{5BF1A313-0914-3048-9218-158ADB802258}" presName="spacing" presStyleCnt="0"/>
      <dgm:spPr/>
    </dgm:pt>
    <dgm:pt modelId="{BC68C3C7-672A-1045-A8ED-ABCE59CC3D8E}" type="pres">
      <dgm:prSet presAssocID="{75085F75-967C-0047-9372-664B7A03BDE9}" presName="composite" presStyleCnt="0"/>
      <dgm:spPr/>
    </dgm:pt>
    <dgm:pt modelId="{14587F7E-783C-4F4A-8ADA-D890621ED32B}" type="pres">
      <dgm:prSet presAssocID="{75085F75-967C-0047-9372-664B7A03BDE9}" presName="imgShp" presStyleLbl="fgImgPlace1" presStyleIdx="1" presStyleCnt="5"/>
      <dgm:spPr/>
    </dgm:pt>
    <dgm:pt modelId="{41E3CBCD-D1B7-DC40-8A87-6F95AA32B2A6}" type="pres">
      <dgm:prSet presAssocID="{75085F75-967C-0047-9372-664B7A03BDE9}" presName="txShp" presStyleLbl="node1" presStyleIdx="1" presStyleCnt="5">
        <dgm:presLayoutVars>
          <dgm:bulletEnabled val="1"/>
        </dgm:presLayoutVars>
      </dgm:prSet>
      <dgm:spPr/>
    </dgm:pt>
    <dgm:pt modelId="{C6F8943D-F9B2-3542-83E9-DE75845CF27A}" type="pres">
      <dgm:prSet presAssocID="{B93F5173-C45D-0545-9129-C351B2CA1B59}" presName="spacing" presStyleCnt="0"/>
      <dgm:spPr/>
    </dgm:pt>
    <dgm:pt modelId="{5F203DD3-E652-CC4A-B340-31C5B982871A}" type="pres">
      <dgm:prSet presAssocID="{989B346B-9510-1441-90BB-116AC0C357A5}" presName="composite" presStyleCnt="0"/>
      <dgm:spPr/>
    </dgm:pt>
    <dgm:pt modelId="{9BE1BD72-A5AE-AA44-8A0B-7F8F79994E9A}" type="pres">
      <dgm:prSet presAssocID="{989B346B-9510-1441-90BB-116AC0C357A5}" presName="imgShp" presStyleLbl="fgImgPlace1" presStyleIdx="2" presStyleCnt="5"/>
      <dgm:spPr/>
    </dgm:pt>
    <dgm:pt modelId="{02A1D65F-66CD-5749-A63E-5D151452B88A}" type="pres">
      <dgm:prSet presAssocID="{989B346B-9510-1441-90BB-116AC0C357A5}" presName="txShp" presStyleLbl="node1" presStyleIdx="2" presStyleCnt="5">
        <dgm:presLayoutVars>
          <dgm:bulletEnabled val="1"/>
        </dgm:presLayoutVars>
      </dgm:prSet>
      <dgm:spPr/>
    </dgm:pt>
    <dgm:pt modelId="{71096C5E-AC5A-3F4C-ACE2-F0F4A402B28A}" type="pres">
      <dgm:prSet presAssocID="{B3806A3E-3D9E-DF40-9BD3-A379B865E14B}" presName="spacing" presStyleCnt="0"/>
      <dgm:spPr/>
    </dgm:pt>
    <dgm:pt modelId="{8C3B7FDC-520E-644D-A130-05A11B423520}" type="pres">
      <dgm:prSet presAssocID="{FEECAA38-EA1A-894D-BE97-03AA55350A57}" presName="composite" presStyleCnt="0"/>
      <dgm:spPr/>
    </dgm:pt>
    <dgm:pt modelId="{7F5945DF-5C7E-1F4D-8503-AC3B78D8A69D}" type="pres">
      <dgm:prSet presAssocID="{FEECAA38-EA1A-894D-BE97-03AA55350A57}" presName="imgShp" presStyleLbl="fgImgPlace1" presStyleIdx="3" presStyleCnt="5"/>
      <dgm:spPr/>
    </dgm:pt>
    <dgm:pt modelId="{7029FB4D-B425-654E-967D-C8CD1E37930D}" type="pres">
      <dgm:prSet presAssocID="{FEECAA38-EA1A-894D-BE97-03AA55350A57}" presName="txShp" presStyleLbl="node1" presStyleIdx="3" presStyleCnt="5">
        <dgm:presLayoutVars>
          <dgm:bulletEnabled val="1"/>
        </dgm:presLayoutVars>
      </dgm:prSet>
      <dgm:spPr/>
    </dgm:pt>
    <dgm:pt modelId="{3978DE56-C3C6-6B40-8A76-5A607702598E}" type="pres">
      <dgm:prSet presAssocID="{8F3FBFB4-DA15-8149-BD78-8A4F162956FF}" presName="spacing" presStyleCnt="0"/>
      <dgm:spPr/>
    </dgm:pt>
    <dgm:pt modelId="{B64AD28F-7149-614A-A169-5B8BFBF80360}" type="pres">
      <dgm:prSet presAssocID="{71C24637-A021-1F4D-96CD-3E8A2DEF0267}" presName="composite" presStyleCnt="0"/>
      <dgm:spPr/>
    </dgm:pt>
    <dgm:pt modelId="{C7061FEB-9B14-1443-B0D6-4F11EB475263}" type="pres">
      <dgm:prSet presAssocID="{71C24637-A021-1F4D-96CD-3E8A2DEF0267}" presName="imgShp" presStyleLbl="fgImgPlace1" presStyleIdx="4" presStyleCnt="5"/>
      <dgm:spPr/>
    </dgm:pt>
    <dgm:pt modelId="{69B0A599-B8F8-3C41-A62F-112A23F1529B}" type="pres">
      <dgm:prSet presAssocID="{71C24637-A021-1F4D-96CD-3E8A2DEF0267}" presName="txShp" presStyleLbl="node1" presStyleIdx="4" presStyleCnt="5">
        <dgm:presLayoutVars>
          <dgm:bulletEnabled val="1"/>
        </dgm:presLayoutVars>
      </dgm:prSet>
      <dgm:spPr/>
    </dgm:pt>
  </dgm:ptLst>
  <dgm:cxnLst>
    <dgm:cxn modelId="{D87CEC37-4BEF-E044-8337-232D0C4495B6}" srcId="{2AE800EF-5C86-0F4E-9182-0C6BB7BCE725}" destId="{75085F75-967C-0047-9372-664B7A03BDE9}" srcOrd="1" destOrd="0" parTransId="{EEFFE698-5D8E-9242-A852-C0B847ECEFD1}" sibTransId="{B93F5173-C45D-0545-9129-C351B2CA1B59}"/>
    <dgm:cxn modelId="{9E932A3B-8B5E-954D-9896-E1D29587DE60}" type="presOf" srcId="{2AE800EF-5C86-0F4E-9182-0C6BB7BCE725}" destId="{211F3A89-F737-9642-ACEF-4723EECAB5DA}" srcOrd="0" destOrd="0" presId="urn:microsoft.com/office/officeart/2005/8/layout/vList3"/>
    <dgm:cxn modelId="{94088B52-3614-354D-8EFE-706FA865E46D}" type="presOf" srcId="{989B346B-9510-1441-90BB-116AC0C357A5}" destId="{02A1D65F-66CD-5749-A63E-5D151452B88A}" srcOrd="0" destOrd="0" presId="urn:microsoft.com/office/officeart/2005/8/layout/vList3"/>
    <dgm:cxn modelId="{552A0C6A-6F5B-C940-ABAF-1B235044B776}" srcId="{2AE800EF-5C86-0F4E-9182-0C6BB7BCE725}" destId="{05249D11-B84D-144F-B99D-D163B51011B8}" srcOrd="0" destOrd="0" parTransId="{BDC163CC-0C90-6A46-AAE4-BC8A85DEFDFB}" sibTransId="{5BF1A313-0914-3048-9218-158ADB802258}"/>
    <dgm:cxn modelId="{60435786-6BC2-1D46-918C-7E9DD2CD9626}" type="presOf" srcId="{05249D11-B84D-144F-B99D-D163B51011B8}" destId="{50CBDEE5-4D75-804D-8BE6-5F856190D4DA}" srcOrd="0" destOrd="0" presId="urn:microsoft.com/office/officeart/2005/8/layout/vList3"/>
    <dgm:cxn modelId="{4097F786-30A8-434B-9807-8A6931EAA5A8}" type="presOf" srcId="{FEECAA38-EA1A-894D-BE97-03AA55350A57}" destId="{7029FB4D-B425-654E-967D-C8CD1E37930D}" srcOrd="0" destOrd="0" presId="urn:microsoft.com/office/officeart/2005/8/layout/vList3"/>
    <dgm:cxn modelId="{87D68C8E-C595-8D41-82E0-F6F795A14191}" srcId="{2AE800EF-5C86-0F4E-9182-0C6BB7BCE725}" destId="{989B346B-9510-1441-90BB-116AC0C357A5}" srcOrd="2" destOrd="0" parTransId="{EC049B02-6325-B44D-B676-3D526C7DB69E}" sibTransId="{B3806A3E-3D9E-DF40-9BD3-A379B865E14B}"/>
    <dgm:cxn modelId="{DD0FED8E-B2D7-FD42-B1F6-415CC9C363A1}" type="presOf" srcId="{75085F75-967C-0047-9372-664B7A03BDE9}" destId="{41E3CBCD-D1B7-DC40-8A87-6F95AA32B2A6}" srcOrd="0" destOrd="0" presId="urn:microsoft.com/office/officeart/2005/8/layout/vList3"/>
    <dgm:cxn modelId="{6F42DFB2-3243-5745-A76A-6FAD98B0DEE0}" srcId="{2AE800EF-5C86-0F4E-9182-0C6BB7BCE725}" destId="{71C24637-A021-1F4D-96CD-3E8A2DEF0267}" srcOrd="4" destOrd="0" parTransId="{9FABBE54-DCB5-1944-B11C-AB8FE1D311B7}" sibTransId="{6F6284BC-34B1-C44E-A61C-779288F192D1}"/>
    <dgm:cxn modelId="{22FAB1C3-A3A7-CC4F-964F-28B49F5F88C2}" type="presOf" srcId="{71C24637-A021-1F4D-96CD-3E8A2DEF0267}" destId="{69B0A599-B8F8-3C41-A62F-112A23F1529B}" srcOrd="0" destOrd="0" presId="urn:microsoft.com/office/officeart/2005/8/layout/vList3"/>
    <dgm:cxn modelId="{295073FB-EA5F-0F4A-B5BB-9444D9DF16CA}" srcId="{2AE800EF-5C86-0F4E-9182-0C6BB7BCE725}" destId="{FEECAA38-EA1A-894D-BE97-03AA55350A57}" srcOrd="3" destOrd="0" parTransId="{17ACB164-8158-5D4E-9C4D-B8668B06DD3A}" sibTransId="{8F3FBFB4-DA15-8149-BD78-8A4F162956FF}"/>
    <dgm:cxn modelId="{51109D66-F65E-A34B-A03C-27C981AE7864}" type="presParOf" srcId="{211F3A89-F737-9642-ACEF-4723EECAB5DA}" destId="{6625D671-3CEC-0C4F-A3DD-D9C68B3E7F28}" srcOrd="0" destOrd="0" presId="urn:microsoft.com/office/officeart/2005/8/layout/vList3"/>
    <dgm:cxn modelId="{9F028821-DF3E-224A-BAD3-67CD46A88D46}" type="presParOf" srcId="{6625D671-3CEC-0C4F-A3DD-D9C68B3E7F28}" destId="{BC2BF51D-1B5B-6149-81D6-AE007017A3A3}" srcOrd="0" destOrd="0" presId="urn:microsoft.com/office/officeart/2005/8/layout/vList3"/>
    <dgm:cxn modelId="{50C3F24C-D16D-9B4E-AA71-5B3893FD66EA}" type="presParOf" srcId="{6625D671-3CEC-0C4F-A3DD-D9C68B3E7F28}" destId="{50CBDEE5-4D75-804D-8BE6-5F856190D4DA}" srcOrd="1" destOrd="0" presId="urn:microsoft.com/office/officeart/2005/8/layout/vList3"/>
    <dgm:cxn modelId="{65E0CAFA-C60C-0044-9714-6D08241D3625}" type="presParOf" srcId="{211F3A89-F737-9642-ACEF-4723EECAB5DA}" destId="{27DDC930-93D0-DD4A-8192-FD49D7E6FF88}" srcOrd="1" destOrd="0" presId="urn:microsoft.com/office/officeart/2005/8/layout/vList3"/>
    <dgm:cxn modelId="{B7DE09C5-2CDB-1F4A-B760-D6FB23940BB7}" type="presParOf" srcId="{211F3A89-F737-9642-ACEF-4723EECAB5DA}" destId="{BC68C3C7-672A-1045-A8ED-ABCE59CC3D8E}" srcOrd="2" destOrd="0" presId="urn:microsoft.com/office/officeart/2005/8/layout/vList3"/>
    <dgm:cxn modelId="{66303244-D414-5C4C-813A-8778A171AD2E}" type="presParOf" srcId="{BC68C3C7-672A-1045-A8ED-ABCE59CC3D8E}" destId="{14587F7E-783C-4F4A-8ADA-D890621ED32B}" srcOrd="0" destOrd="0" presId="urn:microsoft.com/office/officeart/2005/8/layout/vList3"/>
    <dgm:cxn modelId="{8FD466FE-F487-9D4C-807C-AFABC38F7A09}" type="presParOf" srcId="{BC68C3C7-672A-1045-A8ED-ABCE59CC3D8E}" destId="{41E3CBCD-D1B7-DC40-8A87-6F95AA32B2A6}" srcOrd="1" destOrd="0" presId="urn:microsoft.com/office/officeart/2005/8/layout/vList3"/>
    <dgm:cxn modelId="{59CD1A90-C4C2-E143-8F85-08679F9AE165}" type="presParOf" srcId="{211F3A89-F737-9642-ACEF-4723EECAB5DA}" destId="{C6F8943D-F9B2-3542-83E9-DE75845CF27A}" srcOrd="3" destOrd="0" presId="urn:microsoft.com/office/officeart/2005/8/layout/vList3"/>
    <dgm:cxn modelId="{6871B965-0E1B-4147-87E5-4704DC947D87}" type="presParOf" srcId="{211F3A89-F737-9642-ACEF-4723EECAB5DA}" destId="{5F203DD3-E652-CC4A-B340-31C5B982871A}" srcOrd="4" destOrd="0" presId="urn:microsoft.com/office/officeart/2005/8/layout/vList3"/>
    <dgm:cxn modelId="{778F9433-2B03-9245-923D-3E764B2597C1}" type="presParOf" srcId="{5F203DD3-E652-CC4A-B340-31C5B982871A}" destId="{9BE1BD72-A5AE-AA44-8A0B-7F8F79994E9A}" srcOrd="0" destOrd="0" presId="urn:microsoft.com/office/officeart/2005/8/layout/vList3"/>
    <dgm:cxn modelId="{F4BEA5E8-0668-9B40-9F29-761B289C8433}" type="presParOf" srcId="{5F203DD3-E652-CC4A-B340-31C5B982871A}" destId="{02A1D65F-66CD-5749-A63E-5D151452B88A}" srcOrd="1" destOrd="0" presId="urn:microsoft.com/office/officeart/2005/8/layout/vList3"/>
    <dgm:cxn modelId="{C39D23B7-35D6-5640-895D-FDDDCD4B9E5C}" type="presParOf" srcId="{211F3A89-F737-9642-ACEF-4723EECAB5DA}" destId="{71096C5E-AC5A-3F4C-ACE2-F0F4A402B28A}" srcOrd="5" destOrd="0" presId="urn:microsoft.com/office/officeart/2005/8/layout/vList3"/>
    <dgm:cxn modelId="{4855D9DE-F8F5-144A-AE93-D11C8703D8F0}" type="presParOf" srcId="{211F3A89-F737-9642-ACEF-4723EECAB5DA}" destId="{8C3B7FDC-520E-644D-A130-05A11B423520}" srcOrd="6" destOrd="0" presId="urn:microsoft.com/office/officeart/2005/8/layout/vList3"/>
    <dgm:cxn modelId="{C80B5053-5DF6-5042-ABBA-665F1F57B4DB}" type="presParOf" srcId="{8C3B7FDC-520E-644D-A130-05A11B423520}" destId="{7F5945DF-5C7E-1F4D-8503-AC3B78D8A69D}" srcOrd="0" destOrd="0" presId="urn:microsoft.com/office/officeart/2005/8/layout/vList3"/>
    <dgm:cxn modelId="{10878BC6-5C26-A546-958A-854B0D459B77}" type="presParOf" srcId="{8C3B7FDC-520E-644D-A130-05A11B423520}" destId="{7029FB4D-B425-654E-967D-C8CD1E37930D}" srcOrd="1" destOrd="0" presId="urn:microsoft.com/office/officeart/2005/8/layout/vList3"/>
    <dgm:cxn modelId="{B9B8E52D-2F74-6144-BCC2-9775E78AC939}" type="presParOf" srcId="{211F3A89-F737-9642-ACEF-4723EECAB5DA}" destId="{3978DE56-C3C6-6B40-8A76-5A607702598E}" srcOrd="7" destOrd="0" presId="urn:microsoft.com/office/officeart/2005/8/layout/vList3"/>
    <dgm:cxn modelId="{B7E9F771-6217-E147-BDE9-ED9598EE6D0E}" type="presParOf" srcId="{211F3A89-F737-9642-ACEF-4723EECAB5DA}" destId="{B64AD28F-7149-614A-A169-5B8BFBF80360}" srcOrd="8" destOrd="0" presId="urn:microsoft.com/office/officeart/2005/8/layout/vList3"/>
    <dgm:cxn modelId="{197A6F7B-47C5-374E-AA42-6256F164B809}" type="presParOf" srcId="{B64AD28F-7149-614A-A169-5B8BFBF80360}" destId="{C7061FEB-9B14-1443-B0D6-4F11EB475263}" srcOrd="0" destOrd="0" presId="urn:microsoft.com/office/officeart/2005/8/layout/vList3"/>
    <dgm:cxn modelId="{C0B3BF6F-6D1A-3947-9D41-7A7A2057012D}" type="presParOf" srcId="{B64AD28F-7149-614A-A169-5B8BFBF80360}" destId="{69B0A599-B8F8-3C41-A62F-112A23F1529B}"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E800EF-5C86-0F4E-9182-0C6BB7BCE725}" type="doc">
      <dgm:prSet loTypeId="urn:microsoft.com/office/officeart/2005/8/layout/vList3" loCatId="" qsTypeId="urn:microsoft.com/office/officeart/2005/8/quickstyle/simple1" qsCatId="simple" csTypeId="urn:microsoft.com/office/officeart/2005/8/colors/colorful3" csCatId="colorful" phldr="1"/>
      <dgm:spPr/>
    </dgm:pt>
    <dgm:pt modelId="{05249D11-B84D-144F-B99D-D163B51011B8}">
      <dgm:prSet phldrT="[Text]" custT="1"/>
      <dgm:spPr/>
      <dgm:t>
        <a:bodyPr/>
        <a:lstStyle/>
        <a:p>
          <a:r>
            <a:rPr lang="en-US" sz="1400">
              <a:solidFill>
                <a:schemeClr val="tx1"/>
              </a:solidFill>
            </a:rPr>
            <a:t>Unpack the research project life-cycle and its support needs (pre- and post-awards)</a:t>
          </a:r>
          <a:br>
            <a:rPr lang="en-US" sz="1400">
              <a:solidFill>
                <a:schemeClr val="tx1"/>
              </a:solidFill>
            </a:rPr>
          </a:br>
          <a:r>
            <a:rPr lang="en-US" sz="1400">
              <a:solidFill>
                <a:schemeClr val="tx1"/>
              </a:solidFill>
            </a:rPr>
            <a:t>Introduce workflow into all priority research support processes </a:t>
          </a:r>
          <a:endParaRPr lang="en-GB" sz="1400">
            <a:solidFill>
              <a:schemeClr val="tx1"/>
            </a:solidFill>
          </a:endParaRPr>
        </a:p>
      </dgm:t>
    </dgm:pt>
    <dgm:pt modelId="{BDC163CC-0C90-6A46-AAE4-BC8A85DEFDFB}" type="parTrans" cxnId="{552A0C6A-6F5B-C940-ABAF-1B235044B776}">
      <dgm:prSet/>
      <dgm:spPr/>
      <dgm:t>
        <a:bodyPr/>
        <a:lstStyle/>
        <a:p>
          <a:endParaRPr lang="en-GB" sz="1400">
            <a:solidFill>
              <a:schemeClr val="tx1"/>
            </a:solidFill>
          </a:endParaRPr>
        </a:p>
      </dgm:t>
    </dgm:pt>
    <dgm:pt modelId="{5BF1A313-0914-3048-9218-158ADB802258}" type="sibTrans" cxnId="{552A0C6A-6F5B-C940-ABAF-1B235044B776}">
      <dgm:prSet/>
      <dgm:spPr/>
      <dgm:t>
        <a:bodyPr/>
        <a:lstStyle/>
        <a:p>
          <a:endParaRPr lang="en-GB" sz="1400">
            <a:solidFill>
              <a:schemeClr val="tx1"/>
            </a:solidFill>
          </a:endParaRPr>
        </a:p>
      </dgm:t>
    </dgm:pt>
    <dgm:pt modelId="{75085F75-967C-0047-9372-664B7A03BDE9}">
      <dgm:prSet phldrT="[Text]" custT="1"/>
      <dgm:spPr/>
      <dgm:t>
        <a:bodyPr/>
        <a:lstStyle/>
        <a:p>
          <a:r>
            <a:rPr lang="en-US" sz="1400">
              <a:solidFill>
                <a:schemeClr val="tx1"/>
              </a:solidFill>
            </a:rPr>
            <a:t>Compulsory induction training for all emerging researchers </a:t>
          </a:r>
          <a:endParaRPr lang="en-GB" sz="1400">
            <a:solidFill>
              <a:schemeClr val="tx1"/>
            </a:solidFill>
          </a:endParaRPr>
        </a:p>
      </dgm:t>
    </dgm:pt>
    <dgm:pt modelId="{EEFFE698-5D8E-9242-A852-C0B847ECEFD1}" type="parTrans" cxnId="{D87CEC37-4BEF-E044-8337-232D0C4495B6}">
      <dgm:prSet/>
      <dgm:spPr/>
      <dgm:t>
        <a:bodyPr/>
        <a:lstStyle/>
        <a:p>
          <a:endParaRPr lang="en-GB" sz="1400">
            <a:solidFill>
              <a:schemeClr val="tx1"/>
            </a:solidFill>
          </a:endParaRPr>
        </a:p>
      </dgm:t>
    </dgm:pt>
    <dgm:pt modelId="{B93F5173-C45D-0545-9129-C351B2CA1B59}" type="sibTrans" cxnId="{D87CEC37-4BEF-E044-8337-232D0C4495B6}">
      <dgm:prSet/>
      <dgm:spPr/>
      <dgm:t>
        <a:bodyPr/>
        <a:lstStyle/>
        <a:p>
          <a:endParaRPr lang="en-GB" sz="1400">
            <a:solidFill>
              <a:schemeClr val="tx1"/>
            </a:solidFill>
          </a:endParaRPr>
        </a:p>
      </dgm:t>
    </dgm:pt>
    <dgm:pt modelId="{989B346B-9510-1441-90BB-116AC0C357A5}">
      <dgm:prSet phldrT="[Text]" custT="1"/>
      <dgm:spPr/>
      <dgm:t>
        <a:bodyPr/>
        <a:lstStyle/>
        <a:p>
          <a:r>
            <a:rPr lang="en-US" sz="1400">
              <a:solidFill>
                <a:schemeClr val="tx1"/>
              </a:solidFill>
            </a:rPr>
            <a:t>Design interactive Research website listing services and contact people</a:t>
          </a:r>
          <a:endParaRPr lang="en-GB" sz="1400">
            <a:solidFill>
              <a:schemeClr val="tx1"/>
            </a:solidFill>
          </a:endParaRPr>
        </a:p>
      </dgm:t>
    </dgm:pt>
    <dgm:pt modelId="{EC049B02-6325-B44D-B676-3D526C7DB69E}" type="parTrans" cxnId="{87D68C8E-C595-8D41-82E0-F6F795A14191}">
      <dgm:prSet/>
      <dgm:spPr/>
      <dgm:t>
        <a:bodyPr/>
        <a:lstStyle/>
        <a:p>
          <a:endParaRPr lang="en-GB" sz="1400">
            <a:solidFill>
              <a:schemeClr val="tx1"/>
            </a:solidFill>
          </a:endParaRPr>
        </a:p>
      </dgm:t>
    </dgm:pt>
    <dgm:pt modelId="{B3806A3E-3D9E-DF40-9BD3-A379B865E14B}" type="sibTrans" cxnId="{87D68C8E-C595-8D41-82E0-F6F795A14191}">
      <dgm:prSet/>
      <dgm:spPr/>
      <dgm:t>
        <a:bodyPr/>
        <a:lstStyle/>
        <a:p>
          <a:endParaRPr lang="en-GB" sz="1400">
            <a:solidFill>
              <a:schemeClr val="tx1"/>
            </a:solidFill>
          </a:endParaRPr>
        </a:p>
      </dgm:t>
    </dgm:pt>
    <dgm:pt modelId="{FEECAA38-EA1A-894D-BE97-03AA55350A57}">
      <dgm:prSet custT="1"/>
      <dgm:spPr/>
      <dgm:t>
        <a:bodyPr/>
        <a:lstStyle/>
        <a:p>
          <a:r>
            <a:rPr lang="en-US" sz="1400">
              <a:solidFill>
                <a:schemeClr val="tx1"/>
              </a:solidFill>
            </a:rPr>
            <a:t>Develop processes, policies and procedures that support and promote interdisciplinary research </a:t>
          </a:r>
        </a:p>
      </dgm:t>
    </dgm:pt>
    <dgm:pt modelId="{17ACB164-8158-5D4E-9C4D-B8668B06DD3A}" type="parTrans" cxnId="{295073FB-EA5F-0F4A-B5BB-9444D9DF16CA}">
      <dgm:prSet/>
      <dgm:spPr/>
      <dgm:t>
        <a:bodyPr/>
        <a:lstStyle/>
        <a:p>
          <a:endParaRPr lang="en-GB" sz="1400">
            <a:solidFill>
              <a:schemeClr val="tx1"/>
            </a:solidFill>
          </a:endParaRPr>
        </a:p>
      </dgm:t>
    </dgm:pt>
    <dgm:pt modelId="{8F3FBFB4-DA15-8149-BD78-8A4F162956FF}" type="sibTrans" cxnId="{295073FB-EA5F-0F4A-B5BB-9444D9DF16CA}">
      <dgm:prSet/>
      <dgm:spPr/>
      <dgm:t>
        <a:bodyPr/>
        <a:lstStyle/>
        <a:p>
          <a:endParaRPr lang="en-GB" sz="1400">
            <a:solidFill>
              <a:schemeClr val="tx1"/>
            </a:solidFill>
          </a:endParaRPr>
        </a:p>
      </dgm:t>
    </dgm:pt>
    <dgm:pt modelId="{71C24637-A021-1F4D-96CD-3E8A2DEF0267}">
      <dgm:prSet custT="1"/>
      <dgm:spPr/>
      <dgm:t>
        <a:bodyPr/>
        <a:lstStyle/>
        <a:p>
          <a:r>
            <a:rPr lang="en-US" sz="1400">
              <a:solidFill>
                <a:schemeClr val="tx1"/>
              </a:solidFill>
            </a:rPr>
            <a:t>Improve support for research post graduate students and Post Doctoral Research Fellows (including international)  </a:t>
          </a:r>
        </a:p>
      </dgm:t>
    </dgm:pt>
    <dgm:pt modelId="{9FABBE54-DCB5-1944-B11C-AB8FE1D311B7}" type="parTrans" cxnId="{6F42DFB2-3243-5745-A76A-6FAD98B0DEE0}">
      <dgm:prSet/>
      <dgm:spPr/>
      <dgm:t>
        <a:bodyPr/>
        <a:lstStyle/>
        <a:p>
          <a:endParaRPr lang="en-GB" sz="1400">
            <a:solidFill>
              <a:schemeClr val="tx1"/>
            </a:solidFill>
          </a:endParaRPr>
        </a:p>
      </dgm:t>
    </dgm:pt>
    <dgm:pt modelId="{6F6284BC-34B1-C44E-A61C-779288F192D1}" type="sibTrans" cxnId="{6F42DFB2-3243-5745-A76A-6FAD98B0DEE0}">
      <dgm:prSet/>
      <dgm:spPr/>
      <dgm:t>
        <a:bodyPr/>
        <a:lstStyle/>
        <a:p>
          <a:endParaRPr lang="en-GB" sz="1400">
            <a:solidFill>
              <a:schemeClr val="tx1"/>
            </a:solidFill>
          </a:endParaRPr>
        </a:p>
      </dgm:t>
    </dgm:pt>
    <dgm:pt modelId="{211F3A89-F737-9642-ACEF-4723EECAB5DA}" type="pres">
      <dgm:prSet presAssocID="{2AE800EF-5C86-0F4E-9182-0C6BB7BCE725}" presName="linearFlow" presStyleCnt="0">
        <dgm:presLayoutVars>
          <dgm:dir/>
          <dgm:resizeHandles val="exact"/>
        </dgm:presLayoutVars>
      </dgm:prSet>
      <dgm:spPr/>
    </dgm:pt>
    <dgm:pt modelId="{6625D671-3CEC-0C4F-A3DD-D9C68B3E7F28}" type="pres">
      <dgm:prSet presAssocID="{05249D11-B84D-144F-B99D-D163B51011B8}" presName="composite" presStyleCnt="0"/>
      <dgm:spPr/>
    </dgm:pt>
    <dgm:pt modelId="{BC2BF51D-1B5B-6149-81D6-AE007017A3A3}" type="pres">
      <dgm:prSet presAssocID="{05249D11-B84D-144F-B99D-D163B51011B8}" presName="imgShp" presStyleLbl="fgImgPlace1" presStyleIdx="0" presStyleCnt="5"/>
      <dgm:spPr/>
    </dgm:pt>
    <dgm:pt modelId="{50CBDEE5-4D75-804D-8BE6-5F856190D4DA}" type="pres">
      <dgm:prSet presAssocID="{05249D11-B84D-144F-B99D-D163B51011B8}" presName="txShp" presStyleLbl="node1" presStyleIdx="0" presStyleCnt="5">
        <dgm:presLayoutVars>
          <dgm:bulletEnabled val="1"/>
        </dgm:presLayoutVars>
      </dgm:prSet>
      <dgm:spPr/>
    </dgm:pt>
    <dgm:pt modelId="{27DDC930-93D0-DD4A-8192-FD49D7E6FF88}" type="pres">
      <dgm:prSet presAssocID="{5BF1A313-0914-3048-9218-158ADB802258}" presName="spacing" presStyleCnt="0"/>
      <dgm:spPr/>
    </dgm:pt>
    <dgm:pt modelId="{BC68C3C7-672A-1045-A8ED-ABCE59CC3D8E}" type="pres">
      <dgm:prSet presAssocID="{75085F75-967C-0047-9372-664B7A03BDE9}" presName="composite" presStyleCnt="0"/>
      <dgm:spPr/>
    </dgm:pt>
    <dgm:pt modelId="{14587F7E-783C-4F4A-8ADA-D890621ED32B}" type="pres">
      <dgm:prSet presAssocID="{75085F75-967C-0047-9372-664B7A03BDE9}" presName="imgShp" presStyleLbl="fgImgPlace1" presStyleIdx="1" presStyleCnt="5"/>
      <dgm:spPr/>
    </dgm:pt>
    <dgm:pt modelId="{41E3CBCD-D1B7-DC40-8A87-6F95AA32B2A6}" type="pres">
      <dgm:prSet presAssocID="{75085F75-967C-0047-9372-664B7A03BDE9}" presName="txShp" presStyleLbl="node1" presStyleIdx="1" presStyleCnt="5">
        <dgm:presLayoutVars>
          <dgm:bulletEnabled val="1"/>
        </dgm:presLayoutVars>
      </dgm:prSet>
      <dgm:spPr/>
    </dgm:pt>
    <dgm:pt modelId="{C6F8943D-F9B2-3542-83E9-DE75845CF27A}" type="pres">
      <dgm:prSet presAssocID="{B93F5173-C45D-0545-9129-C351B2CA1B59}" presName="spacing" presStyleCnt="0"/>
      <dgm:spPr/>
    </dgm:pt>
    <dgm:pt modelId="{5F203DD3-E652-CC4A-B340-31C5B982871A}" type="pres">
      <dgm:prSet presAssocID="{989B346B-9510-1441-90BB-116AC0C357A5}" presName="composite" presStyleCnt="0"/>
      <dgm:spPr/>
    </dgm:pt>
    <dgm:pt modelId="{9BE1BD72-A5AE-AA44-8A0B-7F8F79994E9A}" type="pres">
      <dgm:prSet presAssocID="{989B346B-9510-1441-90BB-116AC0C357A5}" presName="imgShp" presStyleLbl="fgImgPlace1" presStyleIdx="2" presStyleCnt="5"/>
      <dgm:spPr/>
    </dgm:pt>
    <dgm:pt modelId="{02A1D65F-66CD-5749-A63E-5D151452B88A}" type="pres">
      <dgm:prSet presAssocID="{989B346B-9510-1441-90BB-116AC0C357A5}" presName="txShp" presStyleLbl="node1" presStyleIdx="2" presStyleCnt="5">
        <dgm:presLayoutVars>
          <dgm:bulletEnabled val="1"/>
        </dgm:presLayoutVars>
      </dgm:prSet>
      <dgm:spPr/>
    </dgm:pt>
    <dgm:pt modelId="{71096C5E-AC5A-3F4C-ACE2-F0F4A402B28A}" type="pres">
      <dgm:prSet presAssocID="{B3806A3E-3D9E-DF40-9BD3-A379B865E14B}" presName="spacing" presStyleCnt="0"/>
      <dgm:spPr/>
    </dgm:pt>
    <dgm:pt modelId="{8C3B7FDC-520E-644D-A130-05A11B423520}" type="pres">
      <dgm:prSet presAssocID="{FEECAA38-EA1A-894D-BE97-03AA55350A57}" presName="composite" presStyleCnt="0"/>
      <dgm:spPr/>
    </dgm:pt>
    <dgm:pt modelId="{7F5945DF-5C7E-1F4D-8503-AC3B78D8A69D}" type="pres">
      <dgm:prSet presAssocID="{FEECAA38-EA1A-894D-BE97-03AA55350A57}" presName="imgShp" presStyleLbl="fgImgPlace1" presStyleIdx="3" presStyleCnt="5"/>
      <dgm:spPr/>
    </dgm:pt>
    <dgm:pt modelId="{7029FB4D-B425-654E-967D-C8CD1E37930D}" type="pres">
      <dgm:prSet presAssocID="{FEECAA38-EA1A-894D-BE97-03AA55350A57}" presName="txShp" presStyleLbl="node1" presStyleIdx="3" presStyleCnt="5">
        <dgm:presLayoutVars>
          <dgm:bulletEnabled val="1"/>
        </dgm:presLayoutVars>
      </dgm:prSet>
      <dgm:spPr/>
    </dgm:pt>
    <dgm:pt modelId="{3978DE56-C3C6-6B40-8A76-5A607702598E}" type="pres">
      <dgm:prSet presAssocID="{8F3FBFB4-DA15-8149-BD78-8A4F162956FF}" presName="spacing" presStyleCnt="0"/>
      <dgm:spPr/>
    </dgm:pt>
    <dgm:pt modelId="{B64AD28F-7149-614A-A169-5B8BFBF80360}" type="pres">
      <dgm:prSet presAssocID="{71C24637-A021-1F4D-96CD-3E8A2DEF0267}" presName="composite" presStyleCnt="0"/>
      <dgm:spPr/>
    </dgm:pt>
    <dgm:pt modelId="{C7061FEB-9B14-1443-B0D6-4F11EB475263}" type="pres">
      <dgm:prSet presAssocID="{71C24637-A021-1F4D-96CD-3E8A2DEF0267}" presName="imgShp" presStyleLbl="fgImgPlace1" presStyleIdx="4" presStyleCnt="5"/>
      <dgm:spPr/>
    </dgm:pt>
    <dgm:pt modelId="{69B0A599-B8F8-3C41-A62F-112A23F1529B}" type="pres">
      <dgm:prSet presAssocID="{71C24637-A021-1F4D-96CD-3E8A2DEF0267}" presName="txShp" presStyleLbl="node1" presStyleIdx="4" presStyleCnt="5">
        <dgm:presLayoutVars>
          <dgm:bulletEnabled val="1"/>
        </dgm:presLayoutVars>
      </dgm:prSet>
      <dgm:spPr/>
    </dgm:pt>
  </dgm:ptLst>
  <dgm:cxnLst>
    <dgm:cxn modelId="{D87CEC37-4BEF-E044-8337-232D0C4495B6}" srcId="{2AE800EF-5C86-0F4E-9182-0C6BB7BCE725}" destId="{75085F75-967C-0047-9372-664B7A03BDE9}" srcOrd="1" destOrd="0" parTransId="{EEFFE698-5D8E-9242-A852-C0B847ECEFD1}" sibTransId="{B93F5173-C45D-0545-9129-C351B2CA1B59}"/>
    <dgm:cxn modelId="{9E932A3B-8B5E-954D-9896-E1D29587DE60}" type="presOf" srcId="{2AE800EF-5C86-0F4E-9182-0C6BB7BCE725}" destId="{211F3A89-F737-9642-ACEF-4723EECAB5DA}" srcOrd="0" destOrd="0" presId="urn:microsoft.com/office/officeart/2005/8/layout/vList3"/>
    <dgm:cxn modelId="{94088B52-3614-354D-8EFE-706FA865E46D}" type="presOf" srcId="{989B346B-9510-1441-90BB-116AC0C357A5}" destId="{02A1D65F-66CD-5749-A63E-5D151452B88A}" srcOrd="0" destOrd="0" presId="urn:microsoft.com/office/officeart/2005/8/layout/vList3"/>
    <dgm:cxn modelId="{552A0C6A-6F5B-C940-ABAF-1B235044B776}" srcId="{2AE800EF-5C86-0F4E-9182-0C6BB7BCE725}" destId="{05249D11-B84D-144F-B99D-D163B51011B8}" srcOrd="0" destOrd="0" parTransId="{BDC163CC-0C90-6A46-AAE4-BC8A85DEFDFB}" sibTransId="{5BF1A313-0914-3048-9218-158ADB802258}"/>
    <dgm:cxn modelId="{60435786-6BC2-1D46-918C-7E9DD2CD9626}" type="presOf" srcId="{05249D11-B84D-144F-B99D-D163B51011B8}" destId="{50CBDEE5-4D75-804D-8BE6-5F856190D4DA}" srcOrd="0" destOrd="0" presId="urn:microsoft.com/office/officeart/2005/8/layout/vList3"/>
    <dgm:cxn modelId="{4097F786-30A8-434B-9807-8A6931EAA5A8}" type="presOf" srcId="{FEECAA38-EA1A-894D-BE97-03AA55350A57}" destId="{7029FB4D-B425-654E-967D-C8CD1E37930D}" srcOrd="0" destOrd="0" presId="urn:microsoft.com/office/officeart/2005/8/layout/vList3"/>
    <dgm:cxn modelId="{87D68C8E-C595-8D41-82E0-F6F795A14191}" srcId="{2AE800EF-5C86-0F4E-9182-0C6BB7BCE725}" destId="{989B346B-9510-1441-90BB-116AC0C357A5}" srcOrd="2" destOrd="0" parTransId="{EC049B02-6325-B44D-B676-3D526C7DB69E}" sibTransId="{B3806A3E-3D9E-DF40-9BD3-A379B865E14B}"/>
    <dgm:cxn modelId="{DD0FED8E-B2D7-FD42-B1F6-415CC9C363A1}" type="presOf" srcId="{75085F75-967C-0047-9372-664B7A03BDE9}" destId="{41E3CBCD-D1B7-DC40-8A87-6F95AA32B2A6}" srcOrd="0" destOrd="0" presId="urn:microsoft.com/office/officeart/2005/8/layout/vList3"/>
    <dgm:cxn modelId="{6F42DFB2-3243-5745-A76A-6FAD98B0DEE0}" srcId="{2AE800EF-5C86-0F4E-9182-0C6BB7BCE725}" destId="{71C24637-A021-1F4D-96CD-3E8A2DEF0267}" srcOrd="4" destOrd="0" parTransId="{9FABBE54-DCB5-1944-B11C-AB8FE1D311B7}" sibTransId="{6F6284BC-34B1-C44E-A61C-779288F192D1}"/>
    <dgm:cxn modelId="{22FAB1C3-A3A7-CC4F-964F-28B49F5F88C2}" type="presOf" srcId="{71C24637-A021-1F4D-96CD-3E8A2DEF0267}" destId="{69B0A599-B8F8-3C41-A62F-112A23F1529B}" srcOrd="0" destOrd="0" presId="urn:microsoft.com/office/officeart/2005/8/layout/vList3"/>
    <dgm:cxn modelId="{295073FB-EA5F-0F4A-B5BB-9444D9DF16CA}" srcId="{2AE800EF-5C86-0F4E-9182-0C6BB7BCE725}" destId="{FEECAA38-EA1A-894D-BE97-03AA55350A57}" srcOrd="3" destOrd="0" parTransId="{17ACB164-8158-5D4E-9C4D-B8668B06DD3A}" sibTransId="{8F3FBFB4-DA15-8149-BD78-8A4F162956FF}"/>
    <dgm:cxn modelId="{51109D66-F65E-A34B-A03C-27C981AE7864}" type="presParOf" srcId="{211F3A89-F737-9642-ACEF-4723EECAB5DA}" destId="{6625D671-3CEC-0C4F-A3DD-D9C68B3E7F28}" srcOrd="0" destOrd="0" presId="urn:microsoft.com/office/officeart/2005/8/layout/vList3"/>
    <dgm:cxn modelId="{9F028821-DF3E-224A-BAD3-67CD46A88D46}" type="presParOf" srcId="{6625D671-3CEC-0C4F-A3DD-D9C68B3E7F28}" destId="{BC2BF51D-1B5B-6149-81D6-AE007017A3A3}" srcOrd="0" destOrd="0" presId="urn:microsoft.com/office/officeart/2005/8/layout/vList3"/>
    <dgm:cxn modelId="{50C3F24C-D16D-9B4E-AA71-5B3893FD66EA}" type="presParOf" srcId="{6625D671-3CEC-0C4F-A3DD-D9C68B3E7F28}" destId="{50CBDEE5-4D75-804D-8BE6-5F856190D4DA}" srcOrd="1" destOrd="0" presId="urn:microsoft.com/office/officeart/2005/8/layout/vList3"/>
    <dgm:cxn modelId="{65E0CAFA-C60C-0044-9714-6D08241D3625}" type="presParOf" srcId="{211F3A89-F737-9642-ACEF-4723EECAB5DA}" destId="{27DDC930-93D0-DD4A-8192-FD49D7E6FF88}" srcOrd="1" destOrd="0" presId="urn:microsoft.com/office/officeart/2005/8/layout/vList3"/>
    <dgm:cxn modelId="{B7DE09C5-2CDB-1F4A-B760-D6FB23940BB7}" type="presParOf" srcId="{211F3A89-F737-9642-ACEF-4723EECAB5DA}" destId="{BC68C3C7-672A-1045-A8ED-ABCE59CC3D8E}" srcOrd="2" destOrd="0" presId="urn:microsoft.com/office/officeart/2005/8/layout/vList3"/>
    <dgm:cxn modelId="{66303244-D414-5C4C-813A-8778A171AD2E}" type="presParOf" srcId="{BC68C3C7-672A-1045-A8ED-ABCE59CC3D8E}" destId="{14587F7E-783C-4F4A-8ADA-D890621ED32B}" srcOrd="0" destOrd="0" presId="urn:microsoft.com/office/officeart/2005/8/layout/vList3"/>
    <dgm:cxn modelId="{8FD466FE-F487-9D4C-807C-AFABC38F7A09}" type="presParOf" srcId="{BC68C3C7-672A-1045-A8ED-ABCE59CC3D8E}" destId="{41E3CBCD-D1B7-DC40-8A87-6F95AA32B2A6}" srcOrd="1" destOrd="0" presId="urn:microsoft.com/office/officeart/2005/8/layout/vList3"/>
    <dgm:cxn modelId="{59CD1A90-C4C2-E143-8F85-08679F9AE165}" type="presParOf" srcId="{211F3A89-F737-9642-ACEF-4723EECAB5DA}" destId="{C6F8943D-F9B2-3542-83E9-DE75845CF27A}" srcOrd="3" destOrd="0" presId="urn:microsoft.com/office/officeart/2005/8/layout/vList3"/>
    <dgm:cxn modelId="{6871B965-0E1B-4147-87E5-4704DC947D87}" type="presParOf" srcId="{211F3A89-F737-9642-ACEF-4723EECAB5DA}" destId="{5F203DD3-E652-CC4A-B340-31C5B982871A}" srcOrd="4" destOrd="0" presId="urn:microsoft.com/office/officeart/2005/8/layout/vList3"/>
    <dgm:cxn modelId="{778F9433-2B03-9245-923D-3E764B2597C1}" type="presParOf" srcId="{5F203DD3-E652-CC4A-B340-31C5B982871A}" destId="{9BE1BD72-A5AE-AA44-8A0B-7F8F79994E9A}" srcOrd="0" destOrd="0" presId="urn:microsoft.com/office/officeart/2005/8/layout/vList3"/>
    <dgm:cxn modelId="{F4BEA5E8-0668-9B40-9F29-761B289C8433}" type="presParOf" srcId="{5F203DD3-E652-CC4A-B340-31C5B982871A}" destId="{02A1D65F-66CD-5749-A63E-5D151452B88A}" srcOrd="1" destOrd="0" presId="urn:microsoft.com/office/officeart/2005/8/layout/vList3"/>
    <dgm:cxn modelId="{C39D23B7-35D6-5640-895D-FDDDCD4B9E5C}" type="presParOf" srcId="{211F3A89-F737-9642-ACEF-4723EECAB5DA}" destId="{71096C5E-AC5A-3F4C-ACE2-F0F4A402B28A}" srcOrd="5" destOrd="0" presId="urn:microsoft.com/office/officeart/2005/8/layout/vList3"/>
    <dgm:cxn modelId="{4855D9DE-F8F5-144A-AE93-D11C8703D8F0}" type="presParOf" srcId="{211F3A89-F737-9642-ACEF-4723EECAB5DA}" destId="{8C3B7FDC-520E-644D-A130-05A11B423520}" srcOrd="6" destOrd="0" presId="urn:microsoft.com/office/officeart/2005/8/layout/vList3"/>
    <dgm:cxn modelId="{C80B5053-5DF6-5042-ABBA-665F1F57B4DB}" type="presParOf" srcId="{8C3B7FDC-520E-644D-A130-05A11B423520}" destId="{7F5945DF-5C7E-1F4D-8503-AC3B78D8A69D}" srcOrd="0" destOrd="0" presId="urn:microsoft.com/office/officeart/2005/8/layout/vList3"/>
    <dgm:cxn modelId="{10878BC6-5C26-A546-958A-854B0D459B77}" type="presParOf" srcId="{8C3B7FDC-520E-644D-A130-05A11B423520}" destId="{7029FB4D-B425-654E-967D-C8CD1E37930D}" srcOrd="1" destOrd="0" presId="urn:microsoft.com/office/officeart/2005/8/layout/vList3"/>
    <dgm:cxn modelId="{B9B8E52D-2F74-6144-BCC2-9775E78AC939}" type="presParOf" srcId="{211F3A89-F737-9642-ACEF-4723EECAB5DA}" destId="{3978DE56-C3C6-6B40-8A76-5A607702598E}" srcOrd="7" destOrd="0" presId="urn:microsoft.com/office/officeart/2005/8/layout/vList3"/>
    <dgm:cxn modelId="{B7E9F771-6217-E147-BDE9-ED9598EE6D0E}" type="presParOf" srcId="{211F3A89-F737-9642-ACEF-4723EECAB5DA}" destId="{B64AD28F-7149-614A-A169-5B8BFBF80360}" srcOrd="8" destOrd="0" presId="urn:microsoft.com/office/officeart/2005/8/layout/vList3"/>
    <dgm:cxn modelId="{197A6F7B-47C5-374E-AA42-6256F164B809}" type="presParOf" srcId="{B64AD28F-7149-614A-A169-5B8BFBF80360}" destId="{C7061FEB-9B14-1443-B0D6-4F11EB475263}" srcOrd="0" destOrd="0" presId="urn:microsoft.com/office/officeart/2005/8/layout/vList3"/>
    <dgm:cxn modelId="{C0B3BF6F-6D1A-3947-9D41-7A7A2057012D}" type="presParOf" srcId="{B64AD28F-7149-614A-A169-5B8BFBF80360}" destId="{69B0A599-B8F8-3C41-A62F-112A23F1529B}" srcOrd="1" destOrd="0" presId="urn:microsoft.com/office/officeart/2005/8/layout/vLis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58F9C0-7D96-2440-8A6E-9B0711FA7850}" type="doc">
      <dgm:prSet loTypeId="urn:microsoft.com/office/officeart/2008/layout/TitlePictureLineup" loCatId="" qsTypeId="urn:microsoft.com/office/officeart/2005/8/quickstyle/simple1" qsCatId="simple" csTypeId="urn:microsoft.com/office/officeart/2005/8/colors/colorful3" csCatId="colorful" phldr="1"/>
      <dgm:spPr/>
      <dgm:t>
        <a:bodyPr/>
        <a:lstStyle/>
        <a:p>
          <a:endParaRPr lang="en-GB"/>
        </a:p>
      </dgm:t>
    </dgm:pt>
    <dgm:pt modelId="{281A1788-B5AE-3B4A-8E16-2B9214AC3EA6}">
      <dgm:prSet phldrT="[Text]"/>
      <dgm:spPr/>
      <dgm:t>
        <a:bodyPr/>
        <a:lstStyle/>
        <a:p>
          <a:r>
            <a:rPr lang="en-GB"/>
            <a:t>Removal of signatures</a:t>
          </a:r>
        </a:p>
      </dgm:t>
    </dgm:pt>
    <dgm:pt modelId="{A88CD54B-0BD2-D944-8122-03254FEB8C40}" type="parTrans" cxnId="{AFF33EDB-4A9D-7346-8A82-183A47A22D91}">
      <dgm:prSet/>
      <dgm:spPr/>
      <dgm:t>
        <a:bodyPr/>
        <a:lstStyle/>
        <a:p>
          <a:endParaRPr lang="en-GB"/>
        </a:p>
      </dgm:t>
    </dgm:pt>
    <dgm:pt modelId="{FF450D7C-C6FA-5A47-BD5D-2916A02C3F81}" type="sibTrans" cxnId="{AFF33EDB-4A9D-7346-8A82-183A47A22D91}">
      <dgm:prSet/>
      <dgm:spPr/>
      <dgm:t>
        <a:bodyPr/>
        <a:lstStyle/>
        <a:p>
          <a:endParaRPr lang="en-GB"/>
        </a:p>
      </dgm:t>
    </dgm:pt>
    <dgm:pt modelId="{3E18C43F-BB02-BF47-93D5-BB680F0F7313}">
      <dgm:prSet phldrT="[Text]" custT="1"/>
      <dgm:spPr/>
      <dgm:t>
        <a:bodyPr/>
        <a:lstStyle/>
        <a:p>
          <a:pPr>
            <a:lnSpc>
              <a:spcPct val="100000"/>
            </a:lnSpc>
            <a:buFont typeface="Arial" panose="020B0604020202020204" pitchFamily="34" charset="0"/>
            <a:buNone/>
          </a:pPr>
          <a:r>
            <a:rPr lang="en-ZA" sz="1300" b="0" i="0" u="none" strike="noStrike">
              <a:solidFill>
                <a:srgbClr val="000000"/>
              </a:solidFill>
              <a:effectLst/>
              <a:latin typeface="+mn-lt"/>
            </a:rPr>
            <a:t>Non-value adding signatures have been removed from the following forms: Fund and Fund </a:t>
          </a:r>
          <a:r>
            <a:rPr lang="en-ZA" sz="1300" b="0" i="0" u="none" strike="noStrike" err="1">
              <a:solidFill>
                <a:srgbClr val="000000"/>
              </a:solidFill>
              <a:effectLst/>
              <a:latin typeface="+mn-lt"/>
            </a:rPr>
            <a:t>Center</a:t>
          </a:r>
          <a:r>
            <a:rPr lang="en-ZA" sz="1300" b="0" i="0" u="none" strike="noStrike">
              <a:solidFill>
                <a:srgbClr val="000000"/>
              </a:solidFill>
              <a:effectLst/>
              <a:latin typeface="+mn-lt"/>
            </a:rPr>
            <a:t> opening/changing, S&amp;T, Requesting and Clearing Advances,  Invoice Requests, Receipt Requests, Credit Notes and Customer creation</a:t>
          </a:r>
          <a:endParaRPr lang="en-GB" sz="1300"/>
        </a:p>
      </dgm:t>
    </dgm:pt>
    <dgm:pt modelId="{2725777D-E51A-A54E-A24C-72F4CE921A1D}" type="parTrans" cxnId="{19CFC75F-1D0F-AF45-A0BF-17B5068BF463}">
      <dgm:prSet/>
      <dgm:spPr/>
      <dgm:t>
        <a:bodyPr/>
        <a:lstStyle/>
        <a:p>
          <a:endParaRPr lang="en-GB"/>
        </a:p>
      </dgm:t>
    </dgm:pt>
    <dgm:pt modelId="{E6547B35-8FD2-C644-8661-078668D62508}" type="sibTrans" cxnId="{19CFC75F-1D0F-AF45-A0BF-17B5068BF463}">
      <dgm:prSet/>
      <dgm:spPr/>
      <dgm:t>
        <a:bodyPr/>
        <a:lstStyle/>
        <a:p>
          <a:endParaRPr lang="en-GB"/>
        </a:p>
      </dgm:t>
    </dgm:pt>
    <dgm:pt modelId="{ECB3AAF0-F3F3-3E4D-AD48-A59166CC48AE}">
      <dgm:prSet phldrT="[Text]"/>
      <dgm:spPr/>
      <dgm:t>
        <a:bodyPr/>
        <a:lstStyle/>
        <a:p>
          <a:r>
            <a:rPr lang="en-GB"/>
            <a:t>eRA notifications </a:t>
          </a:r>
        </a:p>
      </dgm:t>
    </dgm:pt>
    <dgm:pt modelId="{AD7DCD73-219B-4A47-8E83-59DB2252100E}" type="parTrans" cxnId="{B2D51C43-ABFB-EB4A-94C4-4734A8397304}">
      <dgm:prSet/>
      <dgm:spPr/>
      <dgm:t>
        <a:bodyPr/>
        <a:lstStyle/>
        <a:p>
          <a:endParaRPr lang="en-GB"/>
        </a:p>
      </dgm:t>
    </dgm:pt>
    <dgm:pt modelId="{C1CD7894-5777-0543-B90E-DA03F5564D56}" type="sibTrans" cxnId="{B2D51C43-ABFB-EB4A-94C4-4734A8397304}">
      <dgm:prSet/>
      <dgm:spPr/>
      <dgm:t>
        <a:bodyPr/>
        <a:lstStyle/>
        <a:p>
          <a:endParaRPr lang="en-GB"/>
        </a:p>
      </dgm:t>
    </dgm:pt>
    <dgm:pt modelId="{29F761A0-CBB1-9C4F-B802-4E69C3021076}">
      <dgm:prSet phldrT="[Text]" custT="1"/>
      <dgm:spPr/>
      <dgm:t>
        <a:bodyPr/>
        <a:lstStyle/>
        <a:p>
          <a:pPr>
            <a:lnSpc>
              <a:spcPct val="100000"/>
            </a:lnSpc>
            <a:buFont typeface="Arial" panose="020B0604020202020204" pitchFamily="34" charset="0"/>
            <a:buNone/>
          </a:pPr>
          <a:r>
            <a:rPr lang="en-ZA" sz="1300" b="0" i="0" u="none" strike="noStrike">
              <a:solidFill>
                <a:srgbClr val="000000"/>
              </a:solidFill>
              <a:effectLst/>
              <a:latin typeface="+mn-lt"/>
            </a:rPr>
            <a:t>Revised email notifications for all modules on eRA. Subject lines of the emails now indicates what requires ACTION or only for INFORMATION.  Included in the emails is HTML formatting and links to the various records. </a:t>
          </a:r>
          <a:endParaRPr lang="en-GB" sz="1300"/>
        </a:p>
      </dgm:t>
    </dgm:pt>
    <dgm:pt modelId="{CBA5D0D6-924F-624D-96A7-9FE23EABF178}" type="parTrans" cxnId="{D43C8AC8-99B8-014B-A0D2-0D44F662E605}">
      <dgm:prSet/>
      <dgm:spPr/>
      <dgm:t>
        <a:bodyPr/>
        <a:lstStyle/>
        <a:p>
          <a:endParaRPr lang="en-GB"/>
        </a:p>
      </dgm:t>
    </dgm:pt>
    <dgm:pt modelId="{E5E9211E-9BCA-5142-A198-EB1EB3F28D20}" type="sibTrans" cxnId="{D43C8AC8-99B8-014B-A0D2-0D44F662E605}">
      <dgm:prSet/>
      <dgm:spPr/>
      <dgm:t>
        <a:bodyPr/>
        <a:lstStyle/>
        <a:p>
          <a:endParaRPr lang="en-GB"/>
        </a:p>
      </dgm:t>
    </dgm:pt>
    <dgm:pt modelId="{F23665A9-9CE0-5448-B571-88209239AE2C}">
      <dgm:prSet phldrT="[Text]"/>
      <dgm:spPr/>
      <dgm:t>
        <a:bodyPr/>
        <a:lstStyle/>
        <a:p>
          <a:r>
            <a:rPr lang="en-GB"/>
            <a:t>Employment equity </a:t>
          </a:r>
        </a:p>
      </dgm:t>
    </dgm:pt>
    <dgm:pt modelId="{A4F8D122-E11F-7845-8832-2D43F82FF598}" type="parTrans" cxnId="{625FD752-073E-E841-997B-2ED6989853DC}">
      <dgm:prSet/>
      <dgm:spPr/>
      <dgm:t>
        <a:bodyPr/>
        <a:lstStyle/>
        <a:p>
          <a:endParaRPr lang="en-GB"/>
        </a:p>
      </dgm:t>
    </dgm:pt>
    <dgm:pt modelId="{D70B6A7B-01E9-FF48-8FB3-A3A98B7B8C72}" type="sibTrans" cxnId="{625FD752-073E-E841-997B-2ED6989853DC}">
      <dgm:prSet/>
      <dgm:spPr/>
      <dgm:t>
        <a:bodyPr/>
        <a:lstStyle/>
        <a:p>
          <a:endParaRPr lang="en-GB"/>
        </a:p>
      </dgm:t>
    </dgm:pt>
    <dgm:pt modelId="{2D89A9AC-9774-D248-8B35-7E0D2DE0A5F4}">
      <dgm:prSet phldrT="[Text]" custT="1"/>
      <dgm:spPr/>
      <dgm:t>
        <a:bodyPr/>
        <a:lstStyle/>
        <a:p>
          <a:pPr>
            <a:lnSpc>
              <a:spcPct val="100000"/>
            </a:lnSpc>
            <a:buFont typeface="Arial" panose="020B0604020202020204" pitchFamily="34" charset="0"/>
            <a:buChar char="•"/>
          </a:pPr>
          <a:r>
            <a:rPr lang="en-ZA" sz="1300" b="0" i="0" u="none" strike="noStrike">
              <a:solidFill>
                <a:srgbClr val="000000"/>
              </a:solidFill>
              <a:effectLst/>
              <a:latin typeface="+mn-lt"/>
            </a:rPr>
            <a:t>A revised Employment Equity Guidance Note for Recruitment requires all staff who serve on selection committees to do training and does away with the need to find EE reps to serve on the committee</a:t>
          </a:r>
          <a:endParaRPr lang="en-GB" sz="1300" b="0"/>
        </a:p>
      </dgm:t>
    </dgm:pt>
    <dgm:pt modelId="{38B7C376-14F3-DD4C-842A-1E2A54394D3B}" type="parTrans" cxnId="{9158A3E3-248D-B343-BCC0-101027218BF9}">
      <dgm:prSet/>
      <dgm:spPr/>
      <dgm:t>
        <a:bodyPr/>
        <a:lstStyle/>
        <a:p>
          <a:endParaRPr lang="en-GB"/>
        </a:p>
      </dgm:t>
    </dgm:pt>
    <dgm:pt modelId="{CCF9B253-E506-4941-AE49-CE8DA2E83A70}" type="sibTrans" cxnId="{9158A3E3-248D-B343-BCC0-101027218BF9}">
      <dgm:prSet/>
      <dgm:spPr/>
      <dgm:t>
        <a:bodyPr/>
        <a:lstStyle/>
        <a:p>
          <a:endParaRPr lang="en-GB"/>
        </a:p>
      </dgm:t>
    </dgm:pt>
    <dgm:pt modelId="{F63957FD-77EC-BC47-9F67-67A70A1E24E6}">
      <dgm:prSet phldrT="[Text]"/>
      <dgm:spPr/>
      <dgm:t>
        <a:bodyPr/>
        <a:lstStyle/>
        <a:p>
          <a:r>
            <a:rPr lang="en-GB"/>
            <a:t>Repetitive projects </a:t>
          </a:r>
        </a:p>
      </dgm:t>
    </dgm:pt>
    <dgm:pt modelId="{BBCFA7D0-AB44-3B4E-B612-80140F1F10C5}" type="parTrans" cxnId="{256F53E2-4E26-4A4C-9705-607D4113136A}">
      <dgm:prSet/>
      <dgm:spPr/>
      <dgm:t>
        <a:bodyPr/>
        <a:lstStyle/>
        <a:p>
          <a:endParaRPr lang="en-GB"/>
        </a:p>
      </dgm:t>
    </dgm:pt>
    <dgm:pt modelId="{37E03685-6625-CB42-A83C-71938354B9BB}" type="sibTrans" cxnId="{256F53E2-4E26-4A4C-9705-607D4113136A}">
      <dgm:prSet/>
      <dgm:spPr/>
      <dgm:t>
        <a:bodyPr/>
        <a:lstStyle/>
        <a:p>
          <a:endParaRPr lang="en-GB"/>
        </a:p>
      </dgm:t>
    </dgm:pt>
    <dgm:pt modelId="{7E02EAA8-FD25-8E4F-8220-8149A34A3A84}">
      <dgm:prSet phldrT="[Text]"/>
      <dgm:spPr/>
      <dgm:t>
        <a:bodyPr/>
        <a:lstStyle/>
        <a:p>
          <a:r>
            <a:rPr lang="en-GB"/>
            <a:t>Revised DOA</a:t>
          </a:r>
        </a:p>
      </dgm:t>
    </dgm:pt>
    <dgm:pt modelId="{6D84E5BC-0B94-B246-8BE0-33CFC3B5BF5A}" type="parTrans" cxnId="{B861C1C4-05D4-5D42-89BB-D20DFD941D46}">
      <dgm:prSet/>
      <dgm:spPr/>
      <dgm:t>
        <a:bodyPr/>
        <a:lstStyle/>
        <a:p>
          <a:endParaRPr lang="en-GB"/>
        </a:p>
      </dgm:t>
    </dgm:pt>
    <dgm:pt modelId="{99F9A5A7-A70F-8D4C-B7EC-74D6F83448E4}" type="sibTrans" cxnId="{B861C1C4-05D4-5D42-89BB-D20DFD941D46}">
      <dgm:prSet/>
      <dgm:spPr/>
      <dgm:t>
        <a:bodyPr/>
        <a:lstStyle/>
        <a:p>
          <a:endParaRPr lang="en-GB"/>
        </a:p>
      </dgm:t>
    </dgm:pt>
    <dgm:pt modelId="{4B15F505-D691-B941-A2A3-AE47E378BD9E}">
      <dgm:prSet phldrT="[Text]" custT="1"/>
      <dgm:spPr/>
      <dgm:t>
        <a:bodyPr/>
        <a:lstStyle/>
        <a:p>
          <a:r>
            <a:rPr lang="en-ZA" sz="1300" b="0" i="0" u="none"/>
            <a:t>A quotation template has been developed and rolled out in units where they do analytical tests. These quotations do not need to go through the pre-award process and can come directly to RC&amp;I which considerably expedites the process</a:t>
          </a:r>
          <a:endParaRPr lang="en-GB" sz="1300"/>
        </a:p>
      </dgm:t>
    </dgm:pt>
    <dgm:pt modelId="{E25B7B00-8B8F-A04B-91F9-D7A2F1F6850D}" type="parTrans" cxnId="{4C8ACB72-5A4D-F145-AEF9-A9BC1351659D}">
      <dgm:prSet/>
      <dgm:spPr/>
      <dgm:t>
        <a:bodyPr/>
        <a:lstStyle/>
        <a:p>
          <a:endParaRPr lang="en-GB"/>
        </a:p>
      </dgm:t>
    </dgm:pt>
    <dgm:pt modelId="{F43DB6C0-9EFA-8E40-95F2-0843024C378D}" type="sibTrans" cxnId="{4C8ACB72-5A4D-F145-AEF9-A9BC1351659D}">
      <dgm:prSet/>
      <dgm:spPr/>
      <dgm:t>
        <a:bodyPr/>
        <a:lstStyle/>
        <a:p>
          <a:endParaRPr lang="en-GB"/>
        </a:p>
      </dgm:t>
    </dgm:pt>
    <dgm:pt modelId="{F2ADAF6E-2A27-AE46-B3F3-10D21B8271A1}">
      <dgm:prSet phldrT="[Text]" custT="1"/>
      <dgm:spPr/>
      <dgm:t>
        <a:bodyPr/>
        <a:lstStyle/>
        <a:p>
          <a:r>
            <a:rPr lang="en-ZA" sz="1300"/>
            <a:t>Developed a template for University-wide HR related processes which can be delegated from final authority to a nominee to save time associated with the recruitment process </a:t>
          </a:r>
          <a:endParaRPr lang="en-GB" sz="1300"/>
        </a:p>
      </dgm:t>
    </dgm:pt>
    <dgm:pt modelId="{147B1957-D9AA-6049-80A5-38FAB1EA475F}" type="parTrans" cxnId="{5795A9AC-D81B-E04F-B837-B7CFD26B4B39}">
      <dgm:prSet/>
      <dgm:spPr/>
      <dgm:t>
        <a:bodyPr/>
        <a:lstStyle/>
        <a:p>
          <a:endParaRPr lang="en-GB"/>
        </a:p>
      </dgm:t>
    </dgm:pt>
    <dgm:pt modelId="{5B4DE0AA-84DA-ED43-A46C-4CC992085E3E}" type="sibTrans" cxnId="{5795A9AC-D81B-E04F-B837-B7CFD26B4B39}">
      <dgm:prSet/>
      <dgm:spPr/>
      <dgm:t>
        <a:bodyPr/>
        <a:lstStyle/>
        <a:p>
          <a:endParaRPr lang="en-GB"/>
        </a:p>
      </dgm:t>
    </dgm:pt>
    <dgm:pt modelId="{ACC226B1-C2A4-D94C-B10C-B3EA94D60409}" type="pres">
      <dgm:prSet presAssocID="{6758F9C0-7D96-2440-8A6E-9B0711FA7850}" presName="Name0" presStyleCnt="0">
        <dgm:presLayoutVars>
          <dgm:dir/>
        </dgm:presLayoutVars>
      </dgm:prSet>
      <dgm:spPr/>
    </dgm:pt>
    <dgm:pt modelId="{A2905F5B-5552-0B4F-9BBC-011CAF18094F}" type="pres">
      <dgm:prSet presAssocID="{281A1788-B5AE-3B4A-8E16-2B9214AC3EA6}" presName="composite" presStyleCnt="0"/>
      <dgm:spPr/>
    </dgm:pt>
    <dgm:pt modelId="{3D9B7504-60CF-6C4D-AD95-96F66B64FDB3}" type="pres">
      <dgm:prSet presAssocID="{281A1788-B5AE-3B4A-8E16-2B9214AC3EA6}" presName="Accent" presStyleLbl="alignAcc1" presStyleIdx="0" presStyleCnt="5"/>
      <dgm:spPr/>
    </dgm:pt>
    <dgm:pt modelId="{619BACBF-B39F-7D40-A8D4-7F4E31B5C6C9}" type="pres">
      <dgm:prSet presAssocID="{281A1788-B5AE-3B4A-8E16-2B9214AC3EA6}" presName="Image" presStyleLbl="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A623FC7A-B134-F147-AB48-8BCF7DBD164A}" type="pres">
      <dgm:prSet presAssocID="{281A1788-B5AE-3B4A-8E16-2B9214AC3EA6}" presName="Child" presStyleLbl="revTx" presStyleIdx="0" presStyleCnt="5">
        <dgm:presLayoutVars>
          <dgm:bulletEnabled val="1"/>
        </dgm:presLayoutVars>
      </dgm:prSet>
      <dgm:spPr/>
    </dgm:pt>
    <dgm:pt modelId="{BB8454B6-F327-994E-BAFD-D9E983D8074D}" type="pres">
      <dgm:prSet presAssocID="{281A1788-B5AE-3B4A-8E16-2B9214AC3EA6}" presName="Parent" presStyleLbl="alignNode1" presStyleIdx="0" presStyleCnt="5">
        <dgm:presLayoutVars>
          <dgm:bulletEnabled val="1"/>
        </dgm:presLayoutVars>
      </dgm:prSet>
      <dgm:spPr/>
    </dgm:pt>
    <dgm:pt modelId="{1176F468-2389-E44A-8C63-0C3700C47660}" type="pres">
      <dgm:prSet presAssocID="{FF450D7C-C6FA-5A47-BD5D-2916A02C3F81}" presName="sibTrans" presStyleCnt="0"/>
      <dgm:spPr/>
    </dgm:pt>
    <dgm:pt modelId="{FCE8E930-AB5C-0745-929F-C42C15BBE054}" type="pres">
      <dgm:prSet presAssocID="{ECB3AAF0-F3F3-3E4D-AD48-A59166CC48AE}" presName="composite" presStyleCnt="0"/>
      <dgm:spPr/>
    </dgm:pt>
    <dgm:pt modelId="{B5F4AB67-AF1F-DC4B-A71D-B850314B1570}" type="pres">
      <dgm:prSet presAssocID="{ECB3AAF0-F3F3-3E4D-AD48-A59166CC48AE}" presName="Accent" presStyleLbl="alignAcc1" presStyleIdx="1" presStyleCnt="5"/>
      <dgm:spPr/>
    </dgm:pt>
    <dgm:pt modelId="{6D7098F6-E0DA-BC4C-954C-29368965B7F2}" type="pres">
      <dgm:prSet presAssocID="{ECB3AAF0-F3F3-3E4D-AD48-A59166CC48AE}" presName="Image" presStyleLbl="nod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pt>
    <dgm:pt modelId="{F7DCC9F8-0E02-4342-96A5-3D92C043FAD5}" type="pres">
      <dgm:prSet presAssocID="{ECB3AAF0-F3F3-3E4D-AD48-A59166CC48AE}" presName="Child" presStyleLbl="revTx" presStyleIdx="1" presStyleCnt="5">
        <dgm:presLayoutVars>
          <dgm:bulletEnabled val="1"/>
        </dgm:presLayoutVars>
      </dgm:prSet>
      <dgm:spPr/>
    </dgm:pt>
    <dgm:pt modelId="{01C7432D-963C-E140-A06E-8E79FA39363E}" type="pres">
      <dgm:prSet presAssocID="{ECB3AAF0-F3F3-3E4D-AD48-A59166CC48AE}" presName="Parent" presStyleLbl="alignNode1" presStyleIdx="1" presStyleCnt="5">
        <dgm:presLayoutVars>
          <dgm:bulletEnabled val="1"/>
        </dgm:presLayoutVars>
      </dgm:prSet>
      <dgm:spPr/>
    </dgm:pt>
    <dgm:pt modelId="{A3719EDB-432D-AC40-8B68-5DE6C9F65114}" type="pres">
      <dgm:prSet presAssocID="{C1CD7894-5777-0543-B90E-DA03F5564D56}" presName="sibTrans" presStyleCnt="0"/>
      <dgm:spPr/>
    </dgm:pt>
    <dgm:pt modelId="{6B40A938-8415-1D46-9BA2-06FBBD59AC0B}" type="pres">
      <dgm:prSet presAssocID="{F23665A9-9CE0-5448-B571-88209239AE2C}" presName="composite" presStyleCnt="0"/>
      <dgm:spPr/>
    </dgm:pt>
    <dgm:pt modelId="{473AE600-AB7D-9940-9BA9-F5F879D51318}" type="pres">
      <dgm:prSet presAssocID="{F23665A9-9CE0-5448-B571-88209239AE2C}" presName="Accent" presStyleLbl="alignAcc1" presStyleIdx="2" presStyleCnt="5"/>
      <dgm:spPr/>
    </dgm:pt>
    <dgm:pt modelId="{3F23662B-4C32-3743-A2DB-8AD9B204CD79}" type="pres">
      <dgm:prSet presAssocID="{F23665A9-9CE0-5448-B571-88209239AE2C}" presName="Image" presStyleLbl="nod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dgm:spPr>
    </dgm:pt>
    <dgm:pt modelId="{8A8F762A-F7AF-E445-9012-F83A74C41733}" type="pres">
      <dgm:prSet presAssocID="{F23665A9-9CE0-5448-B571-88209239AE2C}" presName="Child" presStyleLbl="revTx" presStyleIdx="2" presStyleCnt="5">
        <dgm:presLayoutVars>
          <dgm:bulletEnabled val="1"/>
        </dgm:presLayoutVars>
      </dgm:prSet>
      <dgm:spPr/>
    </dgm:pt>
    <dgm:pt modelId="{4EA084CA-22EB-404A-BA5A-B0244C938986}" type="pres">
      <dgm:prSet presAssocID="{F23665A9-9CE0-5448-B571-88209239AE2C}" presName="Parent" presStyleLbl="alignNode1" presStyleIdx="2" presStyleCnt="5">
        <dgm:presLayoutVars>
          <dgm:bulletEnabled val="1"/>
        </dgm:presLayoutVars>
      </dgm:prSet>
      <dgm:spPr/>
    </dgm:pt>
    <dgm:pt modelId="{962717EF-3EE3-444D-AB5A-6B53E4473367}" type="pres">
      <dgm:prSet presAssocID="{D70B6A7B-01E9-FF48-8FB3-A3A98B7B8C72}" presName="sibTrans" presStyleCnt="0"/>
      <dgm:spPr/>
    </dgm:pt>
    <dgm:pt modelId="{E8E5C193-6D0D-6E4D-8E21-96E21E3F6F36}" type="pres">
      <dgm:prSet presAssocID="{F63957FD-77EC-BC47-9F67-67A70A1E24E6}" presName="composite" presStyleCnt="0"/>
      <dgm:spPr/>
    </dgm:pt>
    <dgm:pt modelId="{0F83A396-B623-7F4C-B3F1-CE9E3B5A9CFF}" type="pres">
      <dgm:prSet presAssocID="{F63957FD-77EC-BC47-9F67-67A70A1E24E6}" presName="Accent" presStyleLbl="alignAcc1" presStyleIdx="3" presStyleCnt="5"/>
      <dgm:spPr/>
    </dgm:pt>
    <dgm:pt modelId="{092A71F0-AFAE-3646-921C-3BF30542A9B4}" type="pres">
      <dgm:prSet presAssocID="{F63957FD-77EC-BC47-9F67-67A70A1E24E6}" presName="Image" presStyleLbl="nod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dgm:spPr>
    </dgm:pt>
    <dgm:pt modelId="{F61928FA-33F5-3949-8BED-8036DBE966BF}" type="pres">
      <dgm:prSet presAssocID="{F63957FD-77EC-BC47-9F67-67A70A1E24E6}" presName="Child" presStyleLbl="revTx" presStyleIdx="3" presStyleCnt="5">
        <dgm:presLayoutVars>
          <dgm:bulletEnabled val="1"/>
        </dgm:presLayoutVars>
      </dgm:prSet>
      <dgm:spPr/>
    </dgm:pt>
    <dgm:pt modelId="{7DA4E059-0557-FA48-B318-809A153B9E31}" type="pres">
      <dgm:prSet presAssocID="{F63957FD-77EC-BC47-9F67-67A70A1E24E6}" presName="Parent" presStyleLbl="alignNode1" presStyleIdx="3" presStyleCnt="5">
        <dgm:presLayoutVars>
          <dgm:bulletEnabled val="1"/>
        </dgm:presLayoutVars>
      </dgm:prSet>
      <dgm:spPr/>
    </dgm:pt>
    <dgm:pt modelId="{DB6182D5-D6BA-8F42-AD69-ACC288C57933}" type="pres">
      <dgm:prSet presAssocID="{37E03685-6625-CB42-A83C-71938354B9BB}" presName="sibTrans" presStyleCnt="0"/>
      <dgm:spPr/>
    </dgm:pt>
    <dgm:pt modelId="{6DA081C3-95ED-F84D-8711-82C4CD0F1492}" type="pres">
      <dgm:prSet presAssocID="{7E02EAA8-FD25-8E4F-8220-8149A34A3A84}" presName="composite" presStyleCnt="0"/>
      <dgm:spPr/>
    </dgm:pt>
    <dgm:pt modelId="{7F59CA3C-2D8D-6449-806F-B12EB95B8AD9}" type="pres">
      <dgm:prSet presAssocID="{7E02EAA8-FD25-8E4F-8220-8149A34A3A84}" presName="Accent" presStyleLbl="alignAcc1" presStyleIdx="4" presStyleCnt="5"/>
      <dgm:spPr/>
    </dgm:pt>
    <dgm:pt modelId="{3887CF0A-9AA7-7645-9DF8-3312C938C9F2}" type="pres">
      <dgm:prSet presAssocID="{7E02EAA8-FD25-8E4F-8220-8149A34A3A84}" presName="Image" presStyleLbl="nod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14000" r="-14000"/>
          </a:stretch>
        </a:blipFill>
      </dgm:spPr>
    </dgm:pt>
    <dgm:pt modelId="{97AF91BB-8726-E04A-BB68-15DB8768021F}" type="pres">
      <dgm:prSet presAssocID="{7E02EAA8-FD25-8E4F-8220-8149A34A3A84}" presName="Child" presStyleLbl="revTx" presStyleIdx="4" presStyleCnt="5">
        <dgm:presLayoutVars>
          <dgm:bulletEnabled val="1"/>
        </dgm:presLayoutVars>
      </dgm:prSet>
      <dgm:spPr/>
    </dgm:pt>
    <dgm:pt modelId="{F17D1817-D541-D448-83AC-91F9A1B00636}" type="pres">
      <dgm:prSet presAssocID="{7E02EAA8-FD25-8E4F-8220-8149A34A3A84}" presName="Parent" presStyleLbl="alignNode1" presStyleIdx="4" presStyleCnt="5">
        <dgm:presLayoutVars>
          <dgm:bulletEnabled val="1"/>
        </dgm:presLayoutVars>
      </dgm:prSet>
      <dgm:spPr/>
    </dgm:pt>
  </dgm:ptLst>
  <dgm:cxnLst>
    <dgm:cxn modelId="{84E1090B-2A6F-9847-9FFB-D3BE00A1B08E}" type="presOf" srcId="{F2ADAF6E-2A27-AE46-B3F3-10D21B8271A1}" destId="{97AF91BB-8726-E04A-BB68-15DB8768021F}" srcOrd="0" destOrd="0" presId="urn:microsoft.com/office/officeart/2008/layout/TitlePictureLineup"/>
    <dgm:cxn modelId="{681C222A-B5BB-5C4D-B5D0-046E39F56691}" type="presOf" srcId="{ECB3AAF0-F3F3-3E4D-AD48-A59166CC48AE}" destId="{01C7432D-963C-E140-A06E-8E79FA39363E}" srcOrd="0" destOrd="0" presId="urn:microsoft.com/office/officeart/2008/layout/TitlePictureLineup"/>
    <dgm:cxn modelId="{3FF85F3E-7360-E448-B5AB-9FE8FA6EA037}" type="presOf" srcId="{7E02EAA8-FD25-8E4F-8220-8149A34A3A84}" destId="{F17D1817-D541-D448-83AC-91F9A1B00636}" srcOrd="0" destOrd="0" presId="urn:microsoft.com/office/officeart/2008/layout/TitlePictureLineup"/>
    <dgm:cxn modelId="{1E788741-9061-9E4C-A06C-8E6FAE8D280F}" type="presOf" srcId="{F23665A9-9CE0-5448-B571-88209239AE2C}" destId="{4EA084CA-22EB-404A-BA5A-B0244C938986}" srcOrd="0" destOrd="0" presId="urn:microsoft.com/office/officeart/2008/layout/TitlePictureLineup"/>
    <dgm:cxn modelId="{B2D51C43-ABFB-EB4A-94C4-4734A8397304}" srcId="{6758F9C0-7D96-2440-8A6E-9B0711FA7850}" destId="{ECB3AAF0-F3F3-3E4D-AD48-A59166CC48AE}" srcOrd="1" destOrd="0" parTransId="{AD7DCD73-219B-4A47-8E83-59DB2252100E}" sibTransId="{C1CD7894-5777-0543-B90E-DA03F5564D56}"/>
    <dgm:cxn modelId="{625FD752-073E-E841-997B-2ED6989853DC}" srcId="{6758F9C0-7D96-2440-8A6E-9B0711FA7850}" destId="{F23665A9-9CE0-5448-B571-88209239AE2C}" srcOrd="2" destOrd="0" parTransId="{A4F8D122-E11F-7845-8832-2D43F82FF598}" sibTransId="{D70B6A7B-01E9-FF48-8FB3-A3A98B7B8C72}"/>
    <dgm:cxn modelId="{19CFC75F-1D0F-AF45-A0BF-17B5068BF463}" srcId="{281A1788-B5AE-3B4A-8E16-2B9214AC3EA6}" destId="{3E18C43F-BB02-BF47-93D5-BB680F0F7313}" srcOrd="0" destOrd="0" parTransId="{2725777D-E51A-A54E-A24C-72F4CE921A1D}" sibTransId="{E6547B35-8FD2-C644-8661-078668D62508}"/>
    <dgm:cxn modelId="{4C8ACB72-5A4D-F145-AEF9-A9BC1351659D}" srcId="{F63957FD-77EC-BC47-9F67-67A70A1E24E6}" destId="{4B15F505-D691-B941-A2A3-AE47E378BD9E}" srcOrd="0" destOrd="0" parTransId="{E25B7B00-8B8F-A04B-91F9-D7A2F1F6850D}" sibTransId="{F43DB6C0-9EFA-8E40-95F2-0843024C378D}"/>
    <dgm:cxn modelId="{287A3B79-17F9-404D-AB13-F03A5FA217CD}" type="presOf" srcId="{29F761A0-CBB1-9C4F-B802-4E69C3021076}" destId="{F7DCC9F8-0E02-4342-96A5-3D92C043FAD5}" srcOrd="0" destOrd="0" presId="urn:microsoft.com/office/officeart/2008/layout/TitlePictureLineup"/>
    <dgm:cxn modelId="{F08BC086-7897-0049-A472-C4B9CA4EE65F}" type="presOf" srcId="{3E18C43F-BB02-BF47-93D5-BB680F0F7313}" destId="{A623FC7A-B134-F147-AB48-8BCF7DBD164A}" srcOrd="0" destOrd="0" presId="urn:microsoft.com/office/officeart/2008/layout/TitlePictureLineup"/>
    <dgm:cxn modelId="{BECF52AB-B16F-8842-B27E-C1CB731893B2}" type="presOf" srcId="{6758F9C0-7D96-2440-8A6E-9B0711FA7850}" destId="{ACC226B1-C2A4-D94C-B10C-B3EA94D60409}" srcOrd="0" destOrd="0" presId="urn:microsoft.com/office/officeart/2008/layout/TitlePictureLineup"/>
    <dgm:cxn modelId="{5795A9AC-D81B-E04F-B837-B7CFD26B4B39}" srcId="{7E02EAA8-FD25-8E4F-8220-8149A34A3A84}" destId="{F2ADAF6E-2A27-AE46-B3F3-10D21B8271A1}" srcOrd="0" destOrd="0" parTransId="{147B1957-D9AA-6049-80A5-38FAB1EA475F}" sibTransId="{5B4DE0AA-84DA-ED43-A46C-4CC992085E3E}"/>
    <dgm:cxn modelId="{0AB81FB5-9597-C040-987D-C5DFC420A1AA}" type="presOf" srcId="{281A1788-B5AE-3B4A-8E16-2B9214AC3EA6}" destId="{BB8454B6-F327-994E-BAFD-D9E983D8074D}" srcOrd="0" destOrd="0" presId="urn:microsoft.com/office/officeart/2008/layout/TitlePictureLineup"/>
    <dgm:cxn modelId="{E6917EBE-151C-6744-8B03-0672F3E5B3FE}" type="presOf" srcId="{4B15F505-D691-B941-A2A3-AE47E378BD9E}" destId="{F61928FA-33F5-3949-8BED-8036DBE966BF}" srcOrd="0" destOrd="0" presId="urn:microsoft.com/office/officeart/2008/layout/TitlePictureLineup"/>
    <dgm:cxn modelId="{B861C1C4-05D4-5D42-89BB-D20DFD941D46}" srcId="{6758F9C0-7D96-2440-8A6E-9B0711FA7850}" destId="{7E02EAA8-FD25-8E4F-8220-8149A34A3A84}" srcOrd="4" destOrd="0" parTransId="{6D84E5BC-0B94-B246-8BE0-33CFC3B5BF5A}" sibTransId="{99F9A5A7-A70F-8D4C-B7EC-74D6F83448E4}"/>
    <dgm:cxn modelId="{B8BC6FC8-D2A4-344A-9D99-9FC5048E5DCE}" type="presOf" srcId="{F63957FD-77EC-BC47-9F67-67A70A1E24E6}" destId="{7DA4E059-0557-FA48-B318-809A153B9E31}" srcOrd="0" destOrd="0" presId="urn:microsoft.com/office/officeart/2008/layout/TitlePictureLineup"/>
    <dgm:cxn modelId="{D43C8AC8-99B8-014B-A0D2-0D44F662E605}" srcId="{ECB3AAF0-F3F3-3E4D-AD48-A59166CC48AE}" destId="{29F761A0-CBB1-9C4F-B802-4E69C3021076}" srcOrd="0" destOrd="0" parTransId="{CBA5D0D6-924F-624D-96A7-9FE23EABF178}" sibTransId="{E5E9211E-9BCA-5142-A198-EB1EB3F28D20}"/>
    <dgm:cxn modelId="{B50CD0D5-CC91-2E43-8FEA-ED778E94B71C}" type="presOf" srcId="{2D89A9AC-9774-D248-8B35-7E0D2DE0A5F4}" destId="{8A8F762A-F7AF-E445-9012-F83A74C41733}" srcOrd="0" destOrd="0" presId="urn:microsoft.com/office/officeart/2008/layout/TitlePictureLineup"/>
    <dgm:cxn modelId="{AFF33EDB-4A9D-7346-8A82-183A47A22D91}" srcId="{6758F9C0-7D96-2440-8A6E-9B0711FA7850}" destId="{281A1788-B5AE-3B4A-8E16-2B9214AC3EA6}" srcOrd="0" destOrd="0" parTransId="{A88CD54B-0BD2-D944-8122-03254FEB8C40}" sibTransId="{FF450D7C-C6FA-5A47-BD5D-2916A02C3F81}"/>
    <dgm:cxn modelId="{256F53E2-4E26-4A4C-9705-607D4113136A}" srcId="{6758F9C0-7D96-2440-8A6E-9B0711FA7850}" destId="{F63957FD-77EC-BC47-9F67-67A70A1E24E6}" srcOrd="3" destOrd="0" parTransId="{BBCFA7D0-AB44-3B4E-B612-80140F1F10C5}" sibTransId="{37E03685-6625-CB42-A83C-71938354B9BB}"/>
    <dgm:cxn modelId="{9158A3E3-248D-B343-BCC0-101027218BF9}" srcId="{F23665A9-9CE0-5448-B571-88209239AE2C}" destId="{2D89A9AC-9774-D248-8B35-7E0D2DE0A5F4}" srcOrd="0" destOrd="0" parTransId="{38B7C376-14F3-DD4C-842A-1E2A54394D3B}" sibTransId="{CCF9B253-E506-4941-AE49-CE8DA2E83A70}"/>
    <dgm:cxn modelId="{E70B2B46-8696-C046-97E2-5E8E74B4D6B7}" type="presParOf" srcId="{ACC226B1-C2A4-D94C-B10C-B3EA94D60409}" destId="{A2905F5B-5552-0B4F-9BBC-011CAF18094F}" srcOrd="0" destOrd="0" presId="urn:microsoft.com/office/officeart/2008/layout/TitlePictureLineup"/>
    <dgm:cxn modelId="{EAFD0F51-375A-6741-BA01-2B7D7A812F69}" type="presParOf" srcId="{A2905F5B-5552-0B4F-9BBC-011CAF18094F}" destId="{3D9B7504-60CF-6C4D-AD95-96F66B64FDB3}" srcOrd="0" destOrd="0" presId="urn:microsoft.com/office/officeart/2008/layout/TitlePictureLineup"/>
    <dgm:cxn modelId="{FEF3D54F-3CE7-4440-A7B1-B9B4A39CC249}" type="presParOf" srcId="{A2905F5B-5552-0B4F-9BBC-011CAF18094F}" destId="{619BACBF-B39F-7D40-A8D4-7F4E31B5C6C9}" srcOrd="1" destOrd="0" presId="urn:microsoft.com/office/officeart/2008/layout/TitlePictureLineup"/>
    <dgm:cxn modelId="{31031ED7-536B-5E46-9DA5-A03537B2C1B8}" type="presParOf" srcId="{A2905F5B-5552-0B4F-9BBC-011CAF18094F}" destId="{A623FC7A-B134-F147-AB48-8BCF7DBD164A}" srcOrd="2" destOrd="0" presId="urn:microsoft.com/office/officeart/2008/layout/TitlePictureLineup"/>
    <dgm:cxn modelId="{F1C00CF9-E288-BA41-9828-AA9A6F2EE364}" type="presParOf" srcId="{A2905F5B-5552-0B4F-9BBC-011CAF18094F}" destId="{BB8454B6-F327-994E-BAFD-D9E983D8074D}" srcOrd="3" destOrd="0" presId="urn:microsoft.com/office/officeart/2008/layout/TitlePictureLineup"/>
    <dgm:cxn modelId="{807B4C5C-2AFF-3F47-9F33-1B91E04176D4}" type="presParOf" srcId="{ACC226B1-C2A4-D94C-B10C-B3EA94D60409}" destId="{1176F468-2389-E44A-8C63-0C3700C47660}" srcOrd="1" destOrd="0" presId="urn:microsoft.com/office/officeart/2008/layout/TitlePictureLineup"/>
    <dgm:cxn modelId="{B453FAC5-489F-3849-B873-D5627E8B0507}" type="presParOf" srcId="{ACC226B1-C2A4-D94C-B10C-B3EA94D60409}" destId="{FCE8E930-AB5C-0745-929F-C42C15BBE054}" srcOrd="2" destOrd="0" presId="urn:microsoft.com/office/officeart/2008/layout/TitlePictureLineup"/>
    <dgm:cxn modelId="{A5239CEC-E46C-7E4B-A5A5-E9301D91306B}" type="presParOf" srcId="{FCE8E930-AB5C-0745-929F-C42C15BBE054}" destId="{B5F4AB67-AF1F-DC4B-A71D-B850314B1570}" srcOrd="0" destOrd="0" presId="urn:microsoft.com/office/officeart/2008/layout/TitlePictureLineup"/>
    <dgm:cxn modelId="{7305607E-6B9A-A94A-8235-7E646C728768}" type="presParOf" srcId="{FCE8E930-AB5C-0745-929F-C42C15BBE054}" destId="{6D7098F6-E0DA-BC4C-954C-29368965B7F2}" srcOrd="1" destOrd="0" presId="urn:microsoft.com/office/officeart/2008/layout/TitlePictureLineup"/>
    <dgm:cxn modelId="{D787761F-B4D8-9344-8C79-7BAAB27A88E6}" type="presParOf" srcId="{FCE8E930-AB5C-0745-929F-C42C15BBE054}" destId="{F7DCC9F8-0E02-4342-96A5-3D92C043FAD5}" srcOrd="2" destOrd="0" presId="urn:microsoft.com/office/officeart/2008/layout/TitlePictureLineup"/>
    <dgm:cxn modelId="{F306363F-79D2-8E4F-AE36-4FCA7A08DCFC}" type="presParOf" srcId="{FCE8E930-AB5C-0745-929F-C42C15BBE054}" destId="{01C7432D-963C-E140-A06E-8E79FA39363E}" srcOrd="3" destOrd="0" presId="urn:microsoft.com/office/officeart/2008/layout/TitlePictureLineup"/>
    <dgm:cxn modelId="{AFDA2C80-D87B-E846-B659-4913BF612092}" type="presParOf" srcId="{ACC226B1-C2A4-D94C-B10C-B3EA94D60409}" destId="{A3719EDB-432D-AC40-8B68-5DE6C9F65114}" srcOrd="3" destOrd="0" presId="urn:microsoft.com/office/officeart/2008/layout/TitlePictureLineup"/>
    <dgm:cxn modelId="{67803ADD-3502-AF44-A544-C458585E801B}" type="presParOf" srcId="{ACC226B1-C2A4-D94C-B10C-B3EA94D60409}" destId="{6B40A938-8415-1D46-9BA2-06FBBD59AC0B}" srcOrd="4" destOrd="0" presId="urn:microsoft.com/office/officeart/2008/layout/TitlePictureLineup"/>
    <dgm:cxn modelId="{0CE43529-DDD4-FB4C-9AED-96D19F9322DE}" type="presParOf" srcId="{6B40A938-8415-1D46-9BA2-06FBBD59AC0B}" destId="{473AE600-AB7D-9940-9BA9-F5F879D51318}" srcOrd="0" destOrd="0" presId="urn:microsoft.com/office/officeart/2008/layout/TitlePictureLineup"/>
    <dgm:cxn modelId="{AF0218BD-0F6F-3641-8496-804DBF6A2E34}" type="presParOf" srcId="{6B40A938-8415-1D46-9BA2-06FBBD59AC0B}" destId="{3F23662B-4C32-3743-A2DB-8AD9B204CD79}" srcOrd="1" destOrd="0" presId="urn:microsoft.com/office/officeart/2008/layout/TitlePictureLineup"/>
    <dgm:cxn modelId="{DC80FACC-45CE-6342-8A67-9F6E9E6395EA}" type="presParOf" srcId="{6B40A938-8415-1D46-9BA2-06FBBD59AC0B}" destId="{8A8F762A-F7AF-E445-9012-F83A74C41733}" srcOrd="2" destOrd="0" presId="urn:microsoft.com/office/officeart/2008/layout/TitlePictureLineup"/>
    <dgm:cxn modelId="{B34B43EF-B016-4D47-8B64-78312219E570}" type="presParOf" srcId="{6B40A938-8415-1D46-9BA2-06FBBD59AC0B}" destId="{4EA084CA-22EB-404A-BA5A-B0244C938986}" srcOrd="3" destOrd="0" presId="urn:microsoft.com/office/officeart/2008/layout/TitlePictureLineup"/>
    <dgm:cxn modelId="{F9B5FB26-D4E3-1F4F-AF98-971BAE2EF284}" type="presParOf" srcId="{ACC226B1-C2A4-D94C-B10C-B3EA94D60409}" destId="{962717EF-3EE3-444D-AB5A-6B53E4473367}" srcOrd="5" destOrd="0" presId="urn:microsoft.com/office/officeart/2008/layout/TitlePictureLineup"/>
    <dgm:cxn modelId="{673F8955-6E6E-6E44-A000-0E6B045CEAC6}" type="presParOf" srcId="{ACC226B1-C2A4-D94C-B10C-B3EA94D60409}" destId="{E8E5C193-6D0D-6E4D-8E21-96E21E3F6F36}" srcOrd="6" destOrd="0" presId="urn:microsoft.com/office/officeart/2008/layout/TitlePictureLineup"/>
    <dgm:cxn modelId="{3F870D7F-F500-3248-8CA2-ED1AFB3991F2}" type="presParOf" srcId="{E8E5C193-6D0D-6E4D-8E21-96E21E3F6F36}" destId="{0F83A396-B623-7F4C-B3F1-CE9E3B5A9CFF}" srcOrd="0" destOrd="0" presId="urn:microsoft.com/office/officeart/2008/layout/TitlePictureLineup"/>
    <dgm:cxn modelId="{15C3F842-DC10-D742-81E5-42ABF155EF86}" type="presParOf" srcId="{E8E5C193-6D0D-6E4D-8E21-96E21E3F6F36}" destId="{092A71F0-AFAE-3646-921C-3BF30542A9B4}" srcOrd="1" destOrd="0" presId="urn:microsoft.com/office/officeart/2008/layout/TitlePictureLineup"/>
    <dgm:cxn modelId="{E6C52433-10A5-9049-A8C1-4D27051E34CF}" type="presParOf" srcId="{E8E5C193-6D0D-6E4D-8E21-96E21E3F6F36}" destId="{F61928FA-33F5-3949-8BED-8036DBE966BF}" srcOrd="2" destOrd="0" presId="urn:microsoft.com/office/officeart/2008/layout/TitlePictureLineup"/>
    <dgm:cxn modelId="{7D2E8513-4FEA-104E-97BE-08CCFAF86DA8}" type="presParOf" srcId="{E8E5C193-6D0D-6E4D-8E21-96E21E3F6F36}" destId="{7DA4E059-0557-FA48-B318-809A153B9E31}" srcOrd="3" destOrd="0" presId="urn:microsoft.com/office/officeart/2008/layout/TitlePictureLineup"/>
    <dgm:cxn modelId="{E772919D-694B-D04A-BDA3-8014F435BE6C}" type="presParOf" srcId="{ACC226B1-C2A4-D94C-B10C-B3EA94D60409}" destId="{DB6182D5-D6BA-8F42-AD69-ACC288C57933}" srcOrd="7" destOrd="0" presId="urn:microsoft.com/office/officeart/2008/layout/TitlePictureLineup"/>
    <dgm:cxn modelId="{BCE44FFA-C981-784F-9656-2CCB61282A61}" type="presParOf" srcId="{ACC226B1-C2A4-D94C-B10C-B3EA94D60409}" destId="{6DA081C3-95ED-F84D-8711-82C4CD0F1492}" srcOrd="8" destOrd="0" presId="urn:microsoft.com/office/officeart/2008/layout/TitlePictureLineup"/>
    <dgm:cxn modelId="{8231033C-D55C-C548-AE8D-DD8670A55602}" type="presParOf" srcId="{6DA081C3-95ED-F84D-8711-82C4CD0F1492}" destId="{7F59CA3C-2D8D-6449-806F-B12EB95B8AD9}" srcOrd="0" destOrd="0" presId="urn:microsoft.com/office/officeart/2008/layout/TitlePictureLineup"/>
    <dgm:cxn modelId="{870A23DE-BDB2-EA45-B064-B24C5FBE0B53}" type="presParOf" srcId="{6DA081C3-95ED-F84D-8711-82C4CD0F1492}" destId="{3887CF0A-9AA7-7645-9DF8-3312C938C9F2}" srcOrd="1" destOrd="0" presId="urn:microsoft.com/office/officeart/2008/layout/TitlePictureLineup"/>
    <dgm:cxn modelId="{2BE2E331-6051-264F-A606-82A2A20F2FCB}" type="presParOf" srcId="{6DA081C3-95ED-F84D-8711-82C4CD0F1492}" destId="{97AF91BB-8726-E04A-BB68-15DB8768021F}" srcOrd="2" destOrd="0" presId="urn:microsoft.com/office/officeart/2008/layout/TitlePictureLineup"/>
    <dgm:cxn modelId="{705AD1FE-9D8C-A742-9527-2CABC956F313}" type="presParOf" srcId="{6DA081C3-95ED-F84D-8711-82C4CD0F1492}" destId="{F17D1817-D541-D448-83AC-91F9A1B00636}"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C8A236-2149-DE4A-8621-7D21373803A0}" type="doc">
      <dgm:prSet loTypeId="urn:microsoft.com/office/officeart/2005/8/layout/vList3" loCatId="" qsTypeId="urn:microsoft.com/office/officeart/2005/8/quickstyle/simple1" qsCatId="simple" csTypeId="urn:microsoft.com/office/officeart/2005/8/colors/colorful3" csCatId="colorful" phldr="1"/>
      <dgm:spPr/>
      <dgm:t>
        <a:bodyPr/>
        <a:lstStyle/>
        <a:p>
          <a:endParaRPr lang="en-GB"/>
        </a:p>
      </dgm:t>
    </dgm:pt>
    <dgm:pt modelId="{71EEA808-60BF-DA4A-A52F-6A122469762C}">
      <dgm:prSet phldrT="[Text]"/>
      <dgm:spPr/>
      <dgm:t>
        <a:bodyPr/>
        <a:lstStyle/>
        <a:p>
          <a:r>
            <a:rPr lang="en-GB" b="1" dirty="0">
              <a:solidFill>
                <a:schemeClr val="tx1"/>
              </a:solidFill>
            </a:rPr>
            <a:t>Project Management </a:t>
          </a:r>
        </a:p>
      </dgm:t>
    </dgm:pt>
    <dgm:pt modelId="{8D9545A4-01C9-B740-A1ED-F51F3D27341B}" type="parTrans" cxnId="{A3663D9C-ADEC-CC41-92B0-C90AC892B448}">
      <dgm:prSet/>
      <dgm:spPr/>
      <dgm:t>
        <a:bodyPr/>
        <a:lstStyle/>
        <a:p>
          <a:endParaRPr lang="en-GB" b="1">
            <a:solidFill>
              <a:schemeClr val="tx1"/>
            </a:solidFill>
          </a:endParaRPr>
        </a:p>
      </dgm:t>
    </dgm:pt>
    <dgm:pt modelId="{00A2D69F-8DC5-8540-894A-8E9002337AA5}" type="sibTrans" cxnId="{A3663D9C-ADEC-CC41-92B0-C90AC892B448}">
      <dgm:prSet/>
      <dgm:spPr/>
      <dgm:t>
        <a:bodyPr/>
        <a:lstStyle/>
        <a:p>
          <a:endParaRPr lang="en-GB" b="1">
            <a:solidFill>
              <a:schemeClr val="tx1"/>
            </a:solidFill>
          </a:endParaRPr>
        </a:p>
      </dgm:t>
    </dgm:pt>
    <dgm:pt modelId="{B9DC35ED-5D62-7F46-867E-332511136CD8}">
      <dgm:prSet phldrT="[Text]"/>
      <dgm:spPr/>
      <dgm:t>
        <a:bodyPr/>
        <a:lstStyle/>
        <a:p>
          <a:r>
            <a:rPr lang="en-GB" b="1" dirty="0">
              <a:solidFill>
                <a:schemeClr val="tx1"/>
              </a:solidFill>
            </a:rPr>
            <a:t>Change Management </a:t>
          </a:r>
        </a:p>
      </dgm:t>
    </dgm:pt>
    <dgm:pt modelId="{A9D51281-0E80-2741-B1A7-0C747553B636}" type="parTrans" cxnId="{B8811327-D056-BC41-A944-81B15CB140D2}">
      <dgm:prSet/>
      <dgm:spPr/>
      <dgm:t>
        <a:bodyPr/>
        <a:lstStyle/>
        <a:p>
          <a:endParaRPr lang="en-GB" b="1">
            <a:solidFill>
              <a:schemeClr val="tx1"/>
            </a:solidFill>
          </a:endParaRPr>
        </a:p>
      </dgm:t>
    </dgm:pt>
    <dgm:pt modelId="{1FB15CA0-02E0-2247-AF2C-3301340F6A6E}" type="sibTrans" cxnId="{B8811327-D056-BC41-A944-81B15CB140D2}">
      <dgm:prSet/>
      <dgm:spPr/>
      <dgm:t>
        <a:bodyPr/>
        <a:lstStyle/>
        <a:p>
          <a:endParaRPr lang="en-GB" b="1">
            <a:solidFill>
              <a:schemeClr val="tx1"/>
            </a:solidFill>
          </a:endParaRPr>
        </a:p>
      </dgm:t>
    </dgm:pt>
    <dgm:pt modelId="{3816FEAF-0621-2E4A-A6E6-C985EAE96556}">
      <dgm:prSet phldrT="[Text]"/>
      <dgm:spPr/>
      <dgm:t>
        <a:bodyPr/>
        <a:lstStyle/>
        <a:p>
          <a:r>
            <a:rPr lang="en-GB" b="1" dirty="0">
              <a:solidFill>
                <a:schemeClr val="tx1"/>
              </a:solidFill>
            </a:rPr>
            <a:t>Funding Flows </a:t>
          </a:r>
        </a:p>
      </dgm:t>
    </dgm:pt>
    <dgm:pt modelId="{746A58E9-643B-114B-ACF4-4EFFCAB59CE8}" type="parTrans" cxnId="{5F82EC02-ECC1-5048-8CDB-1945B645628F}">
      <dgm:prSet/>
      <dgm:spPr/>
      <dgm:t>
        <a:bodyPr/>
        <a:lstStyle/>
        <a:p>
          <a:endParaRPr lang="en-GB" b="1">
            <a:solidFill>
              <a:schemeClr val="tx1"/>
            </a:solidFill>
          </a:endParaRPr>
        </a:p>
      </dgm:t>
    </dgm:pt>
    <dgm:pt modelId="{4B47C1AF-06C6-A34D-AD80-7388108481A2}" type="sibTrans" cxnId="{5F82EC02-ECC1-5048-8CDB-1945B645628F}">
      <dgm:prSet/>
      <dgm:spPr/>
      <dgm:t>
        <a:bodyPr/>
        <a:lstStyle/>
        <a:p>
          <a:endParaRPr lang="en-GB" b="1">
            <a:solidFill>
              <a:schemeClr val="tx1"/>
            </a:solidFill>
          </a:endParaRPr>
        </a:p>
      </dgm:t>
    </dgm:pt>
    <dgm:pt modelId="{F26898F8-1653-8741-9548-01D8AF4DB83B}">
      <dgm:prSet phldrT="[Text]"/>
      <dgm:spPr/>
      <dgm:t>
        <a:bodyPr/>
        <a:lstStyle/>
        <a:p>
          <a:r>
            <a:rPr lang="en-GB" b="1" dirty="0">
              <a:solidFill>
                <a:schemeClr val="tx1"/>
              </a:solidFill>
            </a:rPr>
            <a:t>PG Support </a:t>
          </a:r>
        </a:p>
      </dgm:t>
    </dgm:pt>
    <dgm:pt modelId="{36DE7C1B-29C4-4643-855F-A6B9CD3F4B0C}" type="parTrans" cxnId="{6C89A1EA-E663-9544-A82E-C83D90F78639}">
      <dgm:prSet/>
      <dgm:spPr/>
      <dgm:t>
        <a:bodyPr/>
        <a:lstStyle/>
        <a:p>
          <a:endParaRPr lang="en-GB" b="1">
            <a:solidFill>
              <a:schemeClr val="tx1"/>
            </a:solidFill>
          </a:endParaRPr>
        </a:p>
      </dgm:t>
    </dgm:pt>
    <dgm:pt modelId="{44A307EE-18B3-0049-AE0E-F3F280D0B00C}" type="sibTrans" cxnId="{6C89A1EA-E663-9544-A82E-C83D90F78639}">
      <dgm:prSet/>
      <dgm:spPr/>
      <dgm:t>
        <a:bodyPr/>
        <a:lstStyle/>
        <a:p>
          <a:endParaRPr lang="en-GB" b="1">
            <a:solidFill>
              <a:schemeClr val="tx1"/>
            </a:solidFill>
          </a:endParaRPr>
        </a:p>
      </dgm:t>
    </dgm:pt>
    <dgm:pt modelId="{00AAF72A-79CF-0646-A7EC-55C2268228E8}">
      <dgm:prSet phldrT="[Text]"/>
      <dgm:spPr/>
      <dgm:t>
        <a:bodyPr/>
        <a:lstStyle/>
        <a:p>
          <a:r>
            <a:rPr lang="en-GB" b="1" dirty="0">
              <a:solidFill>
                <a:schemeClr val="tx1"/>
              </a:solidFill>
            </a:rPr>
            <a:t>Pre-and-Post Award </a:t>
          </a:r>
        </a:p>
      </dgm:t>
    </dgm:pt>
    <dgm:pt modelId="{65E524CC-9C16-7146-BFA8-754FF5FCA08D}" type="parTrans" cxnId="{10332B8D-32E9-6449-BEDD-D5B7FC5555F3}">
      <dgm:prSet/>
      <dgm:spPr/>
      <dgm:t>
        <a:bodyPr/>
        <a:lstStyle/>
        <a:p>
          <a:endParaRPr lang="en-GB" b="1">
            <a:solidFill>
              <a:schemeClr val="tx1"/>
            </a:solidFill>
          </a:endParaRPr>
        </a:p>
      </dgm:t>
    </dgm:pt>
    <dgm:pt modelId="{6DE523FB-BBD2-7F47-97AD-750ABD7EA33A}" type="sibTrans" cxnId="{10332B8D-32E9-6449-BEDD-D5B7FC5555F3}">
      <dgm:prSet/>
      <dgm:spPr/>
      <dgm:t>
        <a:bodyPr/>
        <a:lstStyle/>
        <a:p>
          <a:endParaRPr lang="en-GB" b="1">
            <a:solidFill>
              <a:schemeClr val="tx1"/>
            </a:solidFill>
          </a:endParaRPr>
        </a:p>
      </dgm:t>
    </dgm:pt>
    <dgm:pt modelId="{317DC176-AC00-9A4E-9C0C-8847A21CE80B}">
      <dgm:prSet phldrT="[Text]"/>
      <dgm:spPr/>
      <dgm:t>
        <a:bodyPr/>
        <a:lstStyle/>
        <a:p>
          <a:r>
            <a:rPr lang="en-GB" b="1" dirty="0">
              <a:solidFill>
                <a:schemeClr val="tx1"/>
              </a:solidFill>
            </a:rPr>
            <a:t>Systems </a:t>
          </a:r>
        </a:p>
      </dgm:t>
    </dgm:pt>
    <dgm:pt modelId="{375AB289-10E8-534C-84F1-3E5CB7D10B84}" type="parTrans" cxnId="{9ADA0905-5340-B843-ACA2-1DE63573B56B}">
      <dgm:prSet/>
      <dgm:spPr/>
      <dgm:t>
        <a:bodyPr/>
        <a:lstStyle/>
        <a:p>
          <a:endParaRPr lang="en-GB" b="1">
            <a:solidFill>
              <a:schemeClr val="tx1"/>
            </a:solidFill>
          </a:endParaRPr>
        </a:p>
      </dgm:t>
    </dgm:pt>
    <dgm:pt modelId="{2F50977E-D17D-E248-8D2E-CD644CC6CD41}" type="sibTrans" cxnId="{9ADA0905-5340-B843-ACA2-1DE63573B56B}">
      <dgm:prSet/>
      <dgm:spPr/>
      <dgm:t>
        <a:bodyPr/>
        <a:lstStyle/>
        <a:p>
          <a:endParaRPr lang="en-GB" b="1">
            <a:solidFill>
              <a:schemeClr val="tx1"/>
            </a:solidFill>
          </a:endParaRPr>
        </a:p>
      </dgm:t>
    </dgm:pt>
    <dgm:pt modelId="{509F91FD-40FC-CA48-B65D-6B98A313E0DF}">
      <dgm:prSet phldrT="[Text]"/>
      <dgm:spPr/>
      <dgm:t>
        <a:bodyPr/>
        <a:lstStyle/>
        <a:p>
          <a:r>
            <a:rPr lang="en-GB" b="1" dirty="0">
              <a:solidFill>
                <a:schemeClr val="tx1"/>
              </a:solidFill>
            </a:rPr>
            <a:t>Inter-Disciplinary Research </a:t>
          </a:r>
        </a:p>
      </dgm:t>
    </dgm:pt>
    <dgm:pt modelId="{D3177081-8398-F444-824A-F01295B8415F}" type="parTrans" cxnId="{E396A0A5-8EF2-774A-AB48-49D40B569AF0}">
      <dgm:prSet/>
      <dgm:spPr/>
      <dgm:t>
        <a:bodyPr/>
        <a:lstStyle/>
        <a:p>
          <a:endParaRPr lang="en-GB" b="1">
            <a:solidFill>
              <a:schemeClr val="tx1"/>
            </a:solidFill>
          </a:endParaRPr>
        </a:p>
      </dgm:t>
    </dgm:pt>
    <dgm:pt modelId="{473945B7-51AA-8045-9820-466387C72E7E}" type="sibTrans" cxnId="{E396A0A5-8EF2-774A-AB48-49D40B569AF0}">
      <dgm:prSet/>
      <dgm:spPr/>
      <dgm:t>
        <a:bodyPr/>
        <a:lstStyle/>
        <a:p>
          <a:endParaRPr lang="en-GB" b="1">
            <a:solidFill>
              <a:schemeClr val="tx1"/>
            </a:solidFill>
          </a:endParaRPr>
        </a:p>
      </dgm:t>
    </dgm:pt>
    <dgm:pt modelId="{46D91A17-78B2-FA4E-B3E4-42B2469D007A}">
      <dgm:prSet phldrT="[Text]"/>
      <dgm:spPr/>
      <dgm:t>
        <a:bodyPr/>
        <a:lstStyle/>
        <a:p>
          <a:r>
            <a:rPr lang="en-GB" b="1" dirty="0">
              <a:solidFill>
                <a:schemeClr val="tx1"/>
              </a:solidFill>
            </a:rPr>
            <a:t>Service Value Analysis (SVA) </a:t>
          </a:r>
        </a:p>
      </dgm:t>
    </dgm:pt>
    <dgm:pt modelId="{6A589EAF-1107-1747-8015-F073530E38F7}" type="parTrans" cxnId="{22736865-5C7F-014C-8E21-5AAAD99430D1}">
      <dgm:prSet/>
      <dgm:spPr/>
      <dgm:t>
        <a:bodyPr/>
        <a:lstStyle/>
        <a:p>
          <a:endParaRPr lang="en-GB" b="1">
            <a:solidFill>
              <a:schemeClr val="tx1"/>
            </a:solidFill>
          </a:endParaRPr>
        </a:p>
      </dgm:t>
    </dgm:pt>
    <dgm:pt modelId="{EB61C0EB-BE82-1743-942D-3588D249B5D7}" type="sibTrans" cxnId="{22736865-5C7F-014C-8E21-5AAAD99430D1}">
      <dgm:prSet/>
      <dgm:spPr/>
      <dgm:t>
        <a:bodyPr/>
        <a:lstStyle/>
        <a:p>
          <a:endParaRPr lang="en-GB" b="1">
            <a:solidFill>
              <a:schemeClr val="tx1"/>
            </a:solidFill>
          </a:endParaRPr>
        </a:p>
      </dgm:t>
    </dgm:pt>
    <dgm:pt modelId="{C46BFD83-BB44-2C46-B9C3-1A6DCCC06AF9}">
      <dgm:prSet phldrT="[Text]"/>
      <dgm:spPr/>
      <dgm:t>
        <a:bodyPr/>
        <a:lstStyle/>
        <a:p>
          <a:r>
            <a:rPr lang="en-GB" b="1" dirty="0">
              <a:solidFill>
                <a:schemeClr val="tx1"/>
              </a:solidFill>
            </a:rPr>
            <a:t>Organisational Redesign</a:t>
          </a:r>
        </a:p>
      </dgm:t>
    </dgm:pt>
    <dgm:pt modelId="{8956351A-F92F-9543-BE24-6126C80D0A6C}" type="parTrans" cxnId="{10AEE3CA-D926-D14E-9E34-0C0788AB752C}">
      <dgm:prSet/>
      <dgm:spPr/>
      <dgm:t>
        <a:bodyPr/>
        <a:lstStyle/>
        <a:p>
          <a:endParaRPr lang="en-GB" b="1">
            <a:solidFill>
              <a:schemeClr val="tx1"/>
            </a:solidFill>
          </a:endParaRPr>
        </a:p>
      </dgm:t>
    </dgm:pt>
    <dgm:pt modelId="{7443C7B6-A711-8045-898D-1712261173C6}" type="sibTrans" cxnId="{10AEE3CA-D926-D14E-9E34-0C0788AB752C}">
      <dgm:prSet/>
      <dgm:spPr/>
      <dgm:t>
        <a:bodyPr/>
        <a:lstStyle/>
        <a:p>
          <a:endParaRPr lang="en-GB" b="1">
            <a:solidFill>
              <a:schemeClr val="tx1"/>
            </a:solidFill>
          </a:endParaRPr>
        </a:p>
      </dgm:t>
    </dgm:pt>
    <dgm:pt modelId="{7297552D-AD0D-9349-A3D6-BD959097137B}" type="pres">
      <dgm:prSet presAssocID="{A6C8A236-2149-DE4A-8621-7D21373803A0}" presName="linearFlow" presStyleCnt="0">
        <dgm:presLayoutVars>
          <dgm:dir/>
          <dgm:resizeHandles val="exact"/>
        </dgm:presLayoutVars>
      </dgm:prSet>
      <dgm:spPr/>
    </dgm:pt>
    <dgm:pt modelId="{15E975E1-32FF-E445-BC9B-4D0AEA407417}" type="pres">
      <dgm:prSet presAssocID="{71EEA808-60BF-DA4A-A52F-6A122469762C}" presName="composite" presStyleCnt="0"/>
      <dgm:spPr/>
    </dgm:pt>
    <dgm:pt modelId="{1F6E77CA-BFB5-434C-9A9F-BC7802517A95}" type="pres">
      <dgm:prSet presAssocID="{71EEA808-60BF-DA4A-A52F-6A122469762C}" presName="imgShp" presStyleLbl="fgImgPlace1" presStyleIdx="0"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EE0D6469-A265-CA49-A39C-58523F7B8CA9}" type="pres">
      <dgm:prSet presAssocID="{71EEA808-60BF-DA4A-A52F-6A122469762C}" presName="txShp" presStyleLbl="node1" presStyleIdx="0" presStyleCnt="9">
        <dgm:presLayoutVars>
          <dgm:bulletEnabled val="1"/>
        </dgm:presLayoutVars>
      </dgm:prSet>
      <dgm:spPr/>
    </dgm:pt>
    <dgm:pt modelId="{A40ACB72-565F-7F4C-A7E7-01C1F698B100}" type="pres">
      <dgm:prSet presAssocID="{00A2D69F-8DC5-8540-894A-8E9002337AA5}" presName="spacing" presStyleCnt="0"/>
      <dgm:spPr/>
    </dgm:pt>
    <dgm:pt modelId="{B032F574-F55A-3247-B012-2B66DADD38AD}" type="pres">
      <dgm:prSet presAssocID="{B9DC35ED-5D62-7F46-867E-332511136CD8}" presName="composite" presStyleCnt="0"/>
      <dgm:spPr/>
    </dgm:pt>
    <dgm:pt modelId="{D6A16577-5F75-484D-9010-30A501E9D625}" type="pres">
      <dgm:prSet presAssocID="{B9DC35ED-5D62-7F46-867E-332511136CD8}" presName="imgShp" presStyleLbl="fgImgPlace1" presStyleIdx="1" presStyleCnt="9"/>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C6E3E6F0-788D-F54E-8E77-80E6F9C8B36C}" type="pres">
      <dgm:prSet presAssocID="{B9DC35ED-5D62-7F46-867E-332511136CD8}" presName="txShp" presStyleLbl="node1" presStyleIdx="1" presStyleCnt="9">
        <dgm:presLayoutVars>
          <dgm:bulletEnabled val="1"/>
        </dgm:presLayoutVars>
      </dgm:prSet>
      <dgm:spPr/>
    </dgm:pt>
    <dgm:pt modelId="{CB9444CB-CA60-1948-8B43-D8D662087F0B}" type="pres">
      <dgm:prSet presAssocID="{1FB15CA0-02E0-2247-AF2C-3301340F6A6E}" presName="spacing" presStyleCnt="0"/>
      <dgm:spPr/>
    </dgm:pt>
    <dgm:pt modelId="{EA9492D6-8DD2-BC4E-B6D2-C6EF4F123D51}" type="pres">
      <dgm:prSet presAssocID="{3816FEAF-0621-2E4A-A6E6-C985EAE96556}" presName="composite" presStyleCnt="0"/>
      <dgm:spPr/>
    </dgm:pt>
    <dgm:pt modelId="{783CE216-85D3-0544-8818-DE7FC8FA6E1A}" type="pres">
      <dgm:prSet presAssocID="{3816FEAF-0621-2E4A-A6E6-C985EAE96556}" presName="imgShp" presStyleLbl="fgImgPlace1" presStyleIdx="2" presStyleCnt="9"/>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7F1A96EC-DEA5-AC4C-9FE8-02884E88DC13}" type="pres">
      <dgm:prSet presAssocID="{3816FEAF-0621-2E4A-A6E6-C985EAE96556}" presName="txShp" presStyleLbl="node1" presStyleIdx="2" presStyleCnt="9">
        <dgm:presLayoutVars>
          <dgm:bulletEnabled val="1"/>
        </dgm:presLayoutVars>
      </dgm:prSet>
      <dgm:spPr/>
    </dgm:pt>
    <dgm:pt modelId="{C0147D00-875F-1C48-9BF0-02B364CBB349}" type="pres">
      <dgm:prSet presAssocID="{4B47C1AF-06C6-A34D-AD80-7388108481A2}" presName="spacing" presStyleCnt="0"/>
      <dgm:spPr/>
    </dgm:pt>
    <dgm:pt modelId="{E8FDE525-41F0-9842-96C9-E10E0617F3AA}" type="pres">
      <dgm:prSet presAssocID="{F26898F8-1653-8741-9548-01D8AF4DB83B}" presName="composite" presStyleCnt="0"/>
      <dgm:spPr/>
    </dgm:pt>
    <dgm:pt modelId="{3B705831-B0D5-2F4F-B4AF-483D72B62470}" type="pres">
      <dgm:prSet presAssocID="{F26898F8-1653-8741-9548-01D8AF4DB83B}" presName="imgShp" presStyleLbl="fgImgPlace1" presStyleIdx="3" presStyleCnt="9"/>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E8DA4B08-6564-B24F-BCDD-2366340FF726}" type="pres">
      <dgm:prSet presAssocID="{F26898F8-1653-8741-9548-01D8AF4DB83B}" presName="txShp" presStyleLbl="node1" presStyleIdx="3" presStyleCnt="9">
        <dgm:presLayoutVars>
          <dgm:bulletEnabled val="1"/>
        </dgm:presLayoutVars>
      </dgm:prSet>
      <dgm:spPr/>
    </dgm:pt>
    <dgm:pt modelId="{9499D12D-13D8-E643-8F42-732D52441697}" type="pres">
      <dgm:prSet presAssocID="{44A307EE-18B3-0049-AE0E-F3F280D0B00C}" presName="spacing" presStyleCnt="0"/>
      <dgm:spPr/>
    </dgm:pt>
    <dgm:pt modelId="{936C59C3-2E8A-5644-ADF7-941721D9B642}" type="pres">
      <dgm:prSet presAssocID="{00AAF72A-79CF-0646-A7EC-55C2268228E8}" presName="composite" presStyleCnt="0"/>
      <dgm:spPr/>
    </dgm:pt>
    <dgm:pt modelId="{4010B644-FE80-DD4D-9764-4FAA798923AD}" type="pres">
      <dgm:prSet presAssocID="{00AAF72A-79CF-0646-A7EC-55C2268228E8}" presName="imgShp" presStyleLbl="fgImgPlace1" presStyleIdx="4" presStyleCnt="9"/>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5F7E3716-F1E8-2C41-8F59-16A1A1D0E971}" type="pres">
      <dgm:prSet presAssocID="{00AAF72A-79CF-0646-A7EC-55C2268228E8}" presName="txShp" presStyleLbl="node1" presStyleIdx="4" presStyleCnt="9">
        <dgm:presLayoutVars>
          <dgm:bulletEnabled val="1"/>
        </dgm:presLayoutVars>
      </dgm:prSet>
      <dgm:spPr/>
    </dgm:pt>
    <dgm:pt modelId="{8A38755C-376A-0044-BBD8-9F0F57361865}" type="pres">
      <dgm:prSet presAssocID="{6DE523FB-BBD2-7F47-97AD-750ABD7EA33A}" presName="spacing" presStyleCnt="0"/>
      <dgm:spPr/>
    </dgm:pt>
    <dgm:pt modelId="{CD1F2EB7-6FEE-BA44-A60E-801A948DCF8F}" type="pres">
      <dgm:prSet presAssocID="{317DC176-AC00-9A4E-9C0C-8847A21CE80B}" presName="composite" presStyleCnt="0"/>
      <dgm:spPr/>
    </dgm:pt>
    <dgm:pt modelId="{81FD3875-188B-3448-8DB2-91CF2506B832}" type="pres">
      <dgm:prSet presAssocID="{317DC176-AC00-9A4E-9C0C-8847A21CE80B}" presName="imgShp" presStyleLbl="fgImgPlace1" presStyleIdx="5" presStyleCnt="9"/>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CDC783AC-D161-9242-9822-83A333A984D7}" type="pres">
      <dgm:prSet presAssocID="{317DC176-AC00-9A4E-9C0C-8847A21CE80B}" presName="txShp" presStyleLbl="node1" presStyleIdx="5" presStyleCnt="9">
        <dgm:presLayoutVars>
          <dgm:bulletEnabled val="1"/>
        </dgm:presLayoutVars>
      </dgm:prSet>
      <dgm:spPr/>
    </dgm:pt>
    <dgm:pt modelId="{ACE13569-0B93-A94C-A8B2-02E2D5610948}" type="pres">
      <dgm:prSet presAssocID="{2F50977E-D17D-E248-8D2E-CD644CC6CD41}" presName="spacing" presStyleCnt="0"/>
      <dgm:spPr/>
    </dgm:pt>
    <dgm:pt modelId="{88069FB0-4A2E-654E-85B4-A30C80C2ED7A}" type="pres">
      <dgm:prSet presAssocID="{509F91FD-40FC-CA48-B65D-6B98A313E0DF}" presName="composite" presStyleCnt="0"/>
      <dgm:spPr/>
    </dgm:pt>
    <dgm:pt modelId="{0853DA1C-F56C-224F-AEE3-9B945226DF12}" type="pres">
      <dgm:prSet presAssocID="{509F91FD-40FC-CA48-B65D-6B98A313E0DF}" presName="imgShp" presStyleLbl="fgImgPlace1" presStyleIdx="6" presStyleCnt="9"/>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 modelId="{EDD1769B-5258-5845-AABF-06F7EED6F600}" type="pres">
      <dgm:prSet presAssocID="{509F91FD-40FC-CA48-B65D-6B98A313E0DF}" presName="txShp" presStyleLbl="node1" presStyleIdx="6" presStyleCnt="9">
        <dgm:presLayoutVars>
          <dgm:bulletEnabled val="1"/>
        </dgm:presLayoutVars>
      </dgm:prSet>
      <dgm:spPr/>
    </dgm:pt>
    <dgm:pt modelId="{24EA82D3-C859-F145-AA90-9E07B68FCD19}" type="pres">
      <dgm:prSet presAssocID="{473945B7-51AA-8045-9820-466387C72E7E}" presName="spacing" presStyleCnt="0"/>
      <dgm:spPr/>
    </dgm:pt>
    <dgm:pt modelId="{6EC068F4-2F9E-8A4F-B729-624785BD4D4E}" type="pres">
      <dgm:prSet presAssocID="{46D91A17-78B2-FA4E-B3E4-42B2469D007A}" presName="composite" presStyleCnt="0"/>
      <dgm:spPr/>
    </dgm:pt>
    <dgm:pt modelId="{0C257B4E-1AEC-2A46-87DF-E970F2FAFECD}" type="pres">
      <dgm:prSet presAssocID="{46D91A17-78B2-FA4E-B3E4-42B2469D007A}" presName="imgShp" presStyleLbl="fgImgPlace1" presStyleIdx="7" presStyleCnt="9"/>
      <dgm:spPr>
        <a:blipFill>
          <a:blip xmlns:r="http://schemas.openxmlformats.org/officeDocument/2006/relationships" r:embed="rId8">
            <a:extLst>
              <a:ext uri="{28A0092B-C50C-407E-A947-70E740481C1C}">
                <a14:useLocalDpi xmlns:a14="http://schemas.microsoft.com/office/drawing/2010/main" val="0"/>
              </a:ext>
            </a:extLst>
          </a:blip>
          <a:srcRect/>
          <a:stretch>
            <a:fillRect/>
          </a:stretch>
        </a:blipFill>
      </dgm:spPr>
    </dgm:pt>
    <dgm:pt modelId="{68CB5A7D-DB3A-724C-9F4F-C91D39B23489}" type="pres">
      <dgm:prSet presAssocID="{46D91A17-78B2-FA4E-B3E4-42B2469D007A}" presName="txShp" presStyleLbl="node1" presStyleIdx="7" presStyleCnt="9">
        <dgm:presLayoutVars>
          <dgm:bulletEnabled val="1"/>
        </dgm:presLayoutVars>
      </dgm:prSet>
      <dgm:spPr/>
    </dgm:pt>
    <dgm:pt modelId="{7B4035FA-53BA-094E-B334-3093CE80C635}" type="pres">
      <dgm:prSet presAssocID="{EB61C0EB-BE82-1743-942D-3588D249B5D7}" presName="spacing" presStyleCnt="0"/>
      <dgm:spPr/>
    </dgm:pt>
    <dgm:pt modelId="{F798B1A9-E812-7F43-8F42-1FDB082998A8}" type="pres">
      <dgm:prSet presAssocID="{C46BFD83-BB44-2C46-B9C3-1A6DCCC06AF9}" presName="composite" presStyleCnt="0"/>
      <dgm:spPr/>
    </dgm:pt>
    <dgm:pt modelId="{9155A3FA-514E-264A-9D48-CE8391A73F60}" type="pres">
      <dgm:prSet presAssocID="{C46BFD83-BB44-2C46-B9C3-1A6DCCC06AF9}" presName="imgShp" presStyleLbl="fgImgPlace1" presStyleIdx="8" presStyleCnt="9"/>
      <dgm:spPr>
        <a:blipFill>
          <a:blip xmlns:r="http://schemas.openxmlformats.org/officeDocument/2006/relationships" r:embed="rId9">
            <a:extLst>
              <a:ext uri="{28A0092B-C50C-407E-A947-70E740481C1C}">
                <a14:useLocalDpi xmlns:a14="http://schemas.microsoft.com/office/drawing/2010/main" val="0"/>
              </a:ext>
            </a:extLst>
          </a:blip>
          <a:srcRect/>
          <a:stretch>
            <a:fillRect/>
          </a:stretch>
        </a:blipFill>
      </dgm:spPr>
    </dgm:pt>
    <dgm:pt modelId="{C3C12DAE-AE1F-4647-B980-7C2C9D04042D}" type="pres">
      <dgm:prSet presAssocID="{C46BFD83-BB44-2C46-B9C3-1A6DCCC06AF9}" presName="txShp" presStyleLbl="node1" presStyleIdx="8" presStyleCnt="9">
        <dgm:presLayoutVars>
          <dgm:bulletEnabled val="1"/>
        </dgm:presLayoutVars>
      </dgm:prSet>
      <dgm:spPr/>
    </dgm:pt>
  </dgm:ptLst>
  <dgm:cxnLst>
    <dgm:cxn modelId="{5F82EC02-ECC1-5048-8CDB-1945B645628F}" srcId="{A6C8A236-2149-DE4A-8621-7D21373803A0}" destId="{3816FEAF-0621-2E4A-A6E6-C985EAE96556}" srcOrd="2" destOrd="0" parTransId="{746A58E9-643B-114B-ACF4-4EFFCAB59CE8}" sibTransId="{4B47C1AF-06C6-A34D-AD80-7388108481A2}"/>
    <dgm:cxn modelId="{9ADA0905-5340-B843-ACA2-1DE63573B56B}" srcId="{A6C8A236-2149-DE4A-8621-7D21373803A0}" destId="{317DC176-AC00-9A4E-9C0C-8847A21CE80B}" srcOrd="5" destOrd="0" parTransId="{375AB289-10E8-534C-84F1-3E5CB7D10B84}" sibTransId="{2F50977E-D17D-E248-8D2E-CD644CC6CD41}"/>
    <dgm:cxn modelId="{B8811327-D056-BC41-A944-81B15CB140D2}" srcId="{A6C8A236-2149-DE4A-8621-7D21373803A0}" destId="{B9DC35ED-5D62-7F46-867E-332511136CD8}" srcOrd="1" destOrd="0" parTransId="{A9D51281-0E80-2741-B1A7-0C747553B636}" sibTransId="{1FB15CA0-02E0-2247-AF2C-3301340F6A6E}"/>
    <dgm:cxn modelId="{AEB9B039-19CB-194E-A796-20A866A6A244}" type="presOf" srcId="{509F91FD-40FC-CA48-B65D-6B98A313E0DF}" destId="{EDD1769B-5258-5845-AABF-06F7EED6F600}" srcOrd="0" destOrd="0" presId="urn:microsoft.com/office/officeart/2005/8/layout/vList3"/>
    <dgm:cxn modelId="{A2309C42-DCA6-074B-8D84-CA55E34EB7BF}" type="presOf" srcId="{3816FEAF-0621-2E4A-A6E6-C985EAE96556}" destId="{7F1A96EC-DEA5-AC4C-9FE8-02884E88DC13}" srcOrd="0" destOrd="0" presId="urn:microsoft.com/office/officeart/2005/8/layout/vList3"/>
    <dgm:cxn modelId="{0DD2414A-A851-9848-BC90-953313C0021F}" type="presOf" srcId="{C46BFD83-BB44-2C46-B9C3-1A6DCCC06AF9}" destId="{C3C12DAE-AE1F-4647-B980-7C2C9D04042D}" srcOrd="0" destOrd="0" presId="urn:microsoft.com/office/officeart/2005/8/layout/vList3"/>
    <dgm:cxn modelId="{22736865-5C7F-014C-8E21-5AAAD99430D1}" srcId="{A6C8A236-2149-DE4A-8621-7D21373803A0}" destId="{46D91A17-78B2-FA4E-B3E4-42B2469D007A}" srcOrd="7" destOrd="0" parTransId="{6A589EAF-1107-1747-8015-F073530E38F7}" sibTransId="{EB61C0EB-BE82-1743-942D-3588D249B5D7}"/>
    <dgm:cxn modelId="{3AC7A975-20D0-434B-B330-508BD0CD6C8A}" type="presOf" srcId="{F26898F8-1653-8741-9548-01D8AF4DB83B}" destId="{E8DA4B08-6564-B24F-BCDD-2366340FF726}" srcOrd="0" destOrd="0" presId="urn:microsoft.com/office/officeart/2005/8/layout/vList3"/>
    <dgm:cxn modelId="{475A0683-0C9A-004D-96EF-0C603896E9E2}" type="presOf" srcId="{A6C8A236-2149-DE4A-8621-7D21373803A0}" destId="{7297552D-AD0D-9349-A3D6-BD959097137B}" srcOrd="0" destOrd="0" presId="urn:microsoft.com/office/officeart/2005/8/layout/vList3"/>
    <dgm:cxn modelId="{E6169086-CC2D-BC4D-8B90-DAA2253AD016}" type="presOf" srcId="{B9DC35ED-5D62-7F46-867E-332511136CD8}" destId="{C6E3E6F0-788D-F54E-8E77-80E6F9C8B36C}" srcOrd="0" destOrd="0" presId="urn:microsoft.com/office/officeart/2005/8/layout/vList3"/>
    <dgm:cxn modelId="{10332B8D-32E9-6449-BEDD-D5B7FC5555F3}" srcId="{A6C8A236-2149-DE4A-8621-7D21373803A0}" destId="{00AAF72A-79CF-0646-A7EC-55C2268228E8}" srcOrd="4" destOrd="0" parTransId="{65E524CC-9C16-7146-BFA8-754FF5FCA08D}" sibTransId="{6DE523FB-BBD2-7F47-97AD-750ABD7EA33A}"/>
    <dgm:cxn modelId="{A3663D9C-ADEC-CC41-92B0-C90AC892B448}" srcId="{A6C8A236-2149-DE4A-8621-7D21373803A0}" destId="{71EEA808-60BF-DA4A-A52F-6A122469762C}" srcOrd="0" destOrd="0" parTransId="{8D9545A4-01C9-B740-A1ED-F51F3D27341B}" sibTransId="{00A2D69F-8DC5-8540-894A-8E9002337AA5}"/>
    <dgm:cxn modelId="{8CC2569C-1F06-C149-B3FD-80E7BFAF750B}" type="presOf" srcId="{317DC176-AC00-9A4E-9C0C-8847A21CE80B}" destId="{CDC783AC-D161-9242-9822-83A333A984D7}" srcOrd="0" destOrd="0" presId="urn:microsoft.com/office/officeart/2005/8/layout/vList3"/>
    <dgm:cxn modelId="{C1579BA3-B330-364B-AF2B-C001D05E438A}" type="presOf" srcId="{46D91A17-78B2-FA4E-B3E4-42B2469D007A}" destId="{68CB5A7D-DB3A-724C-9F4F-C91D39B23489}" srcOrd="0" destOrd="0" presId="urn:microsoft.com/office/officeart/2005/8/layout/vList3"/>
    <dgm:cxn modelId="{E396A0A5-8EF2-774A-AB48-49D40B569AF0}" srcId="{A6C8A236-2149-DE4A-8621-7D21373803A0}" destId="{509F91FD-40FC-CA48-B65D-6B98A313E0DF}" srcOrd="6" destOrd="0" parTransId="{D3177081-8398-F444-824A-F01295B8415F}" sibTransId="{473945B7-51AA-8045-9820-466387C72E7E}"/>
    <dgm:cxn modelId="{10AEE3CA-D926-D14E-9E34-0C0788AB752C}" srcId="{A6C8A236-2149-DE4A-8621-7D21373803A0}" destId="{C46BFD83-BB44-2C46-B9C3-1A6DCCC06AF9}" srcOrd="8" destOrd="0" parTransId="{8956351A-F92F-9543-BE24-6126C80D0A6C}" sibTransId="{7443C7B6-A711-8045-898D-1712261173C6}"/>
    <dgm:cxn modelId="{7AD763CF-F791-B748-A6CB-3264E3AAD907}" type="presOf" srcId="{00AAF72A-79CF-0646-A7EC-55C2268228E8}" destId="{5F7E3716-F1E8-2C41-8F59-16A1A1D0E971}" srcOrd="0" destOrd="0" presId="urn:microsoft.com/office/officeart/2005/8/layout/vList3"/>
    <dgm:cxn modelId="{6C89A1EA-E663-9544-A82E-C83D90F78639}" srcId="{A6C8A236-2149-DE4A-8621-7D21373803A0}" destId="{F26898F8-1653-8741-9548-01D8AF4DB83B}" srcOrd="3" destOrd="0" parTransId="{36DE7C1B-29C4-4643-855F-A6B9CD3F4B0C}" sibTransId="{44A307EE-18B3-0049-AE0E-F3F280D0B00C}"/>
    <dgm:cxn modelId="{DE2D4AF7-9D80-B44E-A047-D85A34FBC767}" type="presOf" srcId="{71EEA808-60BF-DA4A-A52F-6A122469762C}" destId="{EE0D6469-A265-CA49-A39C-58523F7B8CA9}" srcOrd="0" destOrd="0" presId="urn:microsoft.com/office/officeart/2005/8/layout/vList3"/>
    <dgm:cxn modelId="{A45AF543-A050-7F4C-87CB-052255392930}" type="presParOf" srcId="{7297552D-AD0D-9349-A3D6-BD959097137B}" destId="{15E975E1-32FF-E445-BC9B-4D0AEA407417}" srcOrd="0" destOrd="0" presId="urn:microsoft.com/office/officeart/2005/8/layout/vList3"/>
    <dgm:cxn modelId="{0B9307FA-A699-DB4A-B6B4-CE20450278D2}" type="presParOf" srcId="{15E975E1-32FF-E445-BC9B-4D0AEA407417}" destId="{1F6E77CA-BFB5-434C-9A9F-BC7802517A95}" srcOrd="0" destOrd="0" presId="urn:microsoft.com/office/officeart/2005/8/layout/vList3"/>
    <dgm:cxn modelId="{2C9D3A8A-6122-B641-87DC-3D823979C0CF}" type="presParOf" srcId="{15E975E1-32FF-E445-BC9B-4D0AEA407417}" destId="{EE0D6469-A265-CA49-A39C-58523F7B8CA9}" srcOrd="1" destOrd="0" presId="urn:microsoft.com/office/officeart/2005/8/layout/vList3"/>
    <dgm:cxn modelId="{426BD343-9871-2547-89DF-4AC915F9812D}" type="presParOf" srcId="{7297552D-AD0D-9349-A3D6-BD959097137B}" destId="{A40ACB72-565F-7F4C-A7E7-01C1F698B100}" srcOrd="1" destOrd="0" presId="urn:microsoft.com/office/officeart/2005/8/layout/vList3"/>
    <dgm:cxn modelId="{DF2FA162-ED4C-6E42-8BC9-F69BABF0228F}" type="presParOf" srcId="{7297552D-AD0D-9349-A3D6-BD959097137B}" destId="{B032F574-F55A-3247-B012-2B66DADD38AD}" srcOrd="2" destOrd="0" presId="urn:microsoft.com/office/officeart/2005/8/layout/vList3"/>
    <dgm:cxn modelId="{95AFDBC3-D55B-434C-9CCB-6B581C395A14}" type="presParOf" srcId="{B032F574-F55A-3247-B012-2B66DADD38AD}" destId="{D6A16577-5F75-484D-9010-30A501E9D625}" srcOrd="0" destOrd="0" presId="urn:microsoft.com/office/officeart/2005/8/layout/vList3"/>
    <dgm:cxn modelId="{50365942-1074-524E-AEBB-731E0B526FA1}" type="presParOf" srcId="{B032F574-F55A-3247-B012-2B66DADD38AD}" destId="{C6E3E6F0-788D-F54E-8E77-80E6F9C8B36C}" srcOrd="1" destOrd="0" presId="urn:microsoft.com/office/officeart/2005/8/layout/vList3"/>
    <dgm:cxn modelId="{B51E4308-AD52-5140-B477-88AC8F34FCB2}" type="presParOf" srcId="{7297552D-AD0D-9349-A3D6-BD959097137B}" destId="{CB9444CB-CA60-1948-8B43-D8D662087F0B}" srcOrd="3" destOrd="0" presId="urn:microsoft.com/office/officeart/2005/8/layout/vList3"/>
    <dgm:cxn modelId="{6A98A828-396F-3F49-A020-45434746E72D}" type="presParOf" srcId="{7297552D-AD0D-9349-A3D6-BD959097137B}" destId="{EA9492D6-8DD2-BC4E-B6D2-C6EF4F123D51}" srcOrd="4" destOrd="0" presId="urn:microsoft.com/office/officeart/2005/8/layout/vList3"/>
    <dgm:cxn modelId="{78BA5950-8348-F740-BFCD-3DF71206D92B}" type="presParOf" srcId="{EA9492D6-8DD2-BC4E-B6D2-C6EF4F123D51}" destId="{783CE216-85D3-0544-8818-DE7FC8FA6E1A}" srcOrd="0" destOrd="0" presId="urn:microsoft.com/office/officeart/2005/8/layout/vList3"/>
    <dgm:cxn modelId="{51F993B2-35D7-404D-95FD-4C236D0781D3}" type="presParOf" srcId="{EA9492D6-8DD2-BC4E-B6D2-C6EF4F123D51}" destId="{7F1A96EC-DEA5-AC4C-9FE8-02884E88DC13}" srcOrd="1" destOrd="0" presId="urn:microsoft.com/office/officeart/2005/8/layout/vList3"/>
    <dgm:cxn modelId="{6B006F3C-1480-8541-8C5F-881711ACBA81}" type="presParOf" srcId="{7297552D-AD0D-9349-A3D6-BD959097137B}" destId="{C0147D00-875F-1C48-9BF0-02B364CBB349}" srcOrd="5" destOrd="0" presId="urn:microsoft.com/office/officeart/2005/8/layout/vList3"/>
    <dgm:cxn modelId="{0F452FD5-8EB9-5D4D-8E90-A6E37185CB30}" type="presParOf" srcId="{7297552D-AD0D-9349-A3D6-BD959097137B}" destId="{E8FDE525-41F0-9842-96C9-E10E0617F3AA}" srcOrd="6" destOrd="0" presId="urn:microsoft.com/office/officeart/2005/8/layout/vList3"/>
    <dgm:cxn modelId="{E50D6F5C-768D-BA4B-A404-33E5C98DDEF5}" type="presParOf" srcId="{E8FDE525-41F0-9842-96C9-E10E0617F3AA}" destId="{3B705831-B0D5-2F4F-B4AF-483D72B62470}" srcOrd="0" destOrd="0" presId="urn:microsoft.com/office/officeart/2005/8/layout/vList3"/>
    <dgm:cxn modelId="{FB15AF6C-1F3F-1E41-B832-75F926B3DF20}" type="presParOf" srcId="{E8FDE525-41F0-9842-96C9-E10E0617F3AA}" destId="{E8DA4B08-6564-B24F-BCDD-2366340FF726}" srcOrd="1" destOrd="0" presId="urn:microsoft.com/office/officeart/2005/8/layout/vList3"/>
    <dgm:cxn modelId="{8C5AD50B-D6C9-2542-950D-93CE87BB2665}" type="presParOf" srcId="{7297552D-AD0D-9349-A3D6-BD959097137B}" destId="{9499D12D-13D8-E643-8F42-732D52441697}" srcOrd="7" destOrd="0" presId="urn:microsoft.com/office/officeart/2005/8/layout/vList3"/>
    <dgm:cxn modelId="{B1B28DB7-D46A-6641-A4C9-D313D66096A5}" type="presParOf" srcId="{7297552D-AD0D-9349-A3D6-BD959097137B}" destId="{936C59C3-2E8A-5644-ADF7-941721D9B642}" srcOrd="8" destOrd="0" presId="urn:microsoft.com/office/officeart/2005/8/layout/vList3"/>
    <dgm:cxn modelId="{74E96BCB-B2A0-4247-AF8F-1786DD4C91E6}" type="presParOf" srcId="{936C59C3-2E8A-5644-ADF7-941721D9B642}" destId="{4010B644-FE80-DD4D-9764-4FAA798923AD}" srcOrd="0" destOrd="0" presId="urn:microsoft.com/office/officeart/2005/8/layout/vList3"/>
    <dgm:cxn modelId="{830D267E-45BB-7A46-AEBE-7F7DD92868CF}" type="presParOf" srcId="{936C59C3-2E8A-5644-ADF7-941721D9B642}" destId="{5F7E3716-F1E8-2C41-8F59-16A1A1D0E971}" srcOrd="1" destOrd="0" presId="urn:microsoft.com/office/officeart/2005/8/layout/vList3"/>
    <dgm:cxn modelId="{05B7B299-4CD4-1F40-884A-F9DA25F4F1E3}" type="presParOf" srcId="{7297552D-AD0D-9349-A3D6-BD959097137B}" destId="{8A38755C-376A-0044-BBD8-9F0F57361865}" srcOrd="9" destOrd="0" presId="urn:microsoft.com/office/officeart/2005/8/layout/vList3"/>
    <dgm:cxn modelId="{8B2FC347-99C3-FD4A-8CB5-9084C9FF4BCE}" type="presParOf" srcId="{7297552D-AD0D-9349-A3D6-BD959097137B}" destId="{CD1F2EB7-6FEE-BA44-A60E-801A948DCF8F}" srcOrd="10" destOrd="0" presId="urn:microsoft.com/office/officeart/2005/8/layout/vList3"/>
    <dgm:cxn modelId="{4DE1F2A1-4454-A24E-833D-C6EBCF65411B}" type="presParOf" srcId="{CD1F2EB7-6FEE-BA44-A60E-801A948DCF8F}" destId="{81FD3875-188B-3448-8DB2-91CF2506B832}" srcOrd="0" destOrd="0" presId="urn:microsoft.com/office/officeart/2005/8/layout/vList3"/>
    <dgm:cxn modelId="{BC62EA71-927B-9A49-9785-A31FB5C33405}" type="presParOf" srcId="{CD1F2EB7-6FEE-BA44-A60E-801A948DCF8F}" destId="{CDC783AC-D161-9242-9822-83A333A984D7}" srcOrd="1" destOrd="0" presId="urn:microsoft.com/office/officeart/2005/8/layout/vList3"/>
    <dgm:cxn modelId="{67636064-2317-5D4A-98E5-EDEE39388CF7}" type="presParOf" srcId="{7297552D-AD0D-9349-A3D6-BD959097137B}" destId="{ACE13569-0B93-A94C-A8B2-02E2D5610948}" srcOrd="11" destOrd="0" presId="urn:microsoft.com/office/officeart/2005/8/layout/vList3"/>
    <dgm:cxn modelId="{C6DC3439-E659-BB4A-BFE2-39DA60FE6735}" type="presParOf" srcId="{7297552D-AD0D-9349-A3D6-BD959097137B}" destId="{88069FB0-4A2E-654E-85B4-A30C80C2ED7A}" srcOrd="12" destOrd="0" presId="urn:microsoft.com/office/officeart/2005/8/layout/vList3"/>
    <dgm:cxn modelId="{5204653F-FC92-DF42-A366-741E900CC23C}" type="presParOf" srcId="{88069FB0-4A2E-654E-85B4-A30C80C2ED7A}" destId="{0853DA1C-F56C-224F-AEE3-9B945226DF12}" srcOrd="0" destOrd="0" presId="urn:microsoft.com/office/officeart/2005/8/layout/vList3"/>
    <dgm:cxn modelId="{24F939A0-F4F8-3243-81C3-4CC8C94EC84F}" type="presParOf" srcId="{88069FB0-4A2E-654E-85B4-A30C80C2ED7A}" destId="{EDD1769B-5258-5845-AABF-06F7EED6F600}" srcOrd="1" destOrd="0" presId="urn:microsoft.com/office/officeart/2005/8/layout/vList3"/>
    <dgm:cxn modelId="{C5CC02C3-5D85-E940-B8DA-E60C9CA3B777}" type="presParOf" srcId="{7297552D-AD0D-9349-A3D6-BD959097137B}" destId="{24EA82D3-C859-F145-AA90-9E07B68FCD19}" srcOrd="13" destOrd="0" presId="urn:microsoft.com/office/officeart/2005/8/layout/vList3"/>
    <dgm:cxn modelId="{4AC63B2B-51E2-514D-870C-BE2FCD8FB2F3}" type="presParOf" srcId="{7297552D-AD0D-9349-A3D6-BD959097137B}" destId="{6EC068F4-2F9E-8A4F-B729-624785BD4D4E}" srcOrd="14" destOrd="0" presId="urn:microsoft.com/office/officeart/2005/8/layout/vList3"/>
    <dgm:cxn modelId="{E3C01245-E508-0649-9931-51699C75D984}" type="presParOf" srcId="{6EC068F4-2F9E-8A4F-B729-624785BD4D4E}" destId="{0C257B4E-1AEC-2A46-87DF-E970F2FAFECD}" srcOrd="0" destOrd="0" presId="urn:microsoft.com/office/officeart/2005/8/layout/vList3"/>
    <dgm:cxn modelId="{47DF597D-9102-6C42-9E8A-B38B231AF6E8}" type="presParOf" srcId="{6EC068F4-2F9E-8A4F-B729-624785BD4D4E}" destId="{68CB5A7D-DB3A-724C-9F4F-C91D39B23489}" srcOrd="1" destOrd="0" presId="urn:microsoft.com/office/officeart/2005/8/layout/vList3"/>
    <dgm:cxn modelId="{77927620-CFF1-4C4D-99F9-54B82A6FA6BC}" type="presParOf" srcId="{7297552D-AD0D-9349-A3D6-BD959097137B}" destId="{7B4035FA-53BA-094E-B334-3093CE80C635}" srcOrd="15" destOrd="0" presId="urn:microsoft.com/office/officeart/2005/8/layout/vList3"/>
    <dgm:cxn modelId="{95B21E16-0E2D-C54D-9CDC-E819DB9561D1}" type="presParOf" srcId="{7297552D-AD0D-9349-A3D6-BD959097137B}" destId="{F798B1A9-E812-7F43-8F42-1FDB082998A8}" srcOrd="16" destOrd="0" presId="urn:microsoft.com/office/officeart/2005/8/layout/vList3"/>
    <dgm:cxn modelId="{F808150A-7E9A-794A-97D4-9505E0D7C07D}" type="presParOf" srcId="{F798B1A9-E812-7F43-8F42-1FDB082998A8}" destId="{9155A3FA-514E-264A-9D48-CE8391A73F60}" srcOrd="0" destOrd="0" presId="urn:microsoft.com/office/officeart/2005/8/layout/vList3"/>
    <dgm:cxn modelId="{3CAA7AB4-9365-AE42-B815-0E38751961D7}" type="presParOf" srcId="{F798B1A9-E812-7F43-8F42-1FDB082998A8}" destId="{C3C12DAE-AE1F-4647-B980-7C2C9D04042D}"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E92BA-E00D-8944-B8B2-2FED73B0766D}">
      <dsp:nvSpPr>
        <dsp:cNvPr id="0" name=""/>
        <dsp:cNvSpPr/>
      </dsp:nvSpPr>
      <dsp:spPr>
        <a:xfrm>
          <a:off x="0" y="1308428"/>
          <a:ext cx="11381505" cy="174457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E58AB5-4DE7-D943-9E41-5E21B7991FFA}">
      <dsp:nvSpPr>
        <dsp:cNvPr id="0" name=""/>
        <dsp:cNvSpPr/>
      </dsp:nvSpPr>
      <dsp:spPr>
        <a:xfrm>
          <a:off x="5126" y="0"/>
          <a:ext cx="2465807" cy="1744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GB" sz="1700" b="1" kern="1200" dirty="0">
              <a:solidFill>
                <a:schemeClr val="tx2">
                  <a:lumMod val="65000"/>
                  <a:lumOff val="35000"/>
                </a:schemeClr>
              </a:solidFill>
            </a:rPr>
            <a:t>2021</a:t>
          </a:r>
          <a:r>
            <a:rPr lang="en-GB" sz="1700" kern="1200" dirty="0"/>
            <a:t>: Research Finance Task Team established- interviews with 10 key research groups</a:t>
          </a:r>
        </a:p>
      </dsp:txBody>
      <dsp:txXfrm>
        <a:off x="5126" y="0"/>
        <a:ext cx="2465807" cy="1744570"/>
      </dsp:txXfrm>
    </dsp:sp>
    <dsp:sp modelId="{75F4178E-37CD-7F40-9DC7-A8B33F9E60E4}">
      <dsp:nvSpPr>
        <dsp:cNvPr id="0" name=""/>
        <dsp:cNvSpPr/>
      </dsp:nvSpPr>
      <dsp:spPr>
        <a:xfrm>
          <a:off x="1019959" y="1962642"/>
          <a:ext cx="436142" cy="43614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20E89-2312-B043-9229-730BC03A028B}">
      <dsp:nvSpPr>
        <dsp:cNvPr id="0" name=""/>
        <dsp:cNvSpPr/>
      </dsp:nvSpPr>
      <dsp:spPr>
        <a:xfrm>
          <a:off x="2594224" y="2616856"/>
          <a:ext cx="2465807" cy="1744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GB" sz="1700" b="1" kern="1200" dirty="0">
              <a:solidFill>
                <a:srgbClr val="92D050"/>
              </a:solidFill>
            </a:rPr>
            <a:t>Q1 2022</a:t>
          </a:r>
          <a:r>
            <a:rPr lang="en-GB" sz="1700" b="1" kern="1200" dirty="0"/>
            <a:t>: </a:t>
          </a:r>
          <a:r>
            <a:rPr lang="en-GB" sz="1700" b="0" kern="1200" dirty="0"/>
            <a:t>Quick Hit Project launched to focus on “low hanging fruit” e.g. removal of signatures on forms, eRA notifications etc. </a:t>
          </a:r>
          <a:endParaRPr lang="en-GB" sz="1700" b="1" kern="1200" dirty="0"/>
        </a:p>
      </dsp:txBody>
      <dsp:txXfrm>
        <a:off x="2594224" y="2616856"/>
        <a:ext cx="2465807" cy="1744570"/>
      </dsp:txXfrm>
    </dsp:sp>
    <dsp:sp modelId="{299515AA-C2A1-6A48-A1BF-66595B1F58E0}">
      <dsp:nvSpPr>
        <dsp:cNvPr id="0" name=""/>
        <dsp:cNvSpPr/>
      </dsp:nvSpPr>
      <dsp:spPr>
        <a:xfrm>
          <a:off x="3609056" y="1962642"/>
          <a:ext cx="436142" cy="43614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236589-E73A-DB49-BF36-DEDB90DB781C}">
      <dsp:nvSpPr>
        <dsp:cNvPr id="0" name=""/>
        <dsp:cNvSpPr/>
      </dsp:nvSpPr>
      <dsp:spPr>
        <a:xfrm>
          <a:off x="5183322" y="0"/>
          <a:ext cx="2465807" cy="1744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GB" sz="1700" b="1" kern="1200" dirty="0">
              <a:solidFill>
                <a:schemeClr val="bg2"/>
              </a:solidFill>
            </a:rPr>
            <a:t>2022:</a:t>
          </a:r>
          <a:r>
            <a:rPr lang="en-GB" sz="1700" b="1" kern="1200" dirty="0"/>
            <a:t> </a:t>
          </a:r>
          <a:r>
            <a:rPr lang="en-GB" sz="1700" b="0" kern="1200" dirty="0"/>
            <a:t>Design Phase of the RST Project</a:t>
          </a:r>
          <a:endParaRPr lang="en-GB" sz="1700" b="1" kern="1200" dirty="0"/>
        </a:p>
      </dsp:txBody>
      <dsp:txXfrm>
        <a:off x="5183322" y="0"/>
        <a:ext cx="2465807" cy="1744570"/>
      </dsp:txXfrm>
    </dsp:sp>
    <dsp:sp modelId="{31716BCB-1A10-B649-AB18-E8BDB13BF7DB}">
      <dsp:nvSpPr>
        <dsp:cNvPr id="0" name=""/>
        <dsp:cNvSpPr/>
      </dsp:nvSpPr>
      <dsp:spPr>
        <a:xfrm>
          <a:off x="6198154" y="1962642"/>
          <a:ext cx="436142" cy="43614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0FFAEF-EC7A-8E49-8206-36039DF5100E}">
      <dsp:nvSpPr>
        <dsp:cNvPr id="0" name=""/>
        <dsp:cNvSpPr/>
      </dsp:nvSpPr>
      <dsp:spPr>
        <a:xfrm>
          <a:off x="7772420" y="2616856"/>
          <a:ext cx="2465807" cy="1744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GB" sz="1700" b="1" kern="1200" dirty="0">
              <a:solidFill>
                <a:schemeClr val="accent5"/>
              </a:solidFill>
            </a:rPr>
            <a:t>2023: </a:t>
          </a:r>
          <a:r>
            <a:rPr lang="en-GB" sz="1700" b="0" kern="1200" dirty="0"/>
            <a:t>Implementation Phase of RST Project </a:t>
          </a:r>
        </a:p>
      </dsp:txBody>
      <dsp:txXfrm>
        <a:off x="7772420" y="2616856"/>
        <a:ext cx="2465807" cy="1744570"/>
      </dsp:txXfrm>
    </dsp:sp>
    <dsp:sp modelId="{B91206C6-4361-434E-944C-EFB34A8031F4}">
      <dsp:nvSpPr>
        <dsp:cNvPr id="0" name=""/>
        <dsp:cNvSpPr/>
      </dsp:nvSpPr>
      <dsp:spPr>
        <a:xfrm>
          <a:off x="8787252" y="1962642"/>
          <a:ext cx="436142" cy="43614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BDEE5-4D75-804D-8BE6-5F856190D4DA}">
      <dsp:nvSpPr>
        <dsp:cNvPr id="0" name=""/>
        <dsp:cNvSpPr/>
      </dsp:nvSpPr>
      <dsp:spPr>
        <a:xfrm rot="10800000">
          <a:off x="1366697" y="3456"/>
          <a:ext cx="4633077" cy="798878"/>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283"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Implement a fit-for-purpose financial management system </a:t>
          </a:r>
          <a:endParaRPr lang="en-GB" sz="1400" kern="1200" dirty="0">
            <a:solidFill>
              <a:schemeClr val="tx1"/>
            </a:solidFill>
          </a:endParaRPr>
        </a:p>
      </dsp:txBody>
      <dsp:txXfrm rot="10800000">
        <a:off x="1566416" y="3456"/>
        <a:ext cx="4433358" cy="798878"/>
      </dsp:txXfrm>
    </dsp:sp>
    <dsp:sp modelId="{BC2BF51D-1B5B-6149-81D6-AE007017A3A3}">
      <dsp:nvSpPr>
        <dsp:cNvPr id="0" name=""/>
        <dsp:cNvSpPr/>
      </dsp:nvSpPr>
      <dsp:spPr>
        <a:xfrm>
          <a:off x="967258" y="3456"/>
          <a:ext cx="798878" cy="798878"/>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E3CBCD-D1B7-DC40-8A87-6F95AA32B2A6}">
      <dsp:nvSpPr>
        <dsp:cNvPr id="0" name=""/>
        <dsp:cNvSpPr/>
      </dsp:nvSpPr>
      <dsp:spPr>
        <a:xfrm rot="10800000">
          <a:off x="1366697" y="1040806"/>
          <a:ext cx="4633077" cy="798878"/>
        </a:xfrm>
        <a:prstGeom prst="homePlate">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283"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Revise all HR policies and procedures to be applicable and supportive of the University’s Research (especially soft-funded) </a:t>
          </a:r>
          <a:endParaRPr lang="en-GB" sz="1400" kern="1200" dirty="0">
            <a:solidFill>
              <a:schemeClr val="tx1"/>
            </a:solidFill>
          </a:endParaRPr>
        </a:p>
      </dsp:txBody>
      <dsp:txXfrm rot="10800000">
        <a:off x="1566416" y="1040806"/>
        <a:ext cx="4433358" cy="798878"/>
      </dsp:txXfrm>
    </dsp:sp>
    <dsp:sp modelId="{14587F7E-783C-4F4A-8ADA-D890621ED32B}">
      <dsp:nvSpPr>
        <dsp:cNvPr id="0" name=""/>
        <dsp:cNvSpPr/>
      </dsp:nvSpPr>
      <dsp:spPr>
        <a:xfrm>
          <a:off x="967258" y="1040806"/>
          <a:ext cx="798878" cy="798878"/>
        </a:xfrm>
        <a:prstGeom prst="ellipse">
          <a:avLst/>
        </a:prstGeom>
        <a:solidFill>
          <a:schemeClr val="accent3">
            <a:tint val="50000"/>
            <a:hueOff val="518559"/>
            <a:satOff val="25000"/>
            <a:lumOff val="4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A1D65F-66CD-5749-A63E-5D151452B88A}">
      <dsp:nvSpPr>
        <dsp:cNvPr id="0" name=""/>
        <dsp:cNvSpPr/>
      </dsp:nvSpPr>
      <dsp:spPr>
        <a:xfrm rot="10800000">
          <a:off x="1366697" y="2078156"/>
          <a:ext cx="4633077" cy="798878"/>
        </a:xfrm>
        <a:prstGeom prst="homePlat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283"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Unpack the cost recovery model to provide transparency on ICRs and how they are used – with potential for re-thinking aspects</a:t>
          </a:r>
          <a:endParaRPr lang="en-GB" sz="1400" kern="1200" dirty="0">
            <a:solidFill>
              <a:schemeClr val="tx1"/>
            </a:solidFill>
          </a:endParaRPr>
        </a:p>
      </dsp:txBody>
      <dsp:txXfrm rot="10800000">
        <a:off x="1566416" y="2078156"/>
        <a:ext cx="4433358" cy="798878"/>
      </dsp:txXfrm>
    </dsp:sp>
    <dsp:sp modelId="{9BE1BD72-A5AE-AA44-8A0B-7F8F79994E9A}">
      <dsp:nvSpPr>
        <dsp:cNvPr id="0" name=""/>
        <dsp:cNvSpPr/>
      </dsp:nvSpPr>
      <dsp:spPr>
        <a:xfrm>
          <a:off x="967258" y="2078156"/>
          <a:ext cx="798878" cy="798878"/>
        </a:xfrm>
        <a:prstGeom prst="ellipse">
          <a:avLst/>
        </a:prstGeom>
        <a:solidFill>
          <a:schemeClr val="accent3">
            <a:tint val="50000"/>
            <a:hueOff val="1037118"/>
            <a:satOff val="50000"/>
            <a:lumOff val="9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29FB4D-B425-654E-967D-C8CD1E37930D}">
      <dsp:nvSpPr>
        <dsp:cNvPr id="0" name=""/>
        <dsp:cNvSpPr/>
      </dsp:nvSpPr>
      <dsp:spPr>
        <a:xfrm rot="10800000">
          <a:off x="1366697" y="3115506"/>
          <a:ext cx="4633077" cy="798878"/>
        </a:xfrm>
        <a:prstGeom prst="homePlate">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283"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Fix the PG funding process, system and staffing </a:t>
          </a:r>
        </a:p>
      </dsp:txBody>
      <dsp:txXfrm rot="10800000">
        <a:off x="1566416" y="3115506"/>
        <a:ext cx="4433358" cy="798878"/>
      </dsp:txXfrm>
    </dsp:sp>
    <dsp:sp modelId="{7F5945DF-5C7E-1F4D-8503-AC3B78D8A69D}">
      <dsp:nvSpPr>
        <dsp:cNvPr id="0" name=""/>
        <dsp:cNvSpPr/>
      </dsp:nvSpPr>
      <dsp:spPr>
        <a:xfrm>
          <a:off x="967258" y="3115506"/>
          <a:ext cx="798878" cy="798878"/>
        </a:xfrm>
        <a:prstGeom prst="ellipse">
          <a:avLst/>
        </a:prstGeom>
        <a:solidFill>
          <a:schemeClr val="accent3">
            <a:tint val="50000"/>
            <a:hueOff val="1555677"/>
            <a:satOff val="75000"/>
            <a:lumOff val="14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B0A599-B8F8-3C41-A62F-112A23F1529B}">
      <dsp:nvSpPr>
        <dsp:cNvPr id="0" name=""/>
        <dsp:cNvSpPr/>
      </dsp:nvSpPr>
      <dsp:spPr>
        <a:xfrm rot="10800000">
          <a:off x="1366697" y="4152856"/>
          <a:ext cx="4633077" cy="798878"/>
        </a:xfrm>
        <a:prstGeom prst="homePlat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283"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Acknowledge and </a:t>
          </a:r>
          <a:r>
            <a:rPr lang="en-US" sz="1400" kern="1200" dirty="0" err="1">
              <a:solidFill>
                <a:schemeClr val="tx1"/>
              </a:solidFill>
            </a:rPr>
            <a:t>recognise</a:t>
          </a:r>
          <a:r>
            <a:rPr lang="en-US" sz="1400" kern="1200">
              <a:solidFill>
                <a:schemeClr val="tx1"/>
              </a:solidFill>
            </a:rPr>
            <a:t> immense value Research brings to the Institution</a:t>
          </a:r>
        </a:p>
      </dsp:txBody>
      <dsp:txXfrm rot="10800000">
        <a:off x="1566416" y="4152856"/>
        <a:ext cx="4433358" cy="798878"/>
      </dsp:txXfrm>
    </dsp:sp>
    <dsp:sp modelId="{C7061FEB-9B14-1443-B0D6-4F11EB475263}">
      <dsp:nvSpPr>
        <dsp:cNvPr id="0" name=""/>
        <dsp:cNvSpPr/>
      </dsp:nvSpPr>
      <dsp:spPr>
        <a:xfrm>
          <a:off x="967258" y="4152856"/>
          <a:ext cx="798878" cy="798878"/>
        </a:xfrm>
        <a:prstGeom prst="ellipse">
          <a:avLst/>
        </a:prstGeom>
        <a:solidFill>
          <a:schemeClr val="accent3">
            <a:tint val="50000"/>
            <a:hueOff val="2074236"/>
            <a:satOff val="100000"/>
            <a:lumOff val="19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BDEE5-4D75-804D-8BE6-5F856190D4DA}">
      <dsp:nvSpPr>
        <dsp:cNvPr id="0" name=""/>
        <dsp:cNvSpPr/>
      </dsp:nvSpPr>
      <dsp:spPr>
        <a:xfrm rot="10800000">
          <a:off x="1366697" y="3456"/>
          <a:ext cx="4633077" cy="798878"/>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283"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Unpack the research project life-cycle and its support needs (pre- and post-awards)</a:t>
          </a:r>
          <a:br>
            <a:rPr lang="en-US" sz="1400" kern="1200">
              <a:solidFill>
                <a:schemeClr val="tx1"/>
              </a:solidFill>
            </a:rPr>
          </a:br>
          <a:r>
            <a:rPr lang="en-US" sz="1400" kern="1200">
              <a:solidFill>
                <a:schemeClr val="tx1"/>
              </a:solidFill>
            </a:rPr>
            <a:t>Introduce workflow into all priority research support processes </a:t>
          </a:r>
          <a:endParaRPr lang="en-GB" sz="1400" kern="1200">
            <a:solidFill>
              <a:schemeClr val="tx1"/>
            </a:solidFill>
          </a:endParaRPr>
        </a:p>
      </dsp:txBody>
      <dsp:txXfrm rot="10800000">
        <a:off x="1566416" y="3456"/>
        <a:ext cx="4433358" cy="798878"/>
      </dsp:txXfrm>
    </dsp:sp>
    <dsp:sp modelId="{BC2BF51D-1B5B-6149-81D6-AE007017A3A3}">
      <dsp:nvSpPr>
        <dsp:cNvPr id="0" name=""/>
        <dsp:cNvSpPr/>
      </dsp:nvSpPr>
      <dsp:spPr>
        <a:xfrm>
          <a:off x="967258" y="3456"/>
          <a:ext cx="798878" cy="798878"/>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E3CBCD-D1B7-DC40-8A87-6F95AA32B2A6}">
      <dsp:nvSpPr>
        <dsp:cNvPr id="0" name=""/>
        <dsp:cNvSpPr/>
      </dsp:nvSpPr>
      <dsp:spPr>
        <a:xfrm rot="10800000">
          <a:off x="1366697" y="1040806"/>
          <a:ext cx="4633077" cy="798878"/>
        </a:xfrm>
        <a:prstGeom prst="homePlate">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283"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Compulsory induction training for all emerging researchers </a:t>
          </a:r>
          <a:endParaRPr lang="en-GB" sz="1400" kern="1200">
            <a:solidFill>
              <a:schemeClr val="tx1"/>
            </a:solidFill>
          </a:endParaRPr>
        </a:p>
      </dsp:txBody>
      <dsp:txXfrm rot="10800000">
        <a:off x="1566416" y="1040806"/>
        <a:ext cx="4433358" cy="798878"/>
      </dsp:txXfrm>
    </dsp:sp>
    <dsp:sp modelId="{14587F7E-783C-4F4A-8ADA-D890621ED32B}">
      <dsp:nvSpPr>
        <dsp:cNvPr id="0" name=""/>
        <dsp:cNvSpPr/>
      </dsp:nvSpPr>
      <dsp:spPr>
        <a:xfrm>
          <a:off x="967258" y="1040806"/>
          <a:ext cx="798878" cy="798878"/>
        </a:xfrm>
        <a:prstGeom prst="ellipse">
          <a:avLst/>
        </a:prstGeom>
        <a:solidFill>
          <a:schemeClr val="accent3">
            <a:tint val="50000"/>
            <a:hueOff val="518559"/>
            <a:satOff val="25000"/>
            <a:lumOff val="4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A1D65F-66CD-5749-A63E-5D151452B88A}">
      <dsp:nvSpPr>
        <dsp:cNvPr id="0" name=""/>
        <dsp:cNvSpPr/>
      </dsp:nvSpPr>
      <dsp:spPr>
        <a:xfrm rot="10800000">
          <a:off x="1366697" y="2078156"/>
          <a:ext cx="4633077" cy="798878"/>
        </a:xfrm>
        <a:prstGeom prst="homePlat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283"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Design interactive Research website listing services and contact people</a:t>
          </a:r>
          <a:endParaRPr lang="en-GB" sz="1400" kern="1200">
            <a:solidFill>
              <a:schemeClr val="tx1"/>
            </a:solidFill>
          </a:endParaRPr>
        </a:p>
      </dsp:txBody>
      <dsp:txXfrm rot="10800000">
        <a:off x="1566416" y="2078156"/>
        <a:ext cx="4433358" cy="798878"/>
      </dsp:txXfrm>
    </dsp:sp>
    <dsp:sp modelId="{9BE1BD72-A5AE-AA44-8A0B-7F8F79994E9A}">
      <dsp:nvSpPr>
        <dsp:cNvPr id="0" name=""/>
        <dsp:cNvSpPr/>
      </dsp:nvSpPr>
      <dsp:spPr>
        <a:xfrm>
          <a:off x="967258" y="2078156"/>
          <a:ext cx="798878" cy="798878"/>
        </a:xfrm>
        <a:prstGeom prst="ellipse">
          <a:avLst/>
        </a:prstGeom>
        <a:solidFill>
          <a:schemeClr val="accent3">
            <a:tint val="50000"/>
            <a:hueOff val="1037118"/>
            <a:satOff val="50000"/>
            <a:lumOff val="9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29FB4D-B425-654E-967D-C8CD1E37930D}">
      <dsp:nvSpPr>
        <dsp:cNvPr id="0" name=""/>
        <dsp:cNvSpPr/>
      </dsp:nvSpPr>
      <dsp:spPr>
        <a:xfrm rot="10800000">
          <a:off x="1366697" y="3115506"/>
          <a:ext cx="4633077" cy="798878"/>
        </a:xfrm>
        <a:prstGeom prst="homePlate">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283"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Develop processes, policies and procedures that support and promote interdisciplinary research </a:t>
          </a:r>
        </a:p>
      </dsp:txBody>
      <dsp:txXfrm rot="10800000">
        <a:off x="1566416" y="3115506"/>
        <a:ext cx="4433358" cy="798878"/>
      </dsp:txXfrm>
    </dsp:sp>
    <dsp:sp modelId="{7F5945DF-5C7E-1F4D-8503-AC3B78D8A69D}">
      <dsp:nvSpPr>
        <dsp:cNvPr id="0" name=""/>
        <dsp:cNvSpPr/>
      </dsp:nvSpPr>
      <dsp:spPr>
        <a:xfrm>
          <a:off x="967258" y="3115506"/>
          <a:ext cx="798878" cy="798878"/>
        </a:xfrm>
        <a:prstGeom prst="ellipse">
          <a:avLst/>
        </a:prstGeom>
        <a:solidFill>
          <a:schemeClr val="accent3">
            <a:tint val="50000"/>
            <a:hueOff val="1555677"/>
            <a:satOff val="75000"/>
            <a:lumOff val="14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B0A599-B8F8-3C41-A62F-112A23F1529B}">
      <dsp:nvSpPr>
        <dsp:cNvPr id="0" name=""/>
        <dsp:cNvSpPr/>
      </dsp:nvSpPr>
      <dsp:spPr>
        <a:xfrm rot="10800000">
          <a:off x="1366697" y="4152856"/>
          <a:ext cx="4633077" cy="798878"/>
        </a:xfrm>
        <a:prstGeom prst="homePlat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283"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Improve support for research post graduate students and Post Doctoral Research Fellows (including international)  </a:t>
          </a:r>
        </a:p>
      </dsp:txBody>
      <dsp:txXfrm rot="10800000">
        <a:off x="1566416" y="4152856"/>
        <a:ext cx="4433358" cy="798878"/>
      </dsp:txXfrm>
    </dsp:sp>
    <dsp:sp modelId="{C7061FEB-9B14-1443-B0D6-4F11EB475263}">
      <dsp:nvSpPr>
        <dsp:cNvPr id="0" name=""/>
        <dsp:cNvSpPr/>
      </dsp:nvSpPr>
      <dsp:spPr>
        <a:xfrm>
          <a:off x="967258" y="4152856"/>
          <a:ext cx="798878" cy="798878"/>
        </a:xfrm>
        <a:prstGeom prst="ellipse">
          <a:avLst/>
        </a:prstGeom>
        <a:solidFill>
          <a:schemeClr val="accent3">
            <a:tint val="50000"/>
            <a:hueOff val="2074236"/>
            <a:satOff val="100000"/>
            <a:lumOff val="19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B7504-60CF-6C4D-AD95-96F66B64FDB3}">
      <dsp:nvSpPr>
        <dsp:cNvPr id="0" name=""/>
        <dsp:cNvSpPr/>
      </dsp:nvSpPr>
      <dsp:spPr>
        <a:xfrm>
          <a:off x="5548" y="1282710"/>
          <a:ext cx="0" cy="3687223"/>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9BACBF-B39F-7D40-A8D4-7F4E31B5C6C9}">
      <dsp:nvSpPr>
        <dsp:cNvPr id="0" name=""/>
        <dsp:cNvSpPr/>
      </dsp:nvSpPr>
      <dsp:spPr>
        <a:xfrm>
          <a:off x="107971" y="1405618"/>
          <a:ext cx="1939274" cy="165925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23FC7A-B134-F147-AB48-8BCF7DBD164A}">
      <dsp:nvSpPr>
        <dsp:cNvPr id="0" name=""/>
        <dsp:cNvSpPr/>
      </dsp:nvSpPr>
      <dsp:spPr>
        <a:xfrm>
          <a:off x="107971" y="3064869"/>
          <a:ext cx="1939274" cy="1905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t" anchorCtr="0">
          <a:noAutofit/>
        </a:bodyPr>
        <a:lstStyle/>
        <a:p>
          <a:pPr marL="0" lvl="0" indent="0" algn="ctr" defTabSz="577850">
            <a:lnSpc>
              <a:spcPct val="100000"/>
            </a:lnSpc>
            <a:spcBef>
              <a:spcPct val="0"/>
            </a:spcBef>
            <a:spcAft>
              <a:spcPct val="35000"/>
            </a:spcAft>
            <a:buFont typeface="Arial" panose="020B0604020202020204" pitchFamily="34" charset="0"/>
            <a:buNone/>
          </a:pPr>
          <a:r>
            <a:rPr lang="en-ZA" sz="1300" b="0" i="0" u="none" strike="noStrike" kern="1200">
              <a:solidFill>
                <a:srgbClr val="000000"/>
              </a:solidFill>
              <a:effectLst/>
              <a:latin typeface="+mn-lt"/>
            </a:rPr>
            <a:t>Non-value adding signatures have been removed from the following forms: Fund and Fund </a:t>
          </a:r>
          <a:r>
            <a:rPr lang="en-ZA" sz="1300" b="0" i="0" u="none" strike="noStrike" kern="1200" err="1">
              <a:solidFill>
                <a:srgbClr val="000000"/>
              </a:solidFill>
              <a:effectLst/>
              <a:latin typeface="+mn-lt"/>
            </a:rPr>
            <a:t>Center</a:t>
          </a:r>
          <a:r>
            <a:rPr lang="en-ZA" sz="1300" b="0" i="0" u="none" strike="noStrike" kern="1200">
              <a:solidFill>
                <a:srgbClr val="000000"/>
              </a:solidFill>
              <a:effectLst/>
              <a:latin typeface="+mn-lt"/>
            </a:rPr>
            <a:t> opening/changing, S&amp;T, Requesting and Clearing Advances,  Invoice Requests, Receipt Requests, Credit Notes and Customer creation</a:t>
          </a:r>
          <a:endParaRPr lang="en-GB" sz="1300" kern="1200"/>
        </a:p>
      </dsp:txBody>
      <dsp:txXfrm>
        <a:off x="107971" y="3064869"/>
        <a:ext cx="1939274" cy="1905065"/>
      </dsp:txXfrm>
    </dsp:sp>
    <dsp:sp modelId="{BB8454B6-F327-994E-BAFD-D9E983D8074D}">
      <dsp:nvSpPr>
        <dsp:cNvPr id="0" name=""/>
        <dsp:cNvSpPr/>
      </dsp:nvSpPr>
      <dsp:spPr>
        <a:xfrm>
          <a:off x="5548" y="873019"/>
          <a:ext cx="2048457" cy="40969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GB" sz="1700" kern="1200"/>
            <a:t>Removal of signatures</a:t>
          </a:r>
        </a:p>
      </dsp:txBody>
      <dsp:txXfrm>
        <a:off x="5548" y="873019"/>
        <a:ext cx="2048457" cy="409691"/>
      </dsp:txXfrm>
    </dsp:sp>
    <dsp:sp modelId="{B5F4AB67-AF1F-DC4B-A71D-B850314B1570}">
      <dsp:nvSpPr>
        <dsp:cNvPr id="0" name=""/>
        <dsp:cNvSpPr/>
      </dsp:nvSpPr>
      <dsp:spPr>
        <a:xfrm>
          <a:off x="2472107" y="1282710"/>
          <a:ext cx="0" cy="3687223"/>
        </a:xfrm>
        <a:prstGeom prst="line">
          <a:avLst/>
        </a:prstGeom>
        <a:solidFill>
          <a:schemeClr val="lt1">
            <a:alpha val="90000"/>
            <a:hueOff val="0"/>
            <a:satOff val="0"/>
            <a:lumOff val="0"/>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7098F6-E0DA-BC4C-954C-29368965B7F2}">
      <dsp:nvSpPr>
        <dsp:cNvPr id="0" name=""/>
        <dsp:cNvSpPr/>
      </dsp:nvSpPr>
      <dsp:spPr>
        <a:xfrm>
          <a:off x="2574530" y="1405618"/>
          <a:ext cx="1939274" cy="165925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DCC9F8-0E02-4342-96A5-3D92C043FAD5}">
      <dsp:nvSpPr>
        <dsp:cNvPr id="0" name=""/>
        <dsp:cNvSpPr/>
      </dsp:nvSpPr>
      <dsp:spPr>
        <a:xfrm>
          <a:off x="2574530" y="3064869"/>
          <a:ext cx="1939274" cy="1905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t" anchorCtr="0">
          <a:noAutofit/>
        </a:bodyPr>
        <a:lstStyle/>
        <a:p>
          <a:pPr marL="0" lvl="0" indent="0" algn="ctr" defTabSz="577850">
            <a:lnSpc>
              <a:spcPct val="100000"/>
            </a:lnSpc>
            <a:spcBef>
              <a:spcPct val="0"/>
            </a:spcBef>
            <a:spcAft>
              <a:spcPct val="35000"/>
            </a:spcAft>
            <a:buFont typeface="Arial" panose="020B0604020202020204" pitchFamily="34" charset="0"/>
            <a:buNone/>
          </a:pPr>
          <a:r>
            <a:rPr lang="en-ZA" sz="1300" b="0" i="0" u="none" strike="noStrike" kern="1200">
              <a:solidFill>
                <a:srgbClr val="000000"/>
              </a:solidFill>
              <a:effectLst/>
              <a:latin typeface="+mn-lt"/>
            </a:rPr>
            <a:t>Revised email notifications for all modules on eRA. Subject lines of the emails now indicates what requires ACTION or only for INFORMATION.  Included in the emails is HTML formatting and links to the various records. </a:t>
          </a:r>
          <a:endParaRPr lang="en-GB" sz="1300" kern="1200"/>
        </a:p>
      </dsp:txBody>
      <dsp:txXfrm>
        <a:off x="2574530" y="3064869"/>
        <a:ext cx="1939274" cy="1905065"/>
      </dsp:txXfrm>
    </dsp:sp>
    <dsp:sp modelId="{01C7432D-963C-E140-A06E-8E79FA39363E}">
      <dsp:nvSpPr>
        <dsp:cNvPr id="0" name=""/>
        <dsp:cNvSpPr/>
      </dsp:nvSpPr>
      <dsp:spPr>
        <a:xfrm>
          <a:off x="2472107" y="873019"/>
          <a:ext cx="2048457" cy="409691"/>
        </a:xfrm>
        <a:prstGeom prst="rect">
          <a:avLst/>
        </a:prstGeom>
        <a:solidFill>
          <a:schemeClr val="accent3">
            <a:hueOff val="677650"/>
            <a:satOff val="25000"/>
            <a:lumOff val="-3676"/>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GB" sz="1700" kern="1200"/>
            <a:t>eRA notifications </a:t>
          </a:r>
        </a:p>
      </dsp:txBody>
      <dsp:txXfrm>
        <a:off x="2472107" y="873019"/>
        <a:ext cx="2048457" cy="409691"/>
      </dsp:txXfrm>
    </dsp:sp>
    <dsp:sp modelId="{473AE600-AB7D-9940-9BA9-F5F879D51318}">
      <dsp:nvSpPr>
        <dsp:cNvPr id="0" name=""/>
        <dsp:cNvSpPr/>
      </dsp:nvSpPr>
      <dsp:spPr>
        <a:xfrm>
          <a:off x="4938666" y="1282710"/>
          <a:ext cx="0" cy="3687223"/>
        </a:xfrm>
        <a:prstGeom prst="line">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23662B-4C32-3743-A2DB-8AD9B204CD79}">
      <dsp:nvSpPr>
        <dsp:cNvPr id="0" name=""/>
        <dsp:cNvSpPr/>
      </dsp:nvSpPr>
      <dsp:spPr>
        <a:xfrm>
          <a:off x="5041089" y="1405618"/>
          <a:ext cx="1939274" cy="165925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8F762A-F7AF-E445-9012-F83A74C41733}">
      <dsp:nvSpPr>
        <dsp:cNvPr id="0" name=""/>
        <dsp:cNvSpPr/>
      </dsp:nvSpPr>
      <dsp:spPr>
        <a:xfrm>
          <a:off x="5041089" y="3064869"/>
          <a:ext cx="1939274" cy="1905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t" anchorCtr="0">
          <a:noAutofit/>
        </a:bodyPr>
        <a:lstStyle/>
        <a:p>
          <a:pPr marL="0" lvl="0" indent="0" algn="ctr" defTabSz="577850">
            <a:lnSpc>
              <a:spcPct val="100000"/>
            </a:lnSpc>
            <a:spcBef>
              <a:spcPct val="0"/>
            </a:spcBef>
            <a:spcAft>
              <a:spcPct val="35000"/>
            </a:spcAft>
            <a:buFont typeface="Arial" panose="020B0604020202020204" pitchFamily="34" charset="0"/>
            <a:buNone/>
          </a:pPr>
          <a:r>
            <a:rPr lang="en-ZA" sz="1300" b="0" i="0" u="none" strike="noStrike" kern="1200">
              <a:solidFill>
                <a:srgbClr val="000000"/>
              </a:solidFill>
              <a:effectLst/>
              <a:latin typeface="+mn-lt"/>
            </a:rPr>
            <a:t>A revised Employment Equity Guidance Note for Recruitment requires all staff who serve on selection committees to do training and does away with the need to find EE reps to serve on the committee</a:t>
          </a:r>
          <a:endParaRPr lang="en-GB" sz="1300" b="0" kern="1200"/>
        </a:p>
      </dsp:txBody>
      <dsp:txXfrm>
        <a:off x="5041089" y="3064869"/>
        <a:ext cx="1939274" cy="1905065"/>
      </dsp:txXfrm>
    </dsp:sp>
    <dsp:sp modelId="{4EA084CA-22EB-404A-BA5A-B0244C938986}">
      <dsp:nvSpPr>
        <dsp:cNvPr id="0" name=""/>
        <dsp:cNvSpPr/>
      </dsp:nvSpPr>
      <dsp:spPr>
        <a:xfrm>
          <a:off x="4938666" y="873019"/>
          <a:ext cx="2048457" cy="409691"/>
        </a:xfrm>
        <a:prstGeom prst="rect">
          <a:avLst/>
        </a:prstGeom>
        <a:solidFill>
          <a:schemeClr val="accent3">
            <a:hueOff val="1355300"/>
            <a:satOff val="50000"/>
            <a:lumOff val="-7353"/>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GB" sz="1700" kern="1200"/>
            <a:t>Employment equity </a:t>
          </a:r>
        </a:p>
      </dsp:txBody>
      <dsp:txXfrm>
        <a:off x="4938666" y="873019"/>
        <a:ext cx="2048457" cy="409691"/>
      </dsp:txXfrm>
    </dsp:sp>
    <dsp:sp modelId="{0F83A396-B623-7F4C-B3F1-CE9E3B5A9CFF}">
      <dsp:nvSpPr>
        <dsp:cNvPr id="0" name=""/>
        <dsp:cNvSpPr/>
      </dsp:nvSpPr>
      <dsp:spPr>
        <a:xfrm>
          <a:off x="7405225" y="1282710"/>
          <a:ext cx="0" cy="3687223"/>
        </a:xfrm>
        <a:prstGeom prst="line">
          <a:avLst/>
        </a:prstGeom>
        <a:solidFill>
          <a:schemeClr val="lt1">
            <a:alpha val="90000"/>
            <a:hueOff val="0"/>
            <a:satOff val="0"/>
            <a:lumOff val="0"/>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2A71F0-AFAE-3646-921C-3BF30542A9B4}">
      <dsp:nvSpPr>
        <dsp:cNvPr id="0" name=""/>
        <dsp:cNvSpPr/>
      </dsp:nvSpPr>
      <dsp:spPr>
        <a:xfrm>
          <a:off x="7507648" y="1405618"/>
          <a:ext cx="1939274" cy="1659250"/>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1928FA-33F5-3949-8BED-8036DBE966BF}">
      <dsp:nvSpPr>
        <dsp:cNvPr id="0" name=""/>
        <dsp:cNvSpPr/>
      </dsp:nvSpPr>
      <dsp:spPr>
        <a:xfrm>
          <a:off x="7507648" y="3064869"/>
          <a:ext cx="1939274" cy="1905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t" anchorCtr="0">
          <a:noAutofit/>
        </a:bodyPr>
        <a:lstStyle/>
        <a:p>
          <a:pPr marL="0" lvl="0" indent="0" algn="ctr" defTabSz="577850">
            <a:lnSpc>
              <a:spcPct val="90000"/>
            </a:lnSpc>
            <a:spcBef>
              <a:spcPct val="0"/>
            </a:spcBef>
            <a:spcAft>
              <a:spcPct val="35000"/>
            </a:spcAft>
            <a:buNone/>
          </a:pPr>
          <a:r>
            <a:rPr lang="en-ZA" sz="1300" b="0" i="0" u="none" kern="1200"/>
            <a:t>A quotation template has been developed and rolled out in units where they do analytical tests. These quotations do not need to go through the pre-award process and can come directly to RC&amp;I which considerably expedites the process</a:t>
          </a:r>
          <a:endParaRPr lang="en-GB" sz="1300" kern="1200"/>
        </a:p>
      </dsp:txBody>
      <dsp:txXfrm>
        <a:off x="7507648" y="3064869"/>
        <a:ext cx="1939274" cy="1905065"/>
      </dsp:txXfrm>
    </dsp:sp>
    <dsp:sp modelId="{7DA4E059-0557-FA48-B318-809A153B9E31}">
      <dsp:nvSpPr>
        <dsp:cNvPr id="0" name=""/>
        <dsp:cNvSpPr/>
      </dsp:nvSpPr>
      <dsp:spPr>
        <a:xfrm>
          <a:off x="7405225" y="873019"/>
          <a:ext cx="2048457" cy="409691"/>
        </a:xfrm>
        <a:prstGeom prst="rect">
          <a:avLst/>
        </a:prstGeom>
        <a:solidFill>
          <a:schemeClr val="accent3">
            <a:hueOff val="2032949"/>
            <a:satOff val="75000"/>
            <a:lumOff val="-11029"/>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GB" sz="1700" kern="1200"/>
            <a:t>Repetitive projects </a:t>
          </a:r>
        </a:p>
      </dsp:txBody>
      <dsp:txXfrm>
        <a:off x="7405225" y="873019"/>
        <a:ext cx="2048457" cy="409691"/>
      </dsp:txXfrm>
    </dsp:sp>
    <dsp:sp modelId="{7F59CA3C-2D8D-6449-806F-B12EB95B8AD9}">
      <dsp:nvSpPr>
        <dsp:cNvPr id="0" name=""/>
        <dsp:cNvSpPr/>
      </dsp:nvSpPr>
      <dsp:spPr>
        <a:xfrm>
          <a:off x="9871784" y="1282710"/>
          <a:ext cx="0" cy="3687223"/>
        </a:xfrm>
        <a:prstGeom prst="line">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87CF0A-9AA7-7645-9DF8-3312C938C9F2}">
      <dsp:nvSpPr>
        <dsp:cNvPr id="0" name=""/>
        <dsp:cNvSpPr/>
      </dsp:nvSpPr>
      <dsp:spPr>
        <a:xfrm>
          <a:off x="9974206" y="1405618"/>
          <a:ext cx="1939274" cy="1659250"/>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AF91BB-8726-E04A-BB68-15DB8768021F}">
      <dsp:nvSpPr>
        <dsp:cNvPr id="0" name=""/>
        <dsp:cNvSpPr/>
      </dsp:nvSpPr>
      <dsp:spPr>
        <a:xfrm>
          <a:off x="9974206" y="3064869"/>
          <a:ext cx="1939274" cy="1905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t" anchorCtr="0">
          <a:noAutofit/>
        </a:bodyPr>
        <a:lstStyle/>
        <a:p>
          <a:pPr marL="0" lvl="0" indent="0" algn="ctr" defTabSz="577850">
            <a:lnSpc>
              <a:spcPct val="90000"/>
            </a:lnSpc>
            <a:spcBef>
              <a:spcPct val="0"/>
            </a:spcBef>
            <a:spcAft>
              <a:spcPct val="35000"/>
            </a:spcAft>
            <a:buNone/>
          </a:pPr>
          <a:r>
            <a:rPr lang="en-ZA" sz="1300" kern="1200"/>
            <a:t>Developed a template for University-wide HR related processes which can be delegated from final authority to a nominee to save time associated with the recruitment process </a:t>
          </a:r>
          <a:endParaRPr lang="en-GB" sz="1300" kern="1200"/>
        </a:p>
      </dsp:txBody>
      <dsp:txXfrm>
        <a:off x="9974206" y="3064869"/>
        <a:ext cx="1939274" cy="1905065"/>
      </dsp:txXfrm>
    </dsp:sp>
    <dsp:sp modelId="{F17D1817-D541-D448-83AC-91F9A1B00636}">
      <dsp:nvSpPr>
        <dsp:cNvPr id="0" name=""/>
        <dsp:cNvSpPr/>
      </dsp:nvSpPr>
      <dsp:spPr>
        <a:xfrm>
          <a:off x="9871784" y="873019"/>
          <a:ext cx="2048457" cy="409691"/>
        </a:xfrm>
        <a:prstGeom prst="rect">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GB" sz="1700" kern="1200"/>
            <a:t>Revised DOA</a:t>
          </a:r>
        </a:p>
      </dsp:txBody>
      <dsp:txXfrm>
        <a:off x="9871784" y="873019"/>
        <a:ext cx="2048457" cy="4096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D6469-A265-CA49-A39C-58523F7B8CA9}">
      <dsp:nvSpPr>
        <dsp:cNvPr id="0" name=""/>
        <dsp:cNvSpPr/>
      </dsp:nvSpPr>
      <dsp:spPr>
        <a:xfrm rot="10800000">
          <a:off x="2328473" y="218"/>
          <a:ext cx="8824286" cy="423260"/>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46"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1" kern="1200" dirty="0">
              <a:solidFill>
                <a:schemeClr val="tx1"/>
              </a:solidFill>
            </a:rPr>
            <a:t>Project Management </a:t>
          </a:r>
        </a:p>
      </dsp:txBody>
      <dsp:txXfrm rot="10800000">
        <a:off x="2434288" y="218"/>
        <a:ext cx="8718471" cy="423260"/>
      </dsp:txXfrm>
    </dsp:sp>
    <dsp:sp modelId="{1F6E77CA-BFB5-434C-9A9F-BC7802517A95}">
      <dsp:nvSpPr>
        <dsp:cNvPr id="0" name=""/>
        <dsp:cNvSpPr/>
      </dsp:nvSpPr>
      <dsp:spPr>
        <a:xfrm>
          <a:off x="2116843" y="218"/>
          <a:ext cx="423260" cy="42326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E3E6F0-788D-F54E-8E77-80E6F9C8B36C}">
      <dsp:nvSpPr>
        <dsp:cNvPr id="0" name=""/>
        <dsp:cNvSpPr/>
      </dsp:nvSpPr>
      <dsp:spPr>
        <a:xfrm rot="10800000">
          <a:off x="2328473" y="535496"/>
          <a:ext cx="8824286" cy="423260"/>
        </a:xfrm>
        <a:prstGeom prst="homePlate">
          <a:avLst/>
        </a:prstGeom>
        <a:solidFill>
          <a:schemeClr val="accent3">
            <a:hueOff val="338825"/>
            <a:satOff val="12500"/>
            <a:lumOff val="-18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46"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1" kern="1200" dirty="0">
              <a:solidFill>
                <a:schemeClr val="tx1"/>
              </a:solidFill>
            </a:rPr>
            <a:t>Change Management </a:t>
          </a:r>
        </a:p>
      </dsp:txBody>
      <dsp:txXfrm rot="10800000">
        <a:off x="2434288" y="535496"/>
        <a:ext cx="8718471" cy="423260"/>
      </dsp:txXfrm>
    </dsp:sp>
    <dsp:sp modelId="{D6A16577-5F75-484D-9010-30A501E9D625}">
      <dsp:nvSpPr>
        <dsp:cNvPr id="0" name=""/>
        <dsp:cNvSpPr/>
      </dsp:nvSpPr>
      <dsp:spPr>
        <a:xfrm>
          <a:off x="2116843" y="535496"/>
          <a:ext cx="423260" cy="42326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1A96EC-DEA5-AC4C-9FE8-02884E88DC13}">
      <dsp:nvSpPr>
        <dsp:cNvPr id="0" name=""/>
        <dsp:cNvSpPr/>
      </dsp:nvSpPr>
      <dsp:spPr>
        <a:xfrm rot="10800000">
          <a:off x="2328473" y="1070775"/>
          <a:ext cx="8824286" cy="423260"/>
        </a:xfrm>
        <a:prstGeom prst="homePlate">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46"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1" kern="1200" dirty="0">
              <a:solidFill>
                <a:schemeClr val="tx1"/>
              </a:solidFill>
            </a:rPr>
            <a:t>Funding Flows </a:t>
          </a:r>
        </a:p>
      </dsp:txBody>
      <dsp:txXfrm rot="10800000">
        <a:off x="2434288" y="1070775"/>
        <a:ext cx="8718471" cy="423260"/>
      </dsp:txXfrm>
    </dsp:sp>
    <dsp:sp modelId="{783CE216-85D3-0544-8818-DE7FC8FA6E1A}">
      <dsp:nvSpPr>
        <dsp:cNvPr id="0" name=""/>
        <dsp:cNvSpPr/>
      </dsp:nvSpPr>
      <dsp:spPr>
        <a:xfrm>
          <a:off x="2116843" y="1070775"/>
          <a:ext cx="423260" cy="42326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DA4B08-6564-B24F-BCDD-2366340FF726}">
      <dsp:nvSpPr>
        <dsp:cNvPr id="0" name=""/>
        <dsp:cNvSpPr/>
      </dsp:nvSpPr>
      <dsp:spPr>
        <a:xfrm rot="10800000">
          <a:off x="2328473" y="1606054"/>
          <a:ext cx="8824286" cy="423260"/>
        </a:xfrm>
        <a:prstGeom prst="homePlate">
          <a:avLst/>
        </a:prstGeom>
        <a:solidFill>
          <a:schemeClr val="accent3">
            <a:hueOff val="1016475"/>
            <a:satOff val="37500"/>
            <a:lumOff val="-55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46"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1" kern="1200" dirty="0">
              <a:solidFill>
                <a:schemeClr val="tx1"/>
              </a:solidFill>
            </a:rPr>
            <a:t>PG Support </a:t>
          </a:r>
        </a:p>
      </dsp:txBody>
      <dsp:txXfrm rot="10800000">
        <a:off x="2434288" y="1606054"/>
        <a:ext cx="8718471" cy="423260"/>
      </dsp:txXfrm>
    </dsp:sp>
    <dsp:sp modelId="{3B705831-B0D5-2F4F-B4AF-483D72B62470}">
      <dsp:nvSpPr>
        <dsp:cNvPr id="0" name=""/>
        <dsp:cNvSpPr/>
      </dsp:nvSpPr>
      <dsp:spPr>
        <a:xfrm>
          <a:off x="2116843" y="1606054"/>
          <a:ext cx="423260" cy="42326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7E3716-F1E8-2C41-8F59-16A1A1D0E971}">
      <dsp:nvSpPr>
        <dsp:cNvPr id="0" name=""/>
        <dsp:cNvSpPr/>
      </dsp:nvSpPr>
      <dsp:spPr>
        <a:xfrm rot="10800000">
          <a:off x="2328473" y="2141332"/>
          <a:ext cx="8824286" cy="423260"/>
        </a:xfrm>
        <a:prstGeom prst="homePlat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46"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1" kern="1200" dirty="0">
              <a:solidFill>
                <a:schemeClr val="tx1"/>
              </a:solidFill>
            </a:rPr>
            <a:t>Pre-and-Post Award </a:t>
          </a:r>
        </a:p>
      </dsp:txBody>
      <dsp:txXfrm rot="10800000">
        <a:off x="2434288" y="2141332"/>
        <a:ext cx="8718471" cy="423260"/>
      </dsp:txXfrm>
    </dsp:sp>
    <dsp:sp modelId="{4010B644-FE80-DD4D-9764-4FAA798923AD}">
      <dsp:nvSpPr>
        <dsp:cNvPr id="0" name=""/>
        <dsp:cNvSpPr/>
      </dsp:nvSpPr>
      <dsp:spPr>
        <a:xfrm>
          <a:off x="2116843" y="2141332"/>
          <a:ext cx="423260" cy="423260"/>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C783AC-D161-9242-9822-83A333A984D7}">
      <dsp:nvSpPr>
        <dsp:cNvPr id="0" name=""/>
        <dsp:cNvSpPr/>
      </dsp:nvSpPr>
      <dsp:spPr>
        <a:xfrm rot="10800000">
          <a:off x="2328473" y="2676611"/>
          <a:ext cx="8824286" cy="423260"/>
        </a:xfrm>
        <a:prstGeom prst="homePlate">
          <a:avLst/>
        </a:prstGeom>
        <a:solidFill>
          <a:schemeClr val="accent3">
            <a:hueOff val="1694124"/>
            <a:satOff val="62500"/>
            <a:lumOff val="-91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46"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1" kern="1200" dirty="0">
              <a:solidFill>
                <a:schemeClr val="tx1"/>
              </a:solidFill>
            </a:rPr>
            <a:t>Systems </a:t>
          </a:r>
        </a:p>
      </dsp:txBody>
      <dsp:txXfrm rot="10800000">
        <a:off x="2434288" y="2676611"/>
        <a:ext cx="8718471" cy="423260"/>
      </dsp:txXfrm>
    </dsp:sp>
    <dsp:sp modelId="{81FD3875-188B-3448-8DB2-91CF2506B832}">
      <dsp:nvSpPr>
        <dsp:cNvPr id="0" name=""/>
        <dsp:cNvSpPr/>
      </dsp:nvSpPr>
      <dsp:spPr>
        <a:xfrm>
          <a:off x="2116843" y="2676611"/>
          <a:ext cx="423260" cy="423260"/>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D1769B-5258-5845-AABF-06F7EED6F600}">
      <dsp:nvSpPr>
        <dsp:cNvPr id="0" name=""/>
        <dsp:cNvSpPr/>
      </dsp:nvSpPr>
      <dsp:spPr>
        <a:xfrm rot="10800000">
          <a:off x="2328473" y="3211890"/>
          <a:ext cx="8824286" cy="423260"/>
        </a:xfrm>
        <a:prstGeom prst="homePlate">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46"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1" kern="1200" dirty="0">
              <a:solidFill>
                <a:schemeClr val="tx1"/>
              </a:solidFill>
            </a:rPr>
            <a:t>Inter-Disciplinary Research </a:t>
          </a:r>
        </a:p>
      </dsp:txBody>
      <dsp:txXfrm rot="10800000">
        <a:off x="2434288" y="3211890"/>
        <a:ext cx="8718471" cy="423260"/>
      </dsp:txXfrm>
    </dsp:sp>
    <dsp:sp modelId="{0853DA1C-F56C-224F-AEE3-9B945226DF12}">
      <dsp:nvSpPr>
        <dsp:cNvPr id="0" name=""/>
        <dsp:cNvSpPr/>
      </dsp:nvSpPr>
      <dsp:spPr>
        <a:xfrm>
          <a:off x="2116843" y="3211890"/>
          <a:ext cx="423260" cy="423260"/>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CB5A7D-DB3A-724C-9F4F-C91D39B23489}">
      <dsp:nvSpPr>
        <dsp:cNvPr id="0" name=""/>
        <dsp:cNvSpPr/>
      </dsp:nvSpPr>
      <dsp:spPr>
        <a:xfrm rot="10800000">
          <a:off x="2328473" y="3747168"/>
          <a:ext cx="8824286" cy="423260"/>
        </a:xfrm>
        <a:prstGeom prst="homePlate">
          <a:avLst/>
        </a:prstGeom>
        <a:solidFill>
          <a:schemeClr val="accent3">
            <a:hueOff val="2371774"/>
            <a:satOff val="87500"/>
            <a:lumOff val="-128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46"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1" kern="1200" dirty="0">
              <a:solidFill>
                <a:schemeClr val="tx1"/>
              </a:solidFill>
            </a:rPr>
            <a:t>Service Value Analysis (SVA) </a:t>
          </a:r>
        </a:p>
      </dsp:txBody>
      <dsp:txXfrm rot="10800000">
        <a:off x="2434288" y="3747168"/>
        <a:ext cx="8718471" cy="423260"/>
      </dsp:txXfrm>
    </dsp:sp>
    <dsp:sp modelId="{0C257B4E-1AEC-2A46-87DF-E970F2FAFECD}">
      <dsp:nvSpPr>
        <dsp:cNvPr id="0" name=""/>
        <dsp:cNvSpPr/>
      </dsp:nvSpPr>
      <dsp:spPr>
        <a:xfrm>
          <a:off x="2116843" y="3747168"/>
          <a:ext cx="423260" cy="423260"/>
        </a:xfrm>
        <a:prstGeom prst="ellipse">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C12DAE-AE1F-4647-B980-7C2C9D04042D}">
      <dsp:nvSpPr>
        <dsp:cNvPr id="0" name=""/>
        <dsp:cNvSpPr/>
      </dsp:nvSpPr>
      <dsp:spPr>
        <a:xfrm rot="10800000">
          <a:off x="2328473" y="4282447"/>
          <a:ext cx="8824286" cy="423260"/>
        </a:xfrm>
        <a:prstGeom prst="homePlat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46"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1" kern="1200" dirty="0">
              <a:solidFill>
                <a:schemeClr val="tx1"/>
              </a:solidFill>
            </a:rPr>
            <a:t>Organisational Redesign</a:t>
          </a:r>
        </a:p>
      </dsp:txBody>
      <dsp:txXfrm rot="10800000">
        <a:off x="2434288" y="4282447"/>
        <a:ext cx="8718471" cy="423260"/>
      </dsp:txXfrm>
    </dsp:sp>
    <dsp:sp modelId="{9155A3FA-514E-264A-9D48-CE8391A73F60}">
      <dsp:nvSpPr>
        <dsp:cNvPr id="0" name=""/>
        <dsp:cNvSpPr/>
      </dsp:nvSpPr>
      <dsp:spPr>
        <a:xfrm>
          <a:off x="2116843" y="4282447"/>
          <a:ext cx="423260" cy="423260"/>
        </a:xfrm>
        <a:prstGeom prst="ellipse">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A3E38-C5E6-B348-9C76-C5F2E5E90E21}" type="datetimeFigureOut">
              <a:rPr lang="en-US" smtClean="0"/>
              <a:t>8/17/23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BE4498-A866-9A40-8473-A1087D65EC8D}" type="slidenum">
              <a:rPr lang="en-US" smtClean="0"/>
              <a:t>‹#›</a:t>
            </a:fld>
            <a:endParaRPr lang="en-US"/>
          </a:p>
        </p:txBody>
      </p:sp>
    </p:spTree>
    <p:extLst>
      <p:ext uri="{BB962C8B-B14F-4D97-AF65-F5344CB8AC3E}">
        <p14:creationId xmlns:p14="http://schemas.microsoft.com/office/powerpoint/2010/main" val="4116623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3077947-D29B-43AF-9DED-53D4A8798576}" type="slidenum">
              <a:rPr lang="en-ZA" smtClean="0"/>
              <a:t>2</a:t>
            </a:fld>
            <a:endParaRPr lang="en-ZA"/>
          </a:p>
        </p:txBody>
      </p:sp>
    </p:spTree>
    <p:extLst>
      <p:ext uri="{BB962C8B-B14F-4D97-AF65-F5344CB8AC3E}">
        <p14:creationId xmlns:p14="http://schemas.microsoft.com/office/powerpoint/2010/main" val="2371685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646900-4EDF-44E7-B007-0B5AD608C128}" type="slidenum">
              <a:rPr lang="en-ZA" smtClean="0"/>
              <a:t>15</a:t>
            </a:fld>
            <a:endParaRPr lang="en-ZA"/>
          </a:p>
        </p:txBody>
      </p:sp>
    </p:spTree>
    <p:extLst>
      <p:ext uri="{BB962C8B-B14F-4D97-AF65-F5344CB8AC3E}">
        <p14:creationId xmlns:p14="http://schemas.microsoft.com/office/powerpoint/2010/main" val="50207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646900-4EDF-44E7-B007-0B5AD608C128}" type="slidenum">
              <a:rPr lang="en-ZA" smtClean="0"/>
              <a:t>16</a:t>
            </a:fld>
            <a:endParaRPr lang="en-ZA"/>
          </a:p>
        </p:txBody>
      </p:sp>
    </p:spTree>
    <p:extLst>
      <p:ext uri="{BB962C8B-B14F-4D97-AF65-F5344CB8AC3E}">
        <p14:creationId xmlns:p14="http://schemas.microsoft.com/office/powerpoint/2010/main" val="2182252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646900-4EDF-44E7-B007-0B5AD608C128}" type="slidenum">
              <a:rPr lang="en-ZA" smtClean="0"/>
              <a:t>17</a:t>
            </a:fld>
            <a:endParaRPr lang="en-ZA"/>
          </a:p>
        </p:txBody>
      </p:sp>
    </p:spTree>
    <p:extLst>
      <p:ext uri="{BB962C8B-B14F-4D97-AF65-F5344CB8AC3E}">
        <p14:creationId xmlns:p14="http://schemas.microsoft.com/office/powerpoint/2010/main" val="2997325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646900-4EDF-44E7-B007-0B5AD608C128}" type="slidenum">
              <a:rPr lang="en-ZA" smtClean="0"/>
              <a:t>18</a:t>
            </a:fld>
            <a:endParaRPr lang="en-ZA"/>
          </a:p>
        </p:txBody>
      </p:sp>
    </p:spTree>
    <p:extLst>
      <p:ext uri="{BB962C8B-B14F-4D97-AF65-F5344CB8AC3E}">
        <p14:creationId xmlns:p14="http://schemas.microsoft.com/office/powerpoint/2010/main" val="1738173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646900-4EDF-44E7-B007-0B5AD608C128}" type="slidenum">
              <a:rPr lang="en-ZA" smtClean="0"/>
              <a:t>21</a:t>
            </a:fld>
            <a:endParaRPr lang="en-ZA" dirty="0"/>
          </a:p>
        </p:txBody>
      </p:sp>
    </p:spTree>
    <p:extLst>
      <p:ext uri="{BB962C8B-B14F-4D97-AF65-F5344CB8AC3E}">
        <p14:creationId xmlns:p14="http://schemas.microsoft.com/office/powerpoint/2010/main" val="1738173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646900-4EDF-44E7-B007-0B5AD608C128}" type="slidenum">
              <a:rPr lang="en-ZA" smtClean="0"/>
              <a:t>22</a:t>
            </a:fld>
            <a:endParaRPr lang="en-ZA" dirty="0"/>
          </a:p>
        </p:txBody>
      </p:sp>
    </p:spTree>
    <p:extLst>
      <p:ext uri="{BB962C8B-B14F-4D97-AF65-F5344CB8AC3E}">
        <p14:creationId xmlns:p14="http://schemas.microsoft.com/office/powerpoint/2010/main" val="120974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646900-4EDF-44E7-B007-0B5AD608C128}" type="slidenum">
              <a:rPr lang="en-ZA" smtClean="0"/>
              <a:t>5</a:t>
            </a:fld>
            <a:endParaRPr lang="en-ZA" dirty="0"/>
          </a:p>
        </p:txBody>
      </p:sp>
    </p:spTree>
    <p:extLst>
      <p:ext uri="{BB962C8B-B14F-4D97-AF65-F5344CB8AC3E}">
        <p14:creationId xmlns:p14="http://schemas.microsoft.com/office/powerpoint/2010/main" val="125859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646900-4EDF-44E7-B007-0B5AD608C128}" type="slidenum">
              <a:rPr lang="en-ZA" smtClean="0"/>
              <a:t>7</a:t>
            </a:fld>
            <a:endParaRPr lang="en-ZA" dirty="0"/>
          </a:p>
        </p:txBody>
      </p:sp>
    </p:spTree>
    <p:extLst>
      <p:ext uri="{BB962C8B-B14F-4D97-AF65-F5344CB8AC3E}">
        <p14:creationId xmlns:p14="http://schemas.microsoft.com/office/powerpoint/2010/main" val="348159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Sue here I think speak to the pain points (but we position it more positively than listing everything they complained about). </a:t>
            </a:r>
          </a:p>
        </p:txBody>
      </p:sp>
      <p:sp>
        <p:nvSpPr>
          <p:cNvPr id="4" name="Slide Number Placeholder 3"/>
          <p:cNvSpPr>
            <a:spLocks noGrp="1"/>
          </p:cNvSpPr>
          <p:nvPr>
            <p:ph type="sldNum" sz="quarter" idx="5"/>
          </p:nvPr>
        </p:nvSpPr>
        <p:spPr/>
        <p:txBody>
          <a:bodyPr/>
          <a:lstStyle/>
          <a:p>
            <a:fld id="{EF646900-4EDF-44E7-B007-0B5AD608C128}" type="slidenum">
              <a:rPr lang="en-ZA" smtClean="0"/>
              <a:t>8</a:t>
            </a:fld>
            <a:endParaRPr lang="en-ZA"/>
          </a:p>
        </p:txBody>
      </p:sp>
    </p:spTree>
    <p:extLst>
      <p:ext uri="{BB962C8B-B14F-4D97-AF65-F5344CB8AC3E}">
        <p14:creationId xmlns:p14="http://schemas.microsoft.com/office/powerpoint/2010/main" val="1287233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646900-4EDF-44E7-B007-0B5AD608C128}" type="slidenum">
              <a:rPr lang="en-ZA" smtClean="0"/>
              <a:t>9</a:t>
            </a:fld>
            <a:endParaRPr lang="en-ZA"/>
          </a:p>
        </p:txBody>
      </p:sp>
    </p:spTree>
    <p:extLst>
      <p:ext uri="{BB962C8B-B14F-4D97-AF65-F5344CB8AC3E}">
        <p14:creationId xmlns:p14="http://schemas.microsoft.com/office/powerpoint/2010/main" val="374734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646900-4EDF-44E7-B007-0B5AD608C128}" type="slidenum">
              <a:rPr lang="en-ZA" smtClean="0"/>
              <a:t>10</a:t>
            </a:fld>
            <a:endParaRPr lang="en-ZA"/>
          </a:p>
        </p:txBody>
      </p:sp>
    </p:spTree>
    <p:extLst>
      <p:ext uri="{BB962C8B-B14F-4D97-AF65-F5344CB8AC3E}">
        <p14:creationId xmlns:p14="http://schemas.microsoft.com/office/powerpoint/2010/main" val="2653300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Law Faculty only individual researchers- need to provide support for them (especially emerging) </a:t>
            </a:r>
          </a:p>
        </p:txBody>
      </p:sp>
      <p:sp>
        <p:nvSpPr>
          <p:cNvPr id="4" name="Slide Number Placeholder 3"/>
          <p:cNvSpPr>
            <a:spLocks noGrp="1"/>
          </p:cNvSpPr>
          <p:nvPr>
            <p:ph type="sldNum" sz="quarter" idx="5"/>
          </p:nvPr>
        </p:nvSpPr>
        <p:spPr/>
        <p:txBody>
          <a:bodyPr/>
          <a:lstStyle/>
          <a:p>
            <a:fld id="{EF646900-4EDF-44E7-B007-0B5AD608C128}" type="slidenum">
              <a:rPr lang="en-ZA" smtClean="0"/>
              <a:t>12</a:t>
            </a:fld>
            <a:endParaRPr lang="en-ZA"/>
          </a:p>
        </p:txBody>
      </p:sp>
    </p:spTree>
    <p:extLst>
      <p:ext uri="{BB962C8B-B14F-4D97-AF65-F5344CB8AC3E}">
        <p14:creationId xmlns:p14="http://schemas.microsoft.com/office/powerpoint/2010/main" val="461447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Law Faculty only individual researchers- need to provide support for them (especially emerging) </a:t>
            </a:r>
          </a:p>
        </p:txBody>
      </p:sp>
      <p:sp>
        <p:nvSpPr>
          <p:cNvPr id="4" name="Slide Number Placeholder 3"/>
          <p:cNvSpPr>
            <a:spLocks noGrp="1"/>
          </p:cNvSpPr>
          <p:nvPr>
            <p:ph type="sldNum" sz="quarter" idx="5"/>
          </p:nvPr>
        </p:nvSpPr>
        <p:spPr/>
        <p:txBody>
          <a:bodyPr/>
          <a:lstStyle/>
          <a:p>
            <a:fld id="{EF646900-4EDF-44E7-B007-0B5AD608C128}" type="slidenum">
              <a:rPr lang="en-ZA" smtClean="0"/>
              <a:t>13</a:t>
            </a:fld>
            <a:endParaRPr lang="en-ZA"/>
          </a:p>
        </p:txBody>
      </p:sp>
    </p:spTree>
    <p:extLst>
      <p:ext uri="{BB962C8B-B14F-4D97-AF65-F5344CB8AC3E}">
        <p14:creationId xmlns:p14="http://schemas.microsoft.com/office/powerpoint/2010/main" val="134731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Law Faculty only individual researchers- need to provide support for them (especially emerging) </a:t>
            </a:r>
          </a:p>
        </p:txBody>
      </p:sp>
      <p:sp>
        <p:nvSpPr>
          <p:cNvPr id="4" name="Slide Number Placeholder 3"/>
          <p:cNvSpPr>
            <a:spLocks noGrp="1"/>
          </p:cNvSpPr>
          <p:nvPr>
            <p:ph type="sldNum" sz="quarter" idx="5"/>
          </p:nvPr>
        </p:nvSpPr>
        <p:spPr/>
        <p:txBody>
          <a:bodyPr/>
          <a:lstStyle/>
          <a:p>
            <a:fld id="{EF646900-4EDF-44E7-B007-0B5AD608C128}" type="slidenum">
              <a:rPr lang="en-ZA" smtClean="0"/>
              <a:t>14</a:t>
            </a:fld>
            <a:endParaRPr lang="en-ZA"/>
          </a:p>
        </p:txBody>
      </p:sp>
    </p:spTree>
    <p:extLst>
      <p:ext uri="{BB962C8B-B14F-4D97-AF65-F5344CB8AC3E}">
        <p14:creationId xmlns:p14="http://schemas.microsoft.com/office/powerpoint/2010/main" val="2094471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ACC0F-8066-625D-C96A-08F1163385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7A7368-43A8-2345-1E74-F46B408FDB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2573DB-54D0-4064-97D7-1480954DE874}"/>
              </a:ext>
            </a:extLst>
          </p:cNvPr>
          <p:cNvSpPr>
            <a:spLocks noGrp="1"/>
          </p:cNvSpPr>
          <p:nvPr>
            <p:ph type="dt" sz="half" idx="10"/>
          </p:nvPr>
        </p:nvSpPr>
        <p:spPr/>
        <p:txBody>
          <a:bodyPr/>
          <a:lstStyle/>
          <a:p>
            <a:fld id="{C7F086C3-F9C0-4A4B-BBA0-682E450CAA2A}" type="datetimeFigureOut">
              <a:rPr lang="en-US" smtClean="0"/>
              <a:t>8/17/23</a:t>
            </a:fld>
            <a:endParaRPr lang="en-US"/>
          </a:p>
        </p:txBody>
      </p:sp>
      <p:sp>
        <p:nvSpPr>
          <p:cNvPr id="5" name="Footer Placeholder 4">
            <a:extLst>
              <a:ext uri="{FF2B5EF4-FFF2-40B4-BE49-F238E27FC236}">
                <a16:creationId xmlns:a16="http://schemas.microsoft.com/office/drawing/2014/main" id="{93AD4B45-B131-4FF4-FF5E-B36081181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D46206-EA09-49EF-E1A2-0C6F6841FD74}"/>
              </a:ext>
            </a:extLst>
          </p:cNvPr>
          <p:cNvSpPr>
            <a:spLocks noGrp="1"/>
          </p:cNvSpPr>
          <p:nvPr>
            <p:ph type="sldNum" sz="quarter" idx="12"/>
          </p:nvPr>
        </p:nvSpPr>
        <p:spPr/>
        <p:txBody>
          <a:bodyPr/>
          <a:lstStyle/>
          <a:p>
            <a:fld id="{E5619673-6418-174A-9858-7D69055785F4}" type="slidenum">
              <a:rPr lang="en-US" smtClean="0"/>
              <a:t>‹#›</a:t>
            </a:fld>
            <a:endParaRPr lang="en-US"/>
          </a:p>
        </p:txBody>
      </p:sp>
    </p:spTree>
    <p:extLst>
      <p:ext uri="{BB962C8B-B14F-4D97-AF65-F5344CB8AC3E}">
        <p14:creationId xmlns:p14="http://schemas.microsoft.com/office/powerpoint/2010/main" val="935543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B7429-E0CC-B5B2-3A47-C52117FC8D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D539F4-A3E2-E4FE-1F6B-0DB6DFBA22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11F2AE-166D-6B7E-9D61-BB19D83D2351}"/>
              </a:ext>
            </a:extLst>
          </p:cNvPr>
          <p:cNvSpPr>
            <a:spLocks noGrp="1"/>
          </p:cNvSpPr>
          <p:nvPr>
            <p:ph type="dt" sz="half" idx="10"/>
          </p:nvPr>
        </p:nvSpPr>
        <p:spPr/>
        <p:txBody>
          <a:bodyPr/>
          <a:lstStyle/>
          <a:p>
            <a:fld id="{C7F086C3-F9C0-4A4B-BBA0-682E450CAA2A}" type="datetimeFigureOut">
              <a:rPr lang="en-US" smtClean="0"/>
              <a:t>8/17/23</a:t>
            </a:fld>
            <a:endParaRPr lang="en-US"/>
          </a:p>
        </p:txBody>
      </p:sp>
      <p:sp>
        <p:nvSpPr>
          <p:cNvPr id="5" name="Footer Placeholder 4">
            <a:extLst>
              <a:ext uri="{FF2B5EF4-FFF2-40B4-BE49-F238E27FC236}">
                <a16:creationId xmlns:a16="http://schemas.microsoft.com/office/drawing/2014/main" id="{3249FC06-2045-68D6-2645-946739012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D3866C-BDD0-EA5B-C988-E9A87EF39E55}"/>
              </a:ext>
            </a:extLst>
          </p:cNvPr>
          <p:cNvSpPr>
            <a:spLocks noGrp="1"/>
          </p:cNvSpPr>
          <p:nvPr>
            <p:ph type="sldNum" sz="quarter" idx="12"/>
          </p:nvPr>
        </p:nvSpPr>
        <p:spPr/>
        <p:txBody>
          <a:bodyPr/>
          <a:lstStyle/>
          <a:p>
            <a:fld id="{E5619673-6418-174A-9858-7D69055785F4}" type="slidenum">
              <a:rPr lang="en-US" smtClean="0"/>
              <a:t>‹#›</a:t>
            </a:fld>
            <a:endParaRPr lang="en-US"/>
          </a:p>
        </p:txBody>
      </p:sp>
    </p:spTree>
    <p:extLst>
      <p:ext uri="{BB962C8B-B14F-4D97-AF65-F5344CB8AC3E}">
        <p14:creationId xmlns:p14="http://schemas.microsoft.com/office/powerpoint/2010/main" val="406564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370703-5B5F-4F8D-A90B-A5FED1178A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C5CD31-819D-482D-4718-7325367C01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BC73E-27DC-CA6A-20CD-761A6CA113EC}"/>
              </a:ext>
            </a:extLst>
          </p:cNvPr>
          <p:cNvSpPr>
            <a:spLocks noGrp="1"/>
          </p:cNvSpPr>
          <p:nvPr>
            <p:ph type="dt" sz="half" idx="10"/>
          </p:nvPr>
        </p:nvSpPr>
        <p:spPr/>
        <p:txBody>
          <a:bodyPr/>
          <a:lstStyle/>
          <a:p>
            <a:fld id="{C7F086C3-F9C0-4A4B-BBA0-682E450CAA2A}" type="datetimeFigureOut">
              <a:rPr lang="en-US" smtClean="0"/>
              <a:t>8/17/23</a:t>
            </a:fld>
            <a:endParaRPr lang="en-US"/>
          </a:p>
        </p:txBody>
      </p:sp>
      <p:sp>
        <p:nvSpPr>
          <p:cNvPr id="5" name="Footer Placeholder 4">
            <a:extLst>
              <a:ext uri="{FF2B5EF4-FFF2-40B4-BE49-F238E27FC236}">
                <a16:creationId xmlns:a16="http://schemas.microsoft.com/office/drawing/2014/main" id="{C8FD160D-75D2-5068-9C13-8D1DAD0197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BE5AC9-AD98-3E02-B283-0CEA6A3101E9}"/>
              </a:ext>
            </a:extLst>
          </p:cNvPr>
          <p:cNvSpPr>
            <a:spLocks noGrp="1"/>
          </p:cNvSpPr>
          <p:nvPr>
            <p:ph type="sldNum" sz="quarter" idx="12"/>
          </p:nvPr>
        </p:nvSpPr>
        <p:spPr/>
        <p:txBody>
          <a:bodyPr/>
          <a:lstStyle/>
          <a:p>
            <a:fld id="{E5619673-6418-174A-9858-7D69055785F4}" type="slidenum">
              <a:rPr lang="en-US" smtClean="0"/>
              <a:t>‹#›</a:t>
            </a:fld>
            <a:endParaRPr lang="en-US"/>
          </a:p>
        </p:txBody>
      </p:sp>
    </p:spTree>
    <p:extLst>
      <p:ext uri="{BB962C8B-B14F-4D97-AF65-F5344CB8AC3E}">
        <p14:creationId xmlns:p14="http://schemas.microsoft.com/office/powerpoint/2010/main" val="1655706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line title &amp; sub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42923" y="1057720"/>
            <a:ext cx="11105972" cy="342559"/>
          </a:xfrm>
        </p:spPr>
        <p:txBody>
          <a:bodyPr/>
          <a:lstStyle>
            <a:lvl1pPr marL="0" indent="0">
              <a:lnSpc>
                <a:spcPct val="100000"/>
              </a:lnSpc>
              <a:spcAft>
                <a:spcPts val="0"/>
              </a:spcAft>
              <a:buNone/>
              <a:defRPr sz="2000" b="0">
                <a:solidFill>
                  <a:schemeClr val="tx1"/>
                </a:solidFill>
                <a:latin typeface="+mj-lt"/>
              </a:defRPr>
            </a:lvl1pPr>
          </a:lstStyle>
          <a:p>
            <a:pPr lvl="0"/>
            <a:r>
              <a:rPr lang="en-ZA" dirty="0"/>
              <a:t>Add subtitle</a:t>
            </a:r>
          </a:p>
        </p:txBody>
      </p:sp>
      <p:sp>
        <p:nvSpPr>
          <p:cNvPr id="4" name="Text Placeholder 8"/>
          <p:cNvSpPr>
            <a:spLocks noGrp="1"/>
          </p:cNvSpPr>
          <p:nvPr>
            <p:ph type="body" sz="quarter" idx="12" hasCustomPrompt="1"/>
          </p:nvPr>
        </p:nvSpPr>
        <p:spPr>
          <a:xfrm>
            <a:off x="0" y="5565860"/>
            <a:ext cx="11649078" cy="626513"/>
          </a:xfrm>
          <a:gradFill flip="none" rotWithShape="1">
            <a:gsLst>
              <a:gs pos="0">
                <a:schemeClr val="accent1"/>
              </a:gs>
              <a:gs pos="100000">
                <a:schemeClr val="tx2"/>
              </a:gs>
            </a:gsLst>
            <a:lin ang="0" scaled="1"/>
            <a:tileRect/>
          </a:gradFill>
          <a:ln>
            <a:noFill/>
          </a:ln>
        </p:spPr>
        <p:txBody>
          <a:bodyPr lIns="108000" tIns="108000" rIns="108000" bIns="108000" anchor="ctr"/>
          <a:lstStyle>
            <a:lvl1pPr marL="490538" indent="0">
              <a:lnSpc>
                <a:spcPct val="100000"/>
              </a:lnSpc>
              <a:spcBef>
                <a:spcPts val="0"/>
              </a:spcBef>
              <a:spcAft>
                <a:spcPts val="0"/>
              </a:spcAft>
              <a:buNone/>
              <a:defRPr sz="2000" b="1">
                <a:solidFill>
                  <a:schemeClr val="bg1"/>
                </a:solidFill>
              </a:defRPr>
            </a:lvl1pPr>
          </a:lstStyle>
          <a:p>
            <a:pPr lvl="0"/>
            <a:r>
              <a:rPr lang="en-ZA" dirty="0"/>
              <a:t>Add Kickerbox copy</a:t>
            </a:r>
          </a:p>
        </p:txBody>
      </p:sp>
      <p:sp>
        <p:nvSpPr>
          <p:cNvPr id="6" name="Text Placeholder 3">
            <a:extLst>
              <a:ext uri="{FF2B5EF4-FFF2-40B4-BE49-F238E27FC236}">
                <a16:creationId xmlns:a16="http://schemas.microsoft.com/office/drawing/2014/main" id="{088431A4-74CD-4C18-83A5-6883F238BFEA}"/>
              </a:ext>
            </a:extLst>
          </p:cNvPr>
          <p:cNvSpPr>
            <a:spLocks noGrp="1"/>
          </p:cNvSpPr>
          <p:nvPr>
            <p:ph type="body" sz="quarter" idx="13" hasCustomPrompt="1"/>
          </p:nvPr>
        </p:nvSpPr>
        <p:spPr>
          <a:xfrm>
            <a:off x="542924" y="1731062"/>
            <a:ext cx="11106155" cy="3719479"/>
          </a:xfrm>
        </p:spPr>
        <p:txBody>
          <a:bodyPr/>
          <a:lstStyle>
            <a:lvl1pPr>
              <a:defRPr/>
            </a:lvl1pPr>
            <a:lvl2pPr>
              <a:defRPr/>
            </a:lvl2pPr>
            <a:lvl3pPr>
              <a:defRPr/>
            </a:lvl3pPr>
            <a:lvl4pPr>
              <a:defRPr/>
            </a:lvl4pPr>
            <a:lvl5pPr>
              <a:defRPr/>
            </a:lvl5p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TextBox 6">
            <a:extLst>
              <a:ext uri="{FF2B5EF4-FFF2-40B4-BE49-F238E27FC236}">
                <a16:creationId xmlns:a16="http://schemas.microsoft.com/office/drawing/2014/main" id="{D469BF97-35B3-CE47-A9C5-2B8AD7E86821}"/>
              </a:ext>
            </a:extLst>
          </p:cNvPr>
          <p:cNvSpPr txBox="1"/>
          <p:nvPr userDrawn="1"/>
        </p:nvSpPr>
        <p:spPr>
          <a:xfrm>
            <a:off x="1815548" y="6533322"/>
            <a:ext cx="0" cy="0"/>
          </a:xfrm>
          <a:prstGeom prst="rect">
            <a:avLst/>
          </a:prstGeom>
          <a:noFill/>
        </p:spPr>
        <p:txBody>
          <a:bodyPr wrap="none" lIns="0" tIns="0" rIns="0" bIns="0" rtlCol="0">
            <a:noAutofit/>
          </a:bodyPr>
          <a:lstStyle/>
          <a:p>
            <a:pPr algn="l"/>
            <a:endParaRPr lang="en-US" sz="1600" dirty="0">
              <a:solidFill>
                <a:schemeClr val="tx2"/>
              </a:solidFill>
            </a:endParaRPr>
          </a:p>
        </p:txBody>
      </p:sp>
      <p:sp>
        <p:nvSpPr>
          <p:cNvPr id="8" name="TextBox 7">
            <a:extLst>
              <a:ext uri="{FF2B5EF4-FFF2-40B4-BE49-F238E27FC236}">
                <a16:creationId xmlns:a16="http://schemas.microsoft.com/office/drawing/2014/main" id="{0E56E55D-47BE-D34F-9F33-EA086B3686FD}"/>
              </a:ext>
            </a:extLst>
          </p:cNvPr>
          <p:cNvSpPr txBox="1"/>
          <p:nvPr userDrawn="1"/>
        </p:nvSpPr>
        <p:spPr>
          <a:xfrm>
            <a:off x="1417983" y="6493565"/>
            <a:ext cx="0" cy="0"/>
          </a:xfrm>
          <a:prstGeom prst="rect">
            <a:avLst/>
          </a:prstGeom>
          <a:noFill/>
        </p:spPr>
        <p:txBody>
          <a:bodyPr wrap="none" lIns="0" tIns="0" rIns="0" bIns="0" rtlCol="0">
            <a:noAutofit/>
          </a:bodyPr>
          <a:lstStyle/>
          <a:p>
            <a:pPr algn="l"/>
            <a:endParaRPr lang="en-US" sz="1600" dirty="0">
              <a:solidFill>
                <a:schemeClr val="tx2"/>
              </a:solidFill>
            </a:endParaRPr>
          </a:p>
        </p:txBody>
      </p:sp>
      <p:sp>
        <p:nvSpPr>
          <p:cNvPr id="10" name="TextBox 9">
            <a:extLst>
              <a:ext uri="{FF2B5EF4-FFF2-40B4-BE49-F238E27FC236}">
                <a16:creationId xmlns:a16="http://schemas.microsoft.com/office/drawing/2014/main" id="{50748F16-104F-D549-B490-67F303C42DE9}"/>
              </a:ext>
            </a:extLst>
          </p:cNvPr>
          <p:cNvSpPr txBox="1"/>
          <p:nvPr userDrawn="1"/>
        </p:nvSpPr>
        <p:spPr>
          <a:xfrm>
            <a:off x="1577009" y="6626087"/>
            <a:ext cx="0" cy="0"/>
          </a:xfrm>
          <a:prstGeom prst="rect">
            <a:avLst/>
          </a:prstGeom>
          <a:noFill/>
        </p:spPr>
        <p:txBody>
          <a:bodyPr wrap="none" lIns="0" tIns="0" rIns="0" bIns="0" rtlCol="0">
            <a:noAutofit/>
          </a:bodyPr>
          <a:lstStyle/>
          <a:p>
            <a:pPr algn="l"/>
            <a:endParaRPr lang="en-US" sz="1600" dirty="0">
              <a:solidFill>
                <a:schemeClr val="tx2"/>
              </a:solidFill>
            </a:endParaRPr>
          </a:p>
        </p:txBody>
      </p:sp>
      <p:sp>
        <p:nvSpPr>
          <p:cNvPr id="11" name="TextBox 10">
            <a:extLst>
              <a:ext uri="{FF2B5EF4-FFF2-40B4-BE49-F238E27FC236}">
                <a16:creationId xmlns:a16="http://schemas.microsoft.com/office/drawing/2014/main" id="{B016E930-1524-AE46-A9C1-9CE0FE4FA761}"/>
              </a:ext>
            </a:extLst>
          </p:cNvPr>
          <p:cNvSpPr txBox="1"/>
          <p:nvPr userDrawn="1"/>
        </p:nvSpPr>
        <p:spPr>
          <a:xfrm>
            <a:off x="1245704" y="6586330"/>
            <a:ext cx="0" cy="0"/>
          </a:xfrm>
          <a:prstGeom prst="rect">
            <a:avLst/>
          </a:prstGeom>
          <a:noFill/>
        </p:spPr>
        <p:txBody>
          <a:bodyPr wrap="none" lIns="0" tIns="0" rIns="0" bIns="0" rtlCol="0">
            <a:noAutofit/>
          </a:bodyPr>
          <a:lstStyle/>
          <a:p>
            <a:pPr algn="l"/>
            <a:endParaRPr lang="en-US" sz="1600" dirty="0">
              <a:solidFill>
                <a:schemeClr val="tx2"/>
              </a:solidFill>
            </a:endParaRPr>
          </a:p>
        </p:txBody>
      </p:sp>
      <p:sp>
        <p:nvSpPr>
          <p:cNvPr id="2" name="TextBox 1">
            <a:extLst>
              <a:ext uri="{FF2B5EF4-FFF2-40B4-BE49-F238E27FC236}">
                <a16:creationId xmlns:a16="http://schemas.microsoft.com/office/drawing/2014/main" id="{ACC2D0B8-A5D5-5545-B77E-D3676C7357BF}"/>
              </a:ext>
            </a:extLst>
          </p:cNvPr>
          <p:cNvSpPr txBox="1"/>
          <p:nvPr userDrawn="1"/>
        </p:nvSpPr>
        <p:spPr>
          <a:xfrm>
            <a:off x="1041400" y="6642100"/>
            <a:ext cx="0" cy="0"/>
          </a:xfrm>
          <a:prstGeom prst="rect">
            <a:avLst/>
          </a:prstGeom>
          <a:noFill/>
        </p:spPr>
        <p:txBody>
          <a:bodyPr wrap="none" lIns="0" tIns="0" rIns="0" bIns="0" rtlCol="0">
            <a:noAutofit/>
          </a:bodyPr>
          <a:lstStyle/>
          <a:p>
            <a:pPr algn="l"/>
            <a:endParaRPr lang="en-US" sz="1600" dirty="0">
              <a:solidFill>
                <a:schemeClr val="tx2"/>
              </a:solidFill>
            </a:endParaRPr>
          </a:p>
        </p:txBody>
      </p:sp>
    </p:spTree>
    <p:extLst>
      <p:ext uri="{BB962C8B-B14F-4D97-AF65-F5344CB8AC3E}">
        <p14:creationId xmlns:p14="http://schemas.microsoft.com/office/powerpoint/2010/main" val="2231305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e line title, subtitle, text &amp; gradient kicker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5597" y="224960"/>
            <a:ext cx="11103482" cy="734817"/>
          </a:xfrm>
        </p:spPr>
        <p:txBody>
          <a:bodyPr vert="horz" lIns="0" tIns="0" rIns="0" bIns="0" rtlCol="0" anchor="b">
            <a:noAutofit/>
          </a:bodyPr>
          <a:lstStyle>
            <a:lvl1pPr>
              <a:defRPr lang="en-ZA" dirty="0"/>
            </a:lvl1pPr>
          </a:lstStyle>
          <a:p>
            <a:pPr lvl="0"/>
            <a:r>
              <a:rPr lang="en-US" dirty="0"/>
              <a:t>Add title</a:t>
            </a:r>
            <a:endParaRPr lang="en-ZA" dirty="0"/>
          </a:p>
        </p:txBody>
      </p:sp>
      <p:sp>
        <p:nvSpPr>
          <p:cNvPr id="7" name="Text Placeholder 4"/>
          <p:cNvSpPr>
            <a:spLocks noGrp="1"/>
          </p:cNvSpPr>
          <p:nvPr>
            <p:ph type="body" sz="quarter" idx="10" hasCustomPrompt="1"/>
          </p:nvPr>
        </p:nvSpPr>
        <p:spPr>
          <a:xfrm>
            <a:off x="542924" y="1057720"/>
            <a:ext cx="11103301" cy="342559"/>
          </a:xfrm>
        </p:spPr>
        <p:txBody>
          <a:bodyPr/>
          <a:lstStyle>
            <a:lvl1pPr marL="0" indent="0">
              <a:lnSpc>
                <a:spcPct val="100000"/>
              </a:lnSpc>
              <a:spcAft>
                <a:spcPts val="0"/>
              </a:spcAft>
              <a:buFont typeface="Arial" panose="020B0604020202020204" pitchFamily="34" charset="0"/>
              <a:buNone/>
              <a:defRPr sz="2000" b="0">
                <a:solidFill>
                  <a:schemeClr val="tx1"/>
                </a:solidFill>
                <a:latin typeface="+mj-lt"/>
              </a:defRPr>
            </a:lvl1pPr>
          </a:lstStyle>
          <a:p>
            <a:pPr lvl="0"/>
            <a:r>
              <a:rPr lang="en-ZA" dirty="0"/>
              <a:t>Add subtitle</a:t>
            </a:r>
          </a:p>
        </p:txBody>
      </p:sp>
      <p:sp>
        <p:nvSpPr>
          <p:cNvPr id="8" name="Content Placeholder 3"/>
          <p:cNvSpPr>
            <a:spLocks noGrp="1"/>
          </p:cNvSpPr>
          <p:nvPr>
            <p:ph sz="quarter" idx="13" hasCustomPrompt="1"/>
          </p:nvPr>
        </p:nvSpPr>
        <p:spPr>
          <a:xfrm>
            <a:off x="542923" y="1731062"/>
            <a:ext cx="11105974" cy="3709922"/>
          </a:xfrm>
        </p:spPr>
        <p:txBody>
          <a:bodyPr/>
          <a:lstStyle>
            <a:lvl1pPr>
              <a:defRPr/>
            </a:lvl1pPr>
            <a:lvl2pPr>
              <a:defRPr/>
            </a:lvl2pPr>
            <a:lvl3pPr>
              <a:defRPr/>
            </a:lvl3pPr>
            <a:lvl4pPr>
              <a:defRPr/>
            </a:lvl4pPr>
            <a:lvl5pPr>
              <a:defRPr/>
            </a:lvl5p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1" name="Text Placeholder 8"/>
          <p:cNvSpPr>
            <a:spLocks noGrp="1"/>
          </p:cNvSpPr>
          <p:nvPr>
            <p:ph type="body" sz="quarter" idx="12" hasCustomPrompt="1"/>
          </p:nvPr>
        </p:nvSpPr>
        <p:spPr>
          <a:xfrm>
            <a:off x="0" y="5565860"/>
            <a:ext cx="11649078" cy="626513"/>
          </a:xfrm>
          <a:gradFill flip="none" rotWithShape="1">
            <a:gsLst>
              <a:gs pos="0">
                <a:schemeClr val="accent1"/>
              </a:gs>
              <a:gs pos="100000">
                <a:schemeClr val="tx2"/>
              </a:gs>
            </a:gsLst>
            <a:lin ang="0" scaled="1"/>
            <a:tileRect/>
          </a:gradFill>
          <a:ln>
            <a:noFill/>
          </a:ln>
        </p:spPr>
        <p:txBody>
          <a:bodyPr lIns="108000" tIns="108000" rIns="108000" bIns="108000" anchor="ctr"/>
          <a:lstStyle>
            <a:lvl1pPr marL="490538" indent="0">
              <a:lnSpc>
                <a:spcPct val="100000"/>
              </a:lnSpc>
              <a:spcBef>
                <a:spcPts val="0"/>
              </a:spcBef>
              <a:spcAft>
                <a:spcPts val="0"/>
              </a:spcAft>
              <a:buNone/>
              <a:defRPr sz="2000" b="1">
                <a:solidFill>
                  <a:schemeClr val="bg1"/>
                </a:solidFill>
              </a:defRPr>
            </a:lvl1pPr>
          </a:lstStyle>
          <a:p>
            <a:pPr lvl="0"/>
            <a:r>
              <a:rPr lang="en-ZA" dirty="0"/>
              <a:t>Add Kickerbox copy</a:t>
            </a:r>
          </a:p>
        </p:txBody>
      </p:sp>
    </p:spTree>
    <p:extLst>
      <p:ext uri="{BB962C8B-B14F-4D97-AF65-F5344CB8AC3E}">
        <p14:creationId xmlns:p14="http://schemas.microsoft.com/office/powerpoint/2010/main" val="349977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C39AC-A2EB-2F34-9453-38312D123C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CD78E9-9725-EDA5-23E5-4F5835CF07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0189D-0E2F-9DF4-802E-D47A17DA525F}"/>
              </a:ext>
            </a:extLst>
          </p:cNvPr>
          <p:cNvSpPr>
            <a:spLocks noGrp="1"/>
          </p:cNvSpPr>
          <p:nvPr>
            <p:ph type="dt" sz="half" idx="10"/>
          </p:nvPr>
        </p:nvSpPr>
        <p:spPr/>
        <p:txBody>
          <a:bodyPr/>
          <a:lstStyle/>
          <a:p>
            <a:fld id="{C7F086C3-F9C0-4A4B-BBA0-682E450CAA2A}" type="datetimeFigureOut">
              <a:rPr lang="en-US" smtClean="0"/>
              <a:t>8/17/23</a:t>
            </a:fld>
            <a:endParaRPr lang="en-US"/>
          </a:p>
        </p:txBody>
      </p:sp>
      <p:sp>
        <p:nvSpPr>
          <p:cNvPr id="5" name="Footer Placeholder 4">
            <a:extLst>
              <a:ext uri="{FF2B5EF4-FFF2-40B4-BE49-F238E27FC236}">
                <a16:creationId xmlns:a16="http://schemas.microsoft.com/office/drawing/2014/main" id="{C4874671-F119-CB85-5EC1-43FF2EFDF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4D83A-A217-A6C4-50DB-EA55487AC7DE}"/>
              </a:ext>
            </a:extLst>
          </p:cNvPr>
          <p:cNvSpPr>
            <a:spLocks noGrp="1"/>
          </p:cNvSpPr>
          <p:nvPr>
            <p:ph type="sldNum" sz="quarter" idx="12"/>
          </p:nvPr>
        </p:nvSpPr>
        <p:spPr/>
        <p:txBody>
          <a:bodyPr/>
          <a:lstStyle/>
          <a:p>
            <a:fld id="{E5619673-6418-174A-9858-7D69055785F4}" type="slidenum">
              <a:rPr lang="en-US" smtClean="0"/>
              <a:t>‹#›</a:t>
            </a:fld>
            <a:endParaRPr lang="en-US"/>
          </a:p>
        </p:txBody>
      </p:sp>
    </p:spTree>
    <p:extLst>
      <p:ext uri="{BB962C8B-B14F-4D97-AF65-F5344CB8AC3E}">
        <p14:creationId xmlns:p14="http://schemas.microsoft.com/office/powerpoint/2010/main" val="409299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70AE0-CB96-A7E6-F28F-C3B4E04C67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087ED2-EEC9-1D3F-7A5E-330BE0196C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194B46-684A-90E0-1ACE-271CDA539B68}"/>
              </a:ext>
            </a:extLst>
          </p:cNvPr>
          <p:cNvSpPr>
            <a:spLocks noGrp="1"/>
          </p:cNvSpPr>
          <p:nvPr>
            <p:ph type="dt" sz="half" idx="10"/>
          </p:nvPr>
        </p:nvSpPr>
        <p:spPr/>
        <p:txBody>
          <a:bodyPr/>
          <a:lstStyle/>
          <a:p>
            <a:fld id="{C7F086C3-F9C0-4A4B-BBA0-682E450CAA2A}" type="datetimeFigureOut">
              <a:rPr lang="en-US" smtClean="0"/>
              <a:t>8/17/23</a:t>
            </a:fld>
            <a:endParaRPr lang="en-US"/>
          </a:p>
        </p:txBody>
      </p:sp>
      <p:sp>
        <p:nvSpPr>
          <p:cNvPr id="5" name="Footer Placeholder 4">
            <a:extLst>
              <a:ext uri="{FF2B5EF4-FFF2-40B4-BE49-F238E27FC236}">
                <a16:creationId xmlns:a16="http://schemas.microsoft.com/office/drawing/2014/main" id="{6A2BA64E-4F31-0550-8493-4A62BDBD7A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2395D8-3AC8-13A4-CF4F-D857C0E354F0}"/>
              </a:ext>
            </a:extLst>
          </p:cNvPr>
          <p:cNvSpPr>
            <a:spLocks noGrp="1"/>
          </p:cNvSpPr>
          <p:nvPr>
            <p:ph type="sldNum" sz="quarter" idx="12"/>
          </p:nvPr>
        </p:nvSpPr>
        <p:spPr/>
        <p:txBody>
          <a:bodyPr/>
          <a:lstStyle/>
          <a:p>
            <a:fld id="{E5619673-6418-174A-9858-7D69055785F4}" type="slidenum">
              <a:rPr lang="en-US" smtClean="0"/>
              <a:t>‹#›</a:t>
            </a:fld>
            <a:endParaRPr lang="en-US"/>
          </a:p>
        </p:txBody>
      </p:sp>
    </p:spTree>
    <p:extLst>
      <p:ext uri="{BB962C8B-B14F-4D97-AF65-F5344CB8AC3E}">
        <p14:creationId xmlns:p14="http://schemas.microsoft.com/office/powerpoint/2010/main" val="3134033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F0B0B-4FAB-BE32-A108-0D7D21116D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6B1D64-11FC-FBCB-3B12-41054E230B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0F6DCA-9149-DD9C-B3BF-A312800F1C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A31CEA-E820-A2C1-FB4F-A4589307276D}"/>
              </a:ext>
            </a:extLst>
          </p:cNvPr>
          <p:cNvSpPr>
            <a:spLocks noGrp="1"/>
          </p:cNvSpPr>
          <p:nvPr>
            <p:ph type="dt" sz="half" idx="10"/>
          </p:nvPr>
        </p:nvSpPr>
        <p:spPr/>
        <p:txBody>
          <a:bodyPr/>
          <a:lstStyle/>
          <a:p>
            <a:fld id="{C7F086C3-F9C0-4A4B-BBA0-682E450CAA2A}" type="datetimeFigureOut">
              <a:rPr lang="en-US" smtClean="0"/>
              <a:t>8/17/23</a:t>
            </a:fld>
            <a:endParaRPr lang="en-US"/>
          </a:p>
        </p:txBody>
      </p:sp>
      <p:sp>
        <p:nvSpPr>
          <p:cNvPr id="6" name="Footer Placeholder 5">
            <a:extLst>
              <a:ext uri="{FF2B5EF4-FFF2-40B4-BE49-F238E27FC236}">
                <a16:creationId xmlns:a16="http://schemas.microsoft.com/office/drawing/2014/main" id="{FAB5A50F-218C-7878-58F9-46E93098B8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10FD4-E116-9EDF-5894-35C77B8045F3}"/>
              </a:ext>
            </a:extLst>
          </p:cNvPr>
          <p:cNvSpPr>
            <a:spLocks noGrp="1"/>
          </p:cNvSpPr>
          <p:nvPr>
            <p:ph type="sldNum" sz="quarter" idx="12"/>
          </p:nvPr>
        </p:nvSpPr>
        <p:spPr/>
        <p:txBody>
          <a:bodyPr/>
          <a:lstStyle/>
          <a:p>
            <a:fld id="{E5619673-6418-174A-9858-7D69055785F4}" type="slidenum">
              <a:rPr lang="en-US" smtClean="0"/>
              <a:t>‹#›</a:t>
            </a:fld>
            <a:endParaRPr lang="en-US"/>
          </a:p>
        </p:txBody>
      </p:sp>
    </p:spTree>
    <p:extLst>
      <p:ext uri="{BB962C8B-B14F-4D97-AF65-F5344CB8AC3E}">
        <p14:creationId xmlns:p14="http://schemas.microsoft.com/office/powerpoint/2010/main" val="3098135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ECB7C-C0BA-5D2D-0315-277453B30B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D7D803-2BFC-8F1E-6108-4DA775A723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A21124-ED45-156A-6230-B633DDEEFE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0E061B-85D9-3280-B267-57C444AE7E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6489BF-B07D-F302-798A-FDAA3A9EB6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7634FA-8CA1-8531-4B61-9EF023C7C06B}"/>
              </a:ext>
            </a:extLst>
          </p:cNvPr>
          <p:cNvSpPr>
            <a:spLocks noGrp="1"/>
          </p:cNvSpPr>
          <p:nvPr>
            <p:ph type="dt" sz="half" idx="10"/>
          </p:nvPr>
        </p:nvSpPr>
        <p:spPr/>
        <p:txBody>
          <a:bodyPr/>
          <a:lstStyle/>
          <a:p>
            <a:fld id="{C7F086C3-F9C0-4A4B-BBA0-682E450CAA2A}" type="datetimeFigureOut">
              <a:rPr lang="en-US" smtClean="0"/>
              <a:t>8/17/23</a:t>
            </a:fld>
            <a:endParaRPr lang="en-US"/>
          </a:p>
        </p:txBody>
      </p:sp>
      <p:sp>
        <p:nvSpPr>
          <p:cNvPr id="8" name="Footer Placeholder 7">
            <a:extLst>
              <a:ext uri="{FF2B5EF4-FFF2-40B4-BE49-F238E27FC236}">
                <a16:creationId xmlns:a16="http://schemas.microsoft.com/office/drawing/2014/main" id="{3BB938C7-E39B-F93B-B217-05FB4CE2C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264F9A-D7ED-F4BA-6D87-E1D86AA6359C}"/>
              </a:ext>
            </a:extLst>
          </p:cNvPr>
          <p:cNvSpPr>
            <a:spLocks noGrp="1"/>
          </p:cNvSpPr>
          <p:nvPr>
            <p:ph type="sldNum" sz="quarter" idx="12"/>
          </p:nvPr>
        </p:nvSpPr>
        <p:spPr/>
        <p:txBody>
          <a:bodyPr/>
          <a:lstStyle/>
          <a:p>
            <a:fld id="{E5619673-6418-174A-9858-7D69055785F4}" type="slidenum">
              <a:rPr lang="en-US" smtClean="0"/>
              <a:t>‹#›</a:t>
            </a:fld>
            <a:endParaRPr lang="en-US"/>
          </a:p>
        </p:txBody>
      </p:sp>
    </p:spTree>
    <p:extLst>
      <p:ext uri="{BB962C8B-B14F-4D97-AF65-F5344CB8AC3E}">
        <p14:creationId xmlns:p14="http://schemas.microsoft.com/office/powerpoint/2010/main" val="414643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A1D08-8FDF-B860-DED9-D8494957C9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BDCE84-BE6A-231E-E0A6-B300AA123AD7}"/>
              </a:ext>
            </a:extLst>
          </p:cNvPr>
          <p:cNvSpPr>
            <a:spLocks noGrp="1"/>
          </p:cNvSpPr>
          <p:nvPr>
            <p:ph type="dt" sz="half" idx="10"/>
          </p:nvPr>
        </p:nvSpPr>
        <p:spPr/>
        <p:txBody>
          <a:bodyPr/>
          <a:lstStyle/>
          <a:p>
            <a:fld id="{C7F086C3-F9C0-4A4B-BBA0-682E450CAA2A}" type="datetimeFigureOut">
              <a:rPr lang="en-US" smtClean="0"/>
              <a:t>8/17/23</a:t>
            </a:fld>
            <a:endParaRPr lang="en-US"/>
          </a:p>
        </p:txBody>
      </p:sp>
      <p:sp>
        <p:nvSpPr>
          <p:cNvPr id="4" name="Footer Placeholder 3">
            <a:extLst>
              <a:ext uri="{FF2B5EF4-FFF2-40B4-BE49-F238E27FC236}">
                <a16:creationId xmlns:a16="http://schemas.microsoft.com/office/drawing/2014/main" id="{4C5D4826-1480-6A47-7F3D-AC50E7A2FA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741461-A6C3-F616-4BE1-93CB0C65AC95}"/>
              </a:ext>
            </a:extLst>
          </p:cNvPr>
          <p:cNvSpPr>
            <a:spLocks noGrp="1"/>
          </p:cNvSpPr>
          <p:nvPr>
            <p:ph type="sldNum" sz="quarter" idx="12"/>
          </p:nvPr>
        </p:nvSpPr>
        <p:spPr/>
        <p:txBody>
          <a:bodyPr/>
          <a:lstStyle/>
          <a:p>
            <a:fld id="{E5619673-6418-174A-9858-7D69055785F4}" type="slidenum">
              <a:rPr lang="en-US" smtClean="0"/>
              <a:t>‹#›</a:t>
            </a:fld>
            <a:endParaRPr lang="en-US"/>
          </a:p>
        </p:txBody>
      </p:sp>
    </p:spTree>
    <p:extLst>
      <p:ext uri="{BB962C8B-B14F-4D97-AF65-F5344CB8AC3E}">
        <p14:creationId xmlns:p14="http://schemas.microsoft.com/office/powerpoint/2010/main" val="1569747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2C6900-E2D1-66C2-39C0-0972B9848405}"/>
              </a:ext>
            </a:extLst>
          </p:cNvPr>
          <p:cNvSpPr>
            <a:spLocks noGrp="1"/>
          </p:cNvSpPr>
          <p:nvPr>
            <p:ph type="dt" sz="half" idx="10"/>
          </p:nvPr>
        </p:nvSpPr>
        <p:spPr/>
        <p:txBody>
          <a:bodyPr/>
          <a:lstStyle/>
          <a:p>
            <a:fld id="{C7F086C3-F9C0-4A4B-BBA0-682E450CAA2A}" type="datetimeFigureOut">
              <a:rPr lang="en-US" smtClean="0"/>
              <a:t>8/17/23</a:t>
            </a:fld>
            <a:endParaRPr lang="en-US"/>
          </a:p>
        </p:txBody>
      </p:sp>
      <p:sp>
        <p:nvSpPr>
          <p:cNvPr id="3" name="Footer Placeholder 2">
            <a:extLst>
              <a:ext uri="{FF2B5EF4-FFF2-40B4-BE49-F238E27FC236}">
                <a16:creationId xmlns:a16="http://schemas.microsoft.com/office/drawing/2014/main" id="{05EF5A8D-0E3D-EA77-BB11-8C8137C17D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7B4846-0B61-6C2D-D321-25CADFACA82E}"/>
              </a:ext>
            </a:extLst>
          </p:cNvPr>
          <p:cNvSpPr>
            <a:spLocks noGrp="1"/>
          </p:cNvSpPr>
          <p:nvPr>
            <p:ph type="sldNum" sz="quarter" idx="12"/>
          </p:nvPr>
        </p:nvSpPr>
        <p:spPr/>
        <p:txBody>
          <a:bodyPr/>
          <a:lstStyle/>
          <a:p>
            <a:fld id="{E5619673-6418-174A-9858-7D69055785F4}" type="slidenum">
              <a:rPr lang="en-US" smtClean="0"/>
              <a:t>‹#›</a:t>
            </a:fld>
            <a:endParaRPr lang="en-US"/>
          </a:p>
        </p:txBody>
      </p:sp>
    </p:spTree>
    <p:extLst>
      <p:ext uri="{BB962C8B-B14F-4D97-AF65-F5344CB8AC3E}">
        <p14:creationId xmlns:p14="http://schemas.microsoft.com/office/powerpoint/2010/main" val="3783862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D3DD7-1581-9771-1112-0210379FA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175229-A2F4-FB04-191C-C7A108DC37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3B2647-820A-EA6B-E221-9559B02E0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AC6640-3292-14C1-9107-C2945852868C}"/>
              </a:ext>
            </a:extLst>
          </p:cNvPr>
          <p:cNvSpPr>
            <a:spLocks noGrp="1"/>
          </p:cNvSpPr>
          <p:nvPr>
            <p:ph type="dt" sz="half" idx="10"/>
          </p:nvPr>
        </p:nvSpPr>
        <p:spPr/>
        <p:txBody>
          <a:bodyPr/>
          <a:lstStyle/>
          <a:p>
            <a:fld id="{C7F086C3-F9C0-4A4B-BBA0-682E450CAA2A}" type="datetimeFigureOut">
              <a:rPr lang="en-US" smtClean="0"/>
              <a:t>8/17/23</a:t>
            </a:fld>
            <a:endParaRPr lang="en-US"/>
          </a:p>
        </p:txBody>
      </p:sp>
      <p:sp>
        <p:nvSpPr>
          <p:cNvPr id="6" name="Footer Placeholder 5">
            <a:extLst>
              <a:ext uri="{FF2B5EF4-FFF2-40B4-BE49-F238E27FC236}">
                <a16:creationId xmlns:a16="http://schemas.microsoft.com/office/drawing/2014/main" id="{72D92AFF-B331-8593-6B54-B99625C46E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AEAF38-145E-B7E7-7FD6-35ABD95A834A}"/>
              </a:ext>
            </a:extLst>
          </p:cNvPr>
          <p:cNvSpPr>
            <a:spLocks noGrp="1"/>
          </p:cNvSpPr>
          <p:nvPr>
            <p:ph type="sldNum" sz="quarter" idx="12"/>
          </p:nvPr>
        </p:nvSpPr>
        <p:spPr/>
        <p:txBody>
          <a:bodyPr/>
          <a:lstStyle/>
          <a:p>
            <a:fld id="{E5619673-6418-174A-9858-7D69055785F4}" type="slidenum">
              <a:rPr lang="en-US" smtClean="0"/>
              <a:t>‹#›</a:t>
            </a:fld>
            <a:endParaRPr lang="en-US"/>
          </a:p>
        </p:txBody>
      </p:sp>
    </p:spTree>
    <p:extLst>
      <p:ext uri="{BB962C8B-B14F-4D97-AF65-F5344CB8AC3E}">
        <p14:creationId xmlns:p14="http://schemas.microsoft.com/office/powerpoint/2010/main" val="2745301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E1CF-3BA7-4AEF-6A39-8F1DBD7DD1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F31BD4-C6AD-E0B2-E190-6D21368F25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863063-0FFC-EC41-E66D-6A433AB6C5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6DEB69-9761-1957-C7ED-B739FE55EBA3}"/>
              </a:ext>
            </a:extLst>
          </p:cNvPr>
          <p:cNvSpPr>
            <a:spLocks noGrp="1"/>
          </p:cNvSpPr>
          <p:nvPr>
            <p:ph type="dt" sz="half" idx="10"/>
          </p:nvPr>
        </p:nvSpPr>
        <p:spPr/>
        <p:txBody>
          <a:bodyPr/>
          <a:lstStyle/>
          <a:p>
            <a:fld id="{C7F086C3-F9C0-4A4B-BBA0-682E450CAA2A}" type="datetimeFigureOut">
              <a:rPr lang="en-US" smtClean="0"/>
              <a:t>8/17/23</a:t>
            </a:fld>
            <a:endParaRPr lang="en-US"/>
          </a:p>
        </p:txBody>
      </p:sp>
      <p:sp>
        <p:nvSpPr>
          <p:cNvPr id="6" name="Footer Placeholder 5">
            <a:extLst>
              <a:ext uri="{FF2B5EF4-FFF2-40B4-BE49-F238E27FC236}">
                <a16:creationId xmlns:a16="http://schemas.microsoft.com/office/drawing/2014/main" id="{3FEC8E56-1E3E-B9D1-03A1-B12435237D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99574B-D6C5-02E5-803F-DDBE233BD357}"/>
              </a:ext>
            </a:extLst>
          </p:cNvPr>
          <p:cNvSpPr>
            <a:spLocks noGrp="1"/>
          </p:cNvSpPr>
          <p:nvPr>
            <p:ph type="sldNum" sz="quarter" idx="12"/>
          </p:nvPr>
        </p:nvSpPr>
        <p:spPr/>
        <p:txBody>
          <a:bodyPr/>
          <a:lstStyle/>
          <a:p>
            <a:fld id="{E5619673-6418-174A-9858-7D69055785F4}" type="slidenum">
              <a:rPr lang="en-US" smtClean="0"/>
              <a:t>‹#›</a:t>
            </a:fld>
            <a:endParaRPr lang="en-US"/>
          </a:p>
        </p:txBody>
      </p:sp>
    </p:spTree>
    <p:extLst>
      <p:ext uri="{BB962C8B-B14F-4D97-AF65-F5344CB8AC3E}">
        <p14:creationId xmlns:p14="http://schemas.microsoft.com/office/powerpoint/2010/main" val="410678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393DAC-D479-EEDB-E239-98D347F68D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87A04B-B4BE-8035-D8B6-B4E51AF8B6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A62616-78B5-41D2-E969-AAF96FCF2F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086C3-F9C0-4A4B-BBA0-682E450CAA2A}" type="datetimeFigureOut">
              <a:rPr lang="en-US" smtClean="0"/>
              <a:t>8/17/23</a:t>
            </a:fld>
            <a:endParaRPr lang="en-US"/>
          </a:p>
        </p:txBody>
      </p:sp>
      <p:sp>
        <p:nvSpPr>
          <p:cNvPr id="5" name="Footer Placeholder 4">
            <a:extLst>
              <a:ext uri="{FF2B5EF4-FFF2-40B4-BE49-F238E27FC236}">
                <a16:creationId xmlns:a16="http://schemas.microsoft.com/office/drawing/2014/main" id="{82665A8A-8F90-C28F-5987-DF9B7FB3E3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720C73-22C0-5A1E-92BB-18D1338E68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19673-6418-174A-9858-7D69055785F4}" type="slidenum">
              <a:rPr lang="en-US" smtClean="0"/>
              <a:t>‹#›</a:t>
            </a:fld>
            <a:endParaRPr lang="en-US"/>
          </a:p>
        </p:txBody>
      </p:sp>
    </p:spTree>
    <p:extLst>
      <p:ext uri="{BB962C8B-B14F-4D97-AF65-F5344CB8AC3E}">
        <p14:creationId xmlns:p14="http://schemas.microsoft.com/office/powerpoint/2010/main" val="168117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2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3" Type="http://schemas.openxmlformats.org/officeDocument/2006/relationships/diagramColors" Target="../diagrams/colors4.xml"/><Relationship Id="rId18" Type="http://schemas.openxmlformats.org/officeDocument/2006/relationships/image" Target="../media/image15.svg"/><Relationship Id="rId26" Type="http://schemas.openxmlformats.org/officeDocument/2006/relationships/image" Target="../media/image23.svg"/><Relationship Id="rId3" Type="http://schemas.openxmlformats.org/officeDocument/2006/relationships/image" Target="../media/image4.png"/><Relationship Id="rId21" Type="http://schemas.openxmlformats.org/officeDocument/2006/relationships/image" Target="../media/image18.png"/><Relationship Id="rId34" Type="http://schemas.openxmlformats.org/officeDocument/2006/relationships/image" Target="../media/image31.svg"/><Relationship Id="rId7" Type="http://schemas.openxmlformats.org/officeDocument/2006/relationships/diagramQuickStyle" Target="../diagrams/quickStyle3.xml"/><Relationship Id="rId12" Type="http://schemas.openxmlformats.org/officeDocument/2006/relationships/diagramQuickStyle" Target="../diagrams/quickStyle4.xml"/><Relationship Id="rId17" Type="http://schemas.openxmlformats.org/officeDocument/2006/relationships/image" Target="../media/image14.png"/><Relationship Id="rId25" Type="http://schemas.openxmlformats.org/officeDocument/2006/relationships/image" Target="../media/image22.png"/><Relationship Id="rId33" Type="http://schemas.openxmlformats.org/officeDocument/2006/relationships/image" Target="../media/image30.png"/><Relationship Id="rId2" Type="http://schemas.openxmlformats.org/officeDocument/2006/relationships/notesSlide" Target="../notesSlides/notesSlide4.xml"/><Relationship Id="rId16" Type="http://schemas.openxmlformats.org/officeDocument/2006/relationships/image" Target="../media/image13.svg"/><Relationship Id="rId20" Type="http://schemas.openxmlformats.org/officeDocument/2006/relationships/image" Target="../media/image17.svg"/><Relationship Id="rId29"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diagramLayout" Target="../diagrams/layout3.xml"/><Relationship Id="rId11" Type="http://schemas.openxmlformats.org/officeDocument/2006/relationships/diagramLayout" Target="../diagrams/layout4.xml"/><Relationship Id="rId24" Type="http://schemas.openxmlformats.org/officeDocument/2006/relationships/image" Target="../media/image21.svg"/><Relationship Id="rId32" Type="http://schemas.openxmlformats.org/officeDocument/2006/relationships/image" Target="../media/image29.svg"/><Relationship Id="rId5" Type="http://schemas.openxmlformats.org/officeDocument/2006/relationships/diagramData" Target="../diagrams/data3.xml"/><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svg"/><Relationship Id="rId10" Type="http://schemas.openxmlformats.org/officeDocument/2006/relationships/diagramData" Target="../diagrams/data4.xml"/><Relationship Id="rId19" Type="http://schemas.openxmlformats.org/officeDocument/2006/relationships/image" Target="../media/image16.png"/><Relationship Id="rId31" Type="http://schemas.openxmlformats.org/officeDocument/2006/relationships/image" Target="../media/image28.png"/><Relationship Id="rId4" Type="http://schemas.openxmlformats.org/officeDocument/2006/relationships/image" Target="../media/image5.png"/><Relationship Id="rId9" Type="http://schemas.microsoft.com/office/2007/relationships/diagramDrawing" Target="../diagrams/drawing3.xml"/><Relationship Id="rId14" Type="http://schemas.microsoft.com/office/2007/relationships/diagramDrawing" Target="../diagrams/drawing4.xml"/><Relationship Id="rId22" Type="http://schemas.openxmlformats.org/officeDocument/2006/relationships/image" Target="../media/image19.svg"/><Relationship Id="rId27" Type="http://schemas.openxmlformats.org/officeDocument/2006/relationships/image" Target="../media/image24.png"/><Relationship Id="rId30" Type="http://schemas.openxmlformats.org/officeDocument/2006/relationships/image" Target="../media/image27.svg"/><Relationship Id="rId8" Type="http://schemas.openxmlformats.org/officeDocument/2006/relationships/diagramColors" Target="../diagrams/colors3.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92;p34">
            <a:extLst>
              <a:ext uri="{FF2B5EF4-FFF2-40B4-BE49-F238E27FC236}">
                <a16:creationId xmlns:a16="http://schemas.microsoft.com/office/drawing/2014/main" id="{AA26FA53-5E49-4320-80C9-1D87A56D29BE}"/>
              </a:ext>
            </a:extLst>
          </p:cNvPr>
          <p:cNvSpPr txBox="1">
            <a:spLocks noGrp="1"/>
          </p:cNvSpPr>
          <p:nvPr>
            <p:ph type="title"/>
          </p:nvPr>
        </p:nvSpPr>
        <p:spPr>
          <a:xfrm>
            <a:off x="0" y="139701"/>
            <a:ext cx="12192000" cy="1550990"/>
          </a:xfrm>
          <a:prstGeom prst="rect">
            <a:avLst/>
          </a:prstGeom>
          <a:solidFill>
            <a:srgbClr val="002060"/>
          </a:solidFill>
          <a:ln>
            <a:noFill/>
          </a:ln>
        </p:spPr>
        <p:txBody>
          <a:bodyPr spcFirstLastPara="1" wrap="square" lIns="91425" tIns="45700" rIns="91425" bIns="45700" anchor="ctr" anchorCtr="0">
            <a:noAutofit/>
          </a:bodyPr>
          <a:lstStyle/>
          <a:p>
            <a:pPr marL="622300" lvl="0" indent="-622300" algn="l" rtl="0">
              <a:lnSpc>
                <a:spcPct val="90000"/>
              </a:lnSpc>
              <a:spcBef>
                <a:spcPts val="0"/>
              </a:spcBef>
              <a:spcAft>
                <a:spcPts val="0"/>
              </a:spcAft>
              <a:buClr>
                <a:schemeClr val="dk1"/>
              </a:buClr>
              <a:buSzPts val="1800"/>
              <a:buFont typeface="Quattrocento Sans"/>
              <a:buNone/>
            </a:pPr>
            <a:r>
              <a:rPr lang="en-ZA" dirty="0"/>
              <a:t>     </a:t>
            </a:r>
            <a:r>
              <a:rPr lang="en-ZA" sz="4400" b="1" dirty="0">
                <a:solidFill>
                  <a:schemeClr val="lt1"/>
                </a:solidFill>
              </a:rPr>
              <a:t>Re-imagining Systems and Processes to support our research-active, research-excellent UCT</a:t>
            </a:r>
            <a:endParaRPr sz="4400" b="1" dirty="0">
              <a:solidFill>
                <a:schemeClr val="lt1"/>
              </a:solidFill>
            </a:endParaRPr>
          </a:p>
        </p:txBody>
      </p:sp>
      <p:sp>
        <p:nvSpPr>
          <p:cNvPr id="4" name="Google Shape;294;p34">
            <a:extLst>
              <a:ext uri="{FF2B5EF4-FFF2-40B4-BE49-F238E27FC236}">
                <a16:creationId xmlns:a16="http://schemas.microsoft.com/office/drawing/2014/main" id="{83ADAE66-F1A1-4B76-9FAA-D3D54064CDD7}"/>
              </a:ext>
            </a:extLst>
          </p:cNvPr>
          <p:cNvSpPr/>
          <p:nvPr/>
        </p:nvSpPr>
        <p:spPr>
          <a:xfrm>
            <a:off x="0" y="1590"/>
            <a:ext cx="12192000" cy="138110"/>
          </a:xfrm>
          <a:prstGeom prst="rect">
            <a:avLst/>
          </a:prstGeom>
          <a:solidFill>
            <a:srgbClr val="2C81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Calibri"/>
              <a:ea typeface="Calibri"/>
              <a:cs typeface="Calibri"/>
              <a:sym typeface="Calibri"/>
            </a:endParaRPr>
          </a:p>
        </p:txBody>
      </p:sp>
      <p:graphicFrame>
        <p:nvGraphicFramePr>
          <p:cNvPr id="10" name="Table 11">
            <a:extLst>
              <a:ext uri="{FF2B5EF4-FFF2-40B4-BE49-F238E27FC236}">
                <a16:creationId xmlns:a16="http://schemas.microsoft.com/office/drawing/2014/main" id="{9F2F4D01-6CEE-4CBC-9425-896A6EA6A8DB}"/>
              </a:ext>
            </a:extLst>
          </p:cNvPr>
          <p:cNvGraphicFramePr>
            <a:graphicFrameLocks noGrp="1"/>
          </p:cNvGraphicFramePr>
          <p:nvPr/>
        </p:nvGraphicFramePr>
        <p:xfrm>
          <a:off x="523822" y="2224992"/>
          <a:ext cx="11144356" cy="4114800"/>
        </p:xfrm>
        <a:graphic>
          <a:graphicData uri="http://schemas.openxmlformats.org/drawingml/2006/table">
            <a:tbl>
              <a:tblPr firstRow="1" bandRow="1">
                <a:tableStyleId>{5C22544A-7EE6-4342-B048-85BDC9FD1C3A}</a:tableStyleId>
              </a:tblPr>
              <a:tblGrid>
                <a:gridCol w="2786089">
                  <a:extLst>
                    <a:ext uri="{9D8B030D-6E8A-4147-A177-3AD203B41FA5}">
                      <a16:colId xmlns:a16="http://schemas.microsoft.com/office/drawing/2014/main" val="4211422488"/>
                    </a:ext>
                  </a:extLst>
                </a:gridCol>
                <a:gridCol w="2786089">
                  <a:extLst>
                    <a:ext uri="{9D8B030D-6E8A-4147-A177-3AD203B41FA5}">
                      <a16:colId xmlns:a16="http://schemas.microsoft.com/office/drawing/2014/main" val="1213469691"/>
                    </a:ext>
                  </a:extLst>
                </a:gridCol>
                <a:gridCol w="2786089">
                  <a:extLst>
                    <a:ext uri="{9D8B030D-6E8A-4147-A177-3AD203B41FA5}">
                      <a16:colId xmlns:a16="http://schemas.microsoft.com/office/drawing/2014/main" val="2031782945"/>
                    </a:ext>
                  </a:extLst>
                </a:gridCol>
                <a:gridCol w="2786089">
                  <a:extLst>
                    <a:ext uri="{9D8B030D-6E8A-4147-A177-3AD203B41FA5}">
                      <a16:colId xmlns:a16="http://schemas.microsoft.com/office/drawing/2014/main" val="2194888432"/>
                    </a:ext>
                  </a:extLst>
                </a:gridCol>
              </a:tblGrid>
              <a:tr h="978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Transforming UCT’s Research Support, esp. finance &amp; HR services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2000" dirty="0"/>
                    </a:p>
                    <a:p>
                      <a:endParaRPr lang="en-ZA" dirty="0"/>
                    </a:p>
                  </a:txBody>
                  <a:tcPr>
                    <a:solidFill>
                      <a:srgbClr val="2C8120"/>
                    </a:solidFill>
                  </a:tcPr>
                </a:tc>
                <a:tc>
                  <a:txBody>
                    <a:bodyPr/>
                    <a:lstStyle/>
                    <a:p>
                      <a:endParaRPr lang="en-ZA" dirty="0"/>
                    </a:p>
                  </a:txBody>
                  <a:tcPr/>
                </a:tc>
                <a:tc>
                  <a:txBody>
                    <a:bodyPr/>
                    <a:lstStyle/>
                    <a:p>
                      <a:pPr algn="ctr"/>
                      <a:endParaRPr lang="en-US" sz="2000" dirty="0"/>
                    </a:p>
                    <a:p>
                      <a:pPr algn="ctr"/>
                      <a:r>
                        <a:rPr lang="en-US" sz="2000" dirty="0"/>
                        <a:t>Building knowledge hubs for research support</a:t>
                      </a:r>
                      <a:endParaRPr lang="en-ZA" sz="2000" dirty="0"/>
                    </a:p>
                  </a:txBody>
                  <a:tcPr>
                    <a:solidFill>
                      <a:srgbClr val="2C8120"/>
                    </a:solidFill>
                  </a:tcPr>
                </a:tc>
                <a:tc>
                  <a:txBody>
                    <a:bodyPr/>
                    <a:lstStyle/>
                    <a:p>
                      <a:endParaRPr lang="en-ZA" dirty="0"/>
                    </a:p>
                  </a:txBody>
                  <a:tcPr/>
                </a:tc>
                <a:extLst>
                  <a:ext uri="{0D108BD9-81ED-4DB2-BD59-A6C34878D82A}">
                    <a16:rowId xmlns:a16="http://schemas.microsoft.com/office/drawing/2014/main" val="194017532"/>
                  </a:ext>
                </a:extLst>
              </a:tr>
              <a:tr h="370840">
                <a:tc>
                  <a:txBody>
                    <a:bodyPr/>
                    <a:lstStyle/>
                    <a:p>
                      <a:endParaRPr lang="en-ZA" dirty="0"/>
                    </a:p>
                  </a:txBody>
                  <a:tcPr>
                    <a:solidFill>
                      <a:srgbClr val="4472C4"/>
                    </a:solidFill>
                  </a:tcPr>
                </a:tc>
                <a:tc>
                  <a:txBody>
                    <a:bodyPr/>
                    <a:lstStyle/>
                    <a:p>
                      <a:endParaRPr lang="en-US" sz="1000" dirty="0"/>
                    </a:p>
                    <a:p>
                      <a:pPr algn="ctr"/>
                      <a:endParaRPr lang="en-US" sz="2000" b="1" dirty="0">
                        <a:solidFill>
                          <a:schemeClr val="bg1"/>
                        </a:solidFill>
                      </a:endParaRPr>
                    </a:p>
                    <a:p>
                      <a:pPr algn="ctr"/>
                      <a:r>
                        <a:rPr lang="en-US" sz="2000" b="1" dirty="0">
                          <a:solidFill>
                            <a:schemeClr val="bg1"/>
                          </a:solidFill>
                        </a:rPr>
                        <a:t>Digital Resources </a:t>
                      </a:r>
                      <a:br>
                        <a:rPr lang="en-US" sz="2000" b="1" dirty="0">
                          <a:solidFill>
                            <a:schemeClr val="bg1"/>
                          </a:solidFill>
                        </a:rPr>
                      </a:br>
                      <a:r>
                        <a:rPr lang="en-US" sz="2000" b="1" dirty="0">
                          <a:solidFill>
                            <a:schemeClr val="bg1"/>
                          </a:solidFill>
                        </a:rPr>
                        <a:t>and e-research</a:t>
                      </a:r>
                    </a:p>
                    <a:p>
                      <a:pPr algn="ctr"/>
                      <a:endParaRPr lang="en-ZA" sz="2000" b="1" dirty="0">
                        <a:solidFill>
                          <a:schemeClr val="bg1"/>
                        </a:solidFill>
                      </a:endParaRPr>
                    </a:p>
                  </a:txBody>
                  <a:tcPr>
                    <a:solidFill>
                      <a:srgbClr val="2C8120"/>
                    </a:solidFill>
                  </a:tcPr>
                </a:tc>
                <a:tc>
                  <a:txBody>
                    <a:bodyPr/>
                    <a:lstStyle/>
                    <a:p>
                      <a:endParaRPr lang="en-ZA" dirty="0"/>
                    </a:p>
                  </a:txBody>
                  <a:tcPr>
                    <a:solidFill>
                      <a:srgbClr val="4472C4"/>
                    </a:solidFill>
                  </a:tcPr>
                </a:tc>
                <a:tc>
                  <a:txBody>
                    <a:bodyPr/>
                    <a:lstStyle/>
                    <a:p>
                      <a:pPr algn="ctr"/>
                      <a:endParaRPr lang="en-US" sz="2000" b="1" dirty="0">
                        <a:solidFill>
                          <a:schemeClr val="bg1"/>
                        </a:solidFill>
                      </a:endParaRPr>
                    </a:p>
                    <a:p>
                      <a:pPr algn="ctr"/>
                      <a:endParaRPr lang="en-US" sz="2000" b="1" dirty="0">
                        <a:solidFill>
                          <a:schemeClr val="bg1"/>
                        </a:solidFill>
                      </a:endParaRPr>
                    </a:p>
                    <a:p>
                      <a:pPr algn="ctr"/>
                      <a:r>
                        <a:rPr lang="en-US" sz="2000" b="1" dirty="0">
                          <a:solidFill>
                            <a:schemeClr val="bg1"/>
                          </a:solidFill>
                        </a:rPr>
                        <a:t>Developing </a:t>
                      </a:r>
                      <a:br>
                        <a:rPr lang="en-US" sz="2000" b="1" dirty="0">
                          <a:solidFill>
                            <a:schemeClr val="bg1"/>
                          </a:solidFill>
                        </a:rPr>
                      </a:br>
                      <a:r>
                        <a:rPr lang="en-US" sz="2000" b="1" dirty="0">
                          <a:solidFill>
                            <a:schemeClr val="bg1"/>
                          </a:solidFill>
                        </a:rPr>
                        <a:t>the pre- &amp; post-awards </a:t>
                      </a:r>
                      <a:br>
                        <a:rPr lang="en-US" sz="2000" b="1" dirty="0">
                          <a:solidFill>
                            <a:schemeClr val="bg1"/>
                          </a:solidFill>
                        </a:rPr>
                      </a:br>
                      <a:r>
                        <a:rPr lang="en-US" sz="2000" b="1" dirty="0">
                          <a:solidFill>
                            <a:schemeClr val="bg1"/>
                          </a:solidFill>
                        </a:rPr>
                        <a:t>knowledge hub</a:t>
                      </a:r>
                    </a:p>
                    <a:p>
                      <a:pPr algn="ctr"/>
                      <a:endParaRPr lang="en-ZA" sz="2000" b="1" dirty="0">
                        <a:solidFill>
                          <a:schemeClr val="bg1"/>
                        </a:solidFill>
                      </a:endParaRPr>
                    </a:p>
                  </a:txBody>
                  <a:tcPr>
                    <a:solidFill>
                      <a:srgbClr val="2C8120"/>
                    </a:solidFill>
                  </a:tcPr>
                </a:tc>
                <a:extLst>
                  <a:ext uri="{0D108BD9-81ED-4DB2-BD59-A6C34878D82A}">
                    <a16:rowId xmlns:a16="http://schemas.microsoft.com/office/drawing/2014/main" val="397844856"/>
                  </a:ext>
                </a:extLst>
              </a:tr>
            </a:tbl>
          </a:graphicData>
        </a:graphic>
      </p:graphicFrame>
      <p:pic>
        <p:nvPicPr>
          <p:cNvPr id="5" name="Picture 4">
            <a:extLst>
              <a:ext uri="{FF2B5EF4-FFF2-40B4-BE49-F238E27FC236}">
                <a16:creationId xmlns:a16="http://schemas.microsoft.com/office/drawing/2014/main" id="{724E6DA3-0813-4B16-9816-D59776C4C437}"/>
              </a:ext>
            </a:extLst>
          </p:cNvPr>
          <p:cNvPicPr>
            <a:picLocks noChangeAspect="1"/>
          </p:cNvPicPr>
          <p:nvPr/>
        </p:nvPicPr>
        <p:blipFill>
          <a:blip r:embed="rId2"/>
          <a:stretch>
            <a:fillRect/>
          </a:stretch>
        </p:blipFill>
        <p:spPr>
          <a:xfrm>
            <a:off x="3682315" y="2427385"/>
            <a:ext cx="1985976" cy="1855007"/>
          </a:xfrm>
          <a:prstGeom prst="rect">
            <a:avLst/>
          </a:prstGeom>
        </p:spPr>
      </p:pic>
      <p:pic>
        <p:nvPicPr>
          <p:cNvPr id="6" name="Picture 5">
            <a:extLst>
              <a:ext uri="{FF2B5EF4-FFF2-40B4-BE49-F238E27FC236}">
                <a16:creationId xmlns:a16="http://schemas.microsoft.com/office/drawing/2014/main" id="{2CE2B2B0-B9BA-4E41-845A-17DD5D022AD1}"/>
              </a:ext>
            </a:extLst>
          </p:cNvPr>
          <p:cNvPicPr>
            <a:picLocks noChangeAspect="1"/>
          </p:cNvPicPr>
          <p:nvPr/>
        </p:nvPicPr>
        <p:blipFill>
          <a:blip r:embed="rId3"/>
          <a:stretch>
            <a:fillRect/>
          </a:stretch>
        </p:blipFill>
        <p:spPr>
          <a:xfrm>
            <a:off x="620166" y="4646140"/>
            <a:ext cx="2548787" cy="1464895"/>
          </a:xfrm>
          <a:prstGeom prst="rect">
            <a:avLst/>
          </a:prstGeom>
        </p:spPr>
      </p:pic>
      <p:sp>
        <p:nvSpPr>
          <p:cNvPr id="7" name="TextBox 6">
            <a:extLst>
              <a:ext uri="{FF2B5EF4-FFF2-40B4-BE49-F238E27FC236}">
                <a16:creationId xmlns:a16="http://schemas.microsoft.com/office/drawing/2014/main" id="{991CD828-38BC-49EA-8111-F78B5380C549}"/>
              </a:ext>
            </a:extLst>
          </p:cNvPr>
          <p:cNvSpPr txBox="1"/>
          <p:nvPr/>
        </p:nvSpPr>
        <p:spPr>
          <a:xfrm>
            <a:off x="6116987" y="4522573"/>
            <a:ext cx="1301578" cy="923330"/>
          </a:xfrm>
          <a:prstGeom prst="rect">
            <a:avLst/>
          </a:prstGeom>
          <a:noFill/>
        </p:spPr>
        <p:txBody>
          <a:bodyPr wrap="square" rtlCol="0">
            <a:spAutoFit/>
          </a:bodyPr>
          <a:lstStyle/>
          <a:p>
            <a:pPr algn="ctr"/>
            <a:r>
              <a:rPr lang="en-US" dirty="0">
                <a:solidFill>
                  <a:schemeClr val="bg1"/>
                </a:solidFill>
              </a:rPr>
              <a:t>Digital humanity repositories</a:t>
            </a:r>
            <a:endParaRPr lang="en-ZA" dirty="0">
              <a:solidFill>
                <a:schemeClr val="bg1"/>
              </a:solidFill>
            </a:endParaRPr>
          </a:p>
        </p:txBody>
      </p:sp>
      <p:sp>
        <p:nvSpPr>
          <p:cNvPr id="9" name="TextBox 8">
            <a:extLst>
              <a:ext uri="{FF2B5EF4-FFF2-40B4-BE49-F238E27FC236}">
                <a16:creationId xmlns:a16="http://schemas.microsoft.com/office/drawing/2014/main" id="{FB7A1321-B0D8-46A6-9FCC-ABBE91F22CC4}"/>
              </a:ext>
            </a:extLst>
          </p:cNvPr>
          <p:cNvSpPr txBox="1"/>
          <p:nvPr/>
        </p:nvSpPr>
        <p:spPr>
          <a:xfrm>
            <a:off x="7333083" y="5230790"/>
            <a:ext cx="1301578" cy="646331"/>
          </a:xfrm>
          <a:prstGeom prst="rect">
            <a:avLst/>
          </a:prstGeom>
          <a:noFill/>
        </p:spPr>
        <p:txBody>
          <a:bodyPr wrap="square" rtlCol="0">
            <a:spAutoFit/>
          </a:bodyPr>
          <a:lstStyle/>
          <a:p>
            <a:pPr algn="ctr"/>
            <a:r>
              <a:rPr lang="en-US" dirty="0">
                <a:solidFill>
                  <a:schemeClr val="accent4">
                    <a:lumMod val="60000"/>
                    <a:lumOff val="40000"/>
                  </a:schemeClr>
                </a:solidFill>
              </a:rPr>
              <a:t>Towards Open Ethics</a:t>
            </a:r>
            <a:endParaRPr lang="en-ZA" dirty="0">
              <a:solidFill>
                <a:schemeClr val="accent4">
                  <a:lumMod val="60000"/>
                  <a:lumOff val="40000"/>
                </a:schemeClr>
              </a:solidFill>
            </a:endParaRPr>
          </a:p>
        </p:txBody>
      </p:sp>
      <p:sp>
        <p:nvSpPr>
          <p:cNvPr id="11" name="TextBox 10">
            <a:extLst>
              <a:ext uri="{FF2B5EF4-FFF2-40B4-BE49-F238E27FC236}">
                <a16:creationId xmlns:a16="http://schemas.microsoft.com/office/drawing/2014/main" id="{AFE856CE-449B-4521-9376-0D32F3DD844A}"/>
              </a:ext>
            </a:extLst>
          </p:cNvPr>
          <p:cNvSpPr txBox="1"/>
          <p:nvPr/>
        </p:nvSpPr>
        <p:spPr>
          <a:xfrm>
            <a:off x="7527554" y="4543270"/>
            <a:ext cx="1301578" cy="646331"/>
          </a:xfrm>
          <a:prstGeom prst="rect">
            <a:avLst/>
          </a:prstGeom>
          <a:noFill/>
        </p:spPr>
        <p:txBody>
          <a:bodyPr wrap="square" rtlCol="0">
            <a:spAutoFit/>
          </a:bodyPr>
          <a:lstStyle/>
          <a:p>
            <a:pPr algn="ctr"/>
            <a:r>
              <a:rPr lang="en-US" dirty="0">
                <a:solidFill>
                  <a:schemeClr val="accent5">
                    <a:lumMod val="40000"/>
                    <a:lumOff val="60000"/>
                  </a:schemeClr>
                </a:solidFill>
              </a:rPr>
              <a:t>The Stats Hub</a:t>
            </a:r>
            <a:endParaRPr lang="en-ZA" dirty="0">
              <a:solidFill>
                <a:schemeClr val="accent5">
                  <a:lumMod val="40000"/>
                  <a:lumOff val="60000"/>
                </a:schemeClr>
              </a:solidFill>
            </a:endParaRPr>
          </a:p>
        </p:txBody>
      </p:sp>
      <p:sp>
        <p:nvSpPr>
          <p:cNvPr id="12" name="TextBox 11">
            <a:extLst>
              <a:ext uri="{FF2B5EF4-FFF2-40B4-BE49-F238E27FC236}">
                <a16:creationId xmlns:a16="http://schemas.microsoft.com/office/drawing/2014/main" id="{C535BE28-FD02-4067-AAEC-AD6FF9E1BE96}"/>
              </a:ext>
            </a:extLst>
          </p:cNvPr>
          <p:cNvSpPr txBox="1"/>
          <p:nvPr/>
        </p:nvSpPr>
        <p:spPr>
          <a:xfrm>
            <a:off x="7601695" y="5933166"/>
            <a:ext cx="1301578" cy="369332"/>
          </a:xfrm>
          <a:prstGeom prst="rect">
            <a:avLst/>
          </a:prstGeom>
          <a:noFill/>
        </p:spPr>
        <p:txBody>
          <a:bodyPr wrap="square" rtlCol="0">
            <a:spAutoFit/>
          </a:bodyPr>
          <a:lstStyle/>
          <a:p>
            <a:pPr algn="ctr"/>
            <a:r>
              <a:rPr lang="en-US" dirty="0" err="1">
                <a:solidFill>
                  <a:schemeClr val="accent6">
                    <a:lumMod val="60000"/>
                    <a:lumOff val="40000"/>
                  </a:schemeClr>
                </a:solidFill>
              </a:rPr>
              <a:t>DataFirst</a:t>
            </a:r>
            <a:endParaRPr lang="en-ZA" dirty="0">
              <a:solidFill>
                <a:schemeClr val="accent6">
                  <a:lumMod val="60000"/>
                  <a:lumOff val="40000"/>
                </a:schemeClr>
              </a:solidFill>
            </a:endParaRPr>
          </a:p>
        </p:txBody>
      </p:sp>
      <p:pic>
        <p:nvPicPr>
          <p:cNvPr id="13" name="Picture 12">
            <a:extLst>
              <a:ext uri="{FF2B5EF4-FFF2-40B4-BE49-F238E27FC236}">
                <a16:creationId xmlns:a16="http://schemas.microsoft.com/office/drawing/2014/main" id="{08295794-124F-4F39-AA5F-EBAEA8F56FD2}"/>
              </a:ext>
            </a:extLst>
          </p:cNvPr>
          <p:cNvPicPr>
            <a:picLocks noChangeAspect="1"/>
          </p:cNvPicPr>
          <p:nvPr/>
        </p:nvPicPr>
        <p:blipFill rotWithShape="1">
          <a:blip r:embed="rId4"/>
          <a:srcRect t="8829"/>
          <a:stretch/>
        </p:blipFill>
        <p:spPr>
          <a:xfrm>
            <a:off x="9003956" y="2331307"/>
            <a:ext cx="2549139" cy="2007958"/>
          </a:xfrm>
          <a:prstGeom prst="rect">
            <a:avLst/>
          </a:prstGeom>
        </p:spPr>
      </p:pic>
      <p:sp>
        <p:nvSpPr>
          <p:cNvPr id="14" name="TextBox 13">
            <a:extLst>
              <a:ext uri="{FF2B5EF4-FFF2-40B4-BE49-F238E27FC236}">
                <a16:creationId xmlns:a16="http://schemas.microsoft.com/office/drawing/2014/main" id="{9C5D7531-55D6-4EFF-AD36-733366137FDF}"/>
              </a:ext>
            </a:extLst>
          </p:cNvPr>
          <p:cNvSpPr txBox="1"/>
          <p:nvPr/>
        </p:nvSpPr>
        <p:spPr>
          <a:xfrm>
            <a:off x="6031438" y="5637416"/>
            <a:ext cx="1301578" cy="646331"/>
          </a:xfrm>
          <a:prstGeom prst="rect">
            <a:avLst/>
          </a:prstGeom>
          <a:noFill/>
        </p:spPr>
        <p:txBody>
          <a:bodyPr wrap="square" rtlCol="0">
            <a:spAutoFit/>
          </a:bodyPr>
          <a:lstStyle/>
          <a:p>
            <a:pPr algn="ctr"/>
            <a:r>
              <a:rPr lang="en-US" dirty="0">
                <a:solidFill>
                  <a:srgbClr val="E47CC6"/>
                </a:solidFill>
              </a:rPr>
              <a:t>Field-work cooperative</a:t>
            </a:r>
            <a:endParaRPr lang="en-ZA" dirty="0">
              <a:solidFill>
                <a:srgbClr val="E47CC6"/>
              </a:solidFill>
            </a:endParaRPr>
          </a:p>
        </p:txBody>
      </p:sp>
    </p:spTree>
    <p:extLst>
      <p:ext uri="{BB962C8B-B14F-4D97-AF65-F5344CB8AC3E}">
        <p14:creationId xmlns:p14="http://schemas.microsoft.com/office/powerpoint/2010/main" val="3280418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2FFA-04D6-914D-9E54-1E21EFC4538B}"/>
              </a:ext>
            </a:extLst>
          </p:cNvPr>
          <p:cNvSpPr>
            <a:spLocks noGrp="1"/>
          </p:cNvSpPr>
          <p:nvPr>
            <p:ph type="title"/>
          </p:nvPr>
        </p:nvSpPr>
        <p:spPr>
          <a:xfrm>
            <a:off x="852820" y="810689"/>
            <a:ext cx="11103482" cy="504082"/>
          </a:xfrm>
        </p:spPr>
        <p:txBody>
          <a:bodyPr/>
          <a:lstStyle/>
          <a:p>
            <a:r>
              <a:rPr lang="en-US" sz="3200" dirty="0"/>
              <a:t>The project has successfully addressed a number of priority research support issues as identified (1/4)</a:t>
            </a:r>
            <a:br>
              <a:rPr lang="en-US" sz="3200" dirty="0"/>
            </a:br>
            <a:endParaRPr lang="en-US" sz="3200" dirty="0"/>
          </a:p>
        </p:txBody>
      </p:sp>
      <p:cxnSp>
        <p:nvCxnSpPr>
          <p:cNvPr id="6" name="Straight Connector 5">
            <a:extLst>
              <a:ext uri="{FF2B5EF4-FFF2-40B4-BE49-F238E27FC236}">
                <a16:creationId xmlns:a16="http://schemas.microsoft.com/office/drawing/2014/main" id="{42832416-C3BC-BC49-8787-3D43A43D19EB}"/>
              </a:ext>
            </a:extLst>
          </p:cNvPr>
          <p:cNvCxnSpPr>
            <a:cxnSpLocks/>
          </p:cNvCxnSpPr>
          <p:nvPr/>
        </p:nvCxnSpPr>
        <p:spPr>
          <a:xfrm>
            <a:off x="419100" y="906235"/>
            <a:ext cx="11362083"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9207C89-7FBA-9547-AF8A-B664B7483D9B}"/>
              </a:ext>
            </a:extLst>
          </p:cNvPr>
          <p:cNvPicPr>
            <a:picLocks noChangeAspect="1"/>
          </p:cNvPicPr>
          <p:nvPr/>
        </p:nvPicPr>
        <p:blipFill>
          <a:blip r:embed="rId3"/>
          <a:stretch>
            <a:fillRect/>
          </a:stretch>
        </p:blipFill>
        <p:spPr>
          <a:xfrm>
            <a:off x="74631" y="28677"/>
            <a:ext cx="583499" cy="592252"/>
          </a:xfrm>
          <a:prstGeom prst="rect">
            <a:avLst/>
          </a:prstGeom>
        </p:spPr>
      </p:pic>
      <p:sp>
        <p:nvSpPr>
          <p:cNvPr id="47" name="TextBox 46">
            <a:extLst>
              <a:ext uri="{FF2B5EF4-FFF2-40B4-BE49-F238E27FC236}">
                <a16:creationId xmlns:a16="http://schemas.microsoft.com/office/drawing/2014/main" id="{54160E3D-61C9-CA4C-8D67-6F4C6E134324}"/>
              </a:ext>
            </a:extLst>
          </p:cNvPr>
          <p:cNvSpPr txBox="1"/>
          <p:nvPr/>
        </p:nvSpPr>
        <p:spPr>
          <a:xfrm>
            <a:off x="366380" y="856562"/>
            <a:ext cx="10972800" cy="305698"/>
          </a:xfrm>
          <a:prstGeom prst="rect">
            <a:avLst/>
          </a:prstGeom>
          <a:noFill/>
        </p:spPr>
        <p:txBody>
          <a:bodyPr wrap="square" lIns="0" tIns="0" rIns="0" bIns="0" rtlCol="0">
            <a:noAutofit/>
          </a:bodyPr>
          <a:lstStyle/>
          <a:p>
            <a:pPr algn="l"/>
            <a:r>
              <a:rPr lang="en-US" sz="1800" b="1" i="1">
                <a:solidFill>
                  <a:schemeClr val="tx2"/>
                </a:solidFill>
              </a:rPr>
              <a:t>Finance related issues: </a:t>
            </a:r>
          </a:p>
        </p:txBody>
      </p:sp>
      <p:sp>
        <p:nvSpPr>
          <p:cNvPr id="9" name="TextBox 8">
            <a:extLst>
              <a:ext uri="{FF2B5EF4-FFF2-40B4-BE49-F238E27FC236}">
                <a16:creationId xmlns:a16="http://schemas.microsoft.com/office/drawing/2014/main" id="{E8C1C578-6A70-FB4A-B276-7CB605BB630F}"/>
              </a:ext>
            </a:extLst>
          </p:cNvPr>
          <p:cNvSpPr txBox="1"/>
          <p:nvPr/>
        </p:nvSpPr>
        <p:spPr>
          <a:xfrm>
            <a:off x="1497496" y="5512904"/>
            <a:ext cx="0" cy="0"/>
          </a:xfrm>
          <a:prstGeom prst="rect">
            <a:avLst/>
          </a:prstGeom>
          <a:noFill/>
        </p:spPr>
        <p:txBody>
          <a:bodyPr wrap="none" lIns="0" tIns="0" rIns="0" bIns="0" rtlCol="0">
            <a:noAutofit/>
          </a:bodyPr>
          <a:lstStyle/>
          <a:p>
            <a:pPr algn="l"/>
            <a:endParaRPr lang="en-US" sz="1600">
              <a:solidFill>
                <a:schemeClr val="tx2"/>
              </a:solidFill>
            </a:endParaRPr>
          </a:p>
        </p:txBody>
      </p:sp>
      <p:sp>
        <p:nvSpPr>
          <p:cNvPr id="8" name="TextBox 7">
            <a:extLst>
              <a:ext uri="{FF2B5EF4-FFF2-40B4-BE49-F238E27FC236}">
                <a16:creationId xmlns:a16="http://schemas.microsoft.com/office/drawing/2014/main" id="{4972DC0A-8ACB-7942-8D19-81A03E47A930}"/>
              </a:ext>
            </a:extLst>
          </p:cNvPr>
          <p:cNvSpPr txBox="1"/>
          <p:nvPr/>
        </p:nvSpPr>
        <p:spPr>
          <a:xfrm>
            <a:off x="1360449" y="3534937"/>
            <a:ext cx="0" cy="0"/>
          </a:xfrm>
          <a:prstGeom prst="rect">
            <a:avLst/>
          </a:prstGeom>
          <a:noFill/>
        </p:spPr>
        <p:txBody>
          <a:bodyPr wrap="none" lIns="0" tIns="0" rIns="0" bIns="0" rtlCol="0">
            <a:noAutofit/>
          </a:bodyPr>
          <a:lstStyle/>
          <a:p>
            <a:pPr algn="l"/>
            <a:endParaRPr lang="en-US" sz="1600">
              <a:solidFill>
                <a:schemeClr val="tx2"/>
              </a:solidFill>
            </a:endParaRPr>
          </a:p>
        </p:txBody>
      </p:sp>
      <p:sp>
        <p:nvSpPr>
          <p:cNvPr id="26" name="Freeform 25">
            <a:extLst>
              <a:ext uri="{FF2B5EF4-FFF2-40B4-BE49-F238E27FC236}">
                <a16:creationId xmlns:a16="http://schemas.microsoft.com/office/drawing/2014/main" id="{D3FFC303-8AD5-6641-B462-9C543E0ECE81}"/>
              </a:ext>
            </a:extLst>
          </p:cNvPr>
          <p:cNvSpPr/>
          <p:nvPr/>
        </p:nvSpPr>
        <p:spPr>
          <a:xfrm>
            <a:off x="5562327" y="2727989"/>
            <a:ext cx="1334229" cy="1334229"/>
          </a:xfrm>
          <a:custGeom>
            <a:avLst/>
            <a:gdLst>
              <a:gd name="connsiteX0" fmla="*/ 0 w 1334229"/>
              <a:gd name="connsiteY0" fmla="*/ 667115 h 1334229"/>
              <a:gd name="connsiteX1" fmla="*/ 667115 w 1334229"/>
              <a:gd name="connsiteY1" fmla="*/ 0 h 1334229"/>
              <a:gd name="connsiteX2" fmla="*/ 1334230 w 1334229"/>
              <a:gd name="connsiteY2" fmla="*/ 667115 h 1334229"/>
              <a:gd name="connsiteX3" fmla="*/ 667115 w 1334229"/>
              <a:gd name="connsiteY3" fmla="*/ 1334230 h 1334229"/>
              <a:gd name="connsiteX4" fmla="*/ 0 w 1334229"/>
              <a:gd name="connsiteY4" fmla="*/ 667115 h 1334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229" h="1334229">
                <a:moveTo>
                  <a:pt x="0" y="667115"/>
                </a:moveTo>
                <a:cubicBezTo>
                  <a:pt x="0" y="298678"/>
                  <a:pt x="298678" y="0"/>
                  <a:pt x="667115" y="0"/>
                </a:cubicBezTo>
                <a:cubicBezTo>
                  <a:pt x="1035552" y="0"/>
                  <a:pt x="1334230" y="298678"/>
                  <a:pt x="1334230" y="667115"/>
                </a:cubicBezTo>
                <a:cubicBezTo>
                  <a:pt x="1334230" y="1035552"/>
                  <a:pt x="1035552" y="1334230"/>
                  <a:pt x="667115" y="1334230"/>
                </a:cubicBezTo>
                <a:cubicBezTo>
                  <a:pt x="298678" y="1334230"/>
                  <a:pt x="0" y="1035552"/>
                  <a:pt x="0" y="667115"/>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8253" tIns="218253" rIns="218253" bIns="218253"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bg1"/>
                </a:solidFill>
              </a:rPr>
              <a:t>Finance </a:t>
            </a:r>
          </a:p>
        </p:txBody>
      </p:sp>
      <p:sp>
        <p:nvSpPr>
          <p:cNvPr id="29" name="Freeform 28">
            <a:extLst>
              <a:ext uri="{FF2B5EF4-FFF2-40B4-BE49-F238E27FC236}">
                <a16:creationId xmlns:a16="http://schemas.microsoft.com/office/drawing/2014/main" id="{685F11B5-1738-7D4A-BDCA-03ED014EC45D}"/>
              </a:ext>
            </a:extLst>
          </p:cNvPr>
          <p:cNvSpPr/>
          <p:nvPr/>
        </p:nvSpPr>
        <p:spPr>
          <a:xfrm rot="16272171">
            <a:off x="6107587" y="2242792"/>
            <a:ext cx="282574" cy="453638"/>
          </a:xfrm>
          <a:custGeom>
            <a:avLst/>
            <a:gdLst>
              <a:gd name="connsiteX0" fmla="*/ 0 w 282574"/>
              <a:gd name="connsiteY0" fmla="*/ 90728 h 453638"/>
              <a:gd name="connsiteX1" fmla="*/ 141287 w 282574"/>
              <a:gd name="connsiteY1" fmla="*/ 90728 h 453638"/>
              <a:gd name="connsiteX2" fmla="*/ 141287 w 282574"/>
              <a:gd name="connsiteY2" fmla="*/ 0 h 453638"/>
              <a:gd name="connsiteX3" fmla="*/ 282574 w 282574"/>
              <a:gd name="connsiteY3" fmla="*/ 226819 h 453638"/>
              <a:gd name="connsiteX4" fmla="*/ 141287 w 282574"/>
              <a:gd name="connsiteY4" fmla="*/ 453638 h 453638"/>
              <a:gd name="connsiteX5" fmla="*/ 141287 w 282574"/>
              <a:gd name="connsiteY5" fmla="*/ 362910 h 453638"/>
              <a:gd name="connsiteX6" fmla="*/ 0 w 282574"/>
              <a:gd name="connsiteY6" fmla="*/ 362910 h 453638"/>
              <a:gd name="connsiteX7" fmla="*/ 0 w 282574"/>
              <a:gd name="connsiteY7" fmla="*/ 90728 h 45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574" h="453638">
                <a:moveTo>
                  <a:pt x="0" y="90728"/>
                </a:moveTo>
                <a:lnTo>
                  <a:pt x="141287" y="90728"/>
                </a:lnTo>
                <a:lnTo>
                  <a:pt x="141287" y="0"/>
                </a:lnTo>
                <a:lnTo>
                  <a:pt x="282574" y="226819"/>
                </a:lnTo>
                <a:lnTo>
                  <a:pt x="141287" y="453638"/>
                </a:lnTo>
                <a:lnTo>
                  <a:pt x="141287" y="362910"/>
                </a:lnTo>
                <a:lnTo>
                  <a:pt x="0" y="362910"/>
                </a:lnTo>
                <a:lnTo>
                  <a:pt x="0" y="90728"/>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 tIns="90727" rIns="84772" bIns="90728" numCol="1" spcCol="1270" anchor="ctr" anchorCtr="0">
            <a:noAutofit/>
          </a:bodyPr>
          <a:lstStyle/>
          <a:p>
            <a:pPr marL="0" lvl="0" indent="0" algn="ctr" defTabSz="577850">
              <a:lnSpc>
                <a:spcPct val="90000"/>
              </a:lnSpc>
              <a:spcBef>
                <a:spcPct val="0"/>
              </a:spcBef>
              <a:spcAft>
                <a:spcPct val="35000"/>
              </a:spcAft>
              <a:buNone/>
            </a:pPr>
            <a:endParaRPr lang="en-GB" sz="1300" kern="1200">
              <a:solidFill>
                <a:schemeClr val="tx1"/>
              </a:solidFill>
            </a:endParaRPr>
          </a:p>
        </p:txBody>
      </p:sp>
      <p:sp>
        <p:nvSpPr>
          <p:cNvPr id="32" name="Freeform 31">
            <a:extLst>
              <a:ext uri="{FF2B5EF4-FFF2-40B4-BE49-F238E27FC236}">
                <a16:creationId xmlns:a16="http://schemas.microsoft.com/office/drawing/2014/main" id="{99B7A83C-40FB-D34C-A2C6-302B72CEDEC5}"/>
              </a:ext>
            </a:extLst>
          </p:cNvPr>
          <p:cNvSpPr/>
          <p:nvPr/>
        </p:nvSpPr>
        <p:spPr>
          <a:xfrm>
            <a:off x="5601527" y="861012"/>
            <a:ext cx="1334229" cy="1334229"/>
          </a:xfrm>
          <a:custGeom>
            <a:avLst/>
            <a:gdLst>
              <a:gd name="connsiteX0" fmla="*/ 0 w 1334229"/>
              <a:gd name="connsiteY0" fmla="*/ 667115 h 1334229"/>
              <a:gd name="connsiteX1" fmla="*/ 667115 w 1334229"/>
              <a:gd name="connsiteY1" fmla="*/ 0 h 1334229"/>
              <a:gd name="connsiteX2" fmla="*/ 1334230 w 1334229"/>
              <a:gd name="connsiteY2" fmla="*/ 667115 h 1334229"/>
              <a:gd name="connsiteX3" fmla="*/ 667115 w 1334229"/>
              <a:gd name="connsiteY3" fmla="*/ 1334230 h 1334229"/>
              <a:gd name="connsiteX4" fmla="*/ 0 w 1334229"/>
              <a:gd name="connsiteY4" fmla="*/ 667115 h 1334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229" h="1334229">
                <a:moveTo>
                  <a:pt x="0" y="667115"/>
                </a:moveTo>
                <a:cubicBezTo>
                  <a:pt x="0" y="298678"/>
                  <a:pt x="298678" y="0"/>
                  <a:pt x="667115" y="0"/>
                </a:cubicBezTo>
                <a:cubicBezTo>
                  <a:pt x="1035552" y="0"/>
                  <a:pt x="1334230" y="298678"/>
                  <a:pt x="1334230" y="667115"/>
                </a:cubicBezTo>
                <a:cubicBezTo>
                  <a:pt x="1334230" y="1035552"/>
                  <a:pt x="1035552" y="1334230"/>
                  <a:pt x="667115" y="1334230"/>
                </a:cubicBezTo>
                <a:cubicBezTo>
                  <a:pt x="298678" y="1334230"/>
                  <a:pt x="0" y="1035552"/>
                  <a:pt x="0" y="667115"/>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1903" tIns="211903" rIns="211903" bIns="211903" numCol="1" spcCol="1270" anchor="ctr" anchorCtr="0">
            <a:noAutofit/>
          </a:bodyPr>
          <a:lstStyle/>
          <a:p>
            <a:pPr marL="0" lvl="0" indent="0" algn="ctr" defTabSz="577850">
              <a:lnSpc>
                <a:spcPct val="90000"/>
              </a:lnSpc>
              <a:spcBef>
                <a:spcPct val="0"/>
              </a:spcBef>
              <a:spcAft>
                <a:spcPct val="35000"/>
              </a:spcAft>
              <a:buNone/>
            </a:pPr>
            <a:r>
              <a:rPr lang="en-GB" sz="1300" kern="1200">
                <a:solidFill>
                  <a:schemeClr val="tx1"/>
                </a:solidFill>
              </a:rPr>
              <a:t>Financial Reporting </a:t>
            </a:r>
          </a:p>
        </p:txBody>
      </p:sp>
      <p:sp>
        <p:nvSpPr>
          <p:cNvPr id="33" name="Freeform 32">
            <a:extLst>
              <a:ext uri="{FF2B5EF4-FFF2-40B4-BE49-F238E27FC236}">
                <a16:creationId xmlns:a16="http://schemas.microsoft.com/office/drawing/2014/main" id="{0AD408CD-593E-D549-A434-9F32A5BAA94A}"/>
              </a:ext>
            </a:extLst>
          </p:cNvPr>
          <p:cNvSpPr/>
          <p:nvPr/>
        </p:nvSpPr>
        <p:spPr>
          <a:xfrm>
            <a:off x="7013765" y="3168285"/>
            <a:ext cx="282366" cy="453638"/>
          </a:xfrm>
          <a:custGeom>
            <a:avLst/>
            <a:gdLst>
              <a:gd name="connsiteX0" fmla="*/ 0 w 282366"/>
              <a:gd name="connsiteY0" fmla="*/ 90728 h 453638"/>
              <a:gd name="connsiteX1" fmla="*/ 141183 w 282366"/>
              <a:gd name="connsiteY1" fmla="*/ 90728 h 453638"/>
              <a:gd name="connsiteX2" fmla="*/ 141183 w 282366"/>
              <a:gd name="connsiteY2" fmla="*/ 0 h 453638"/>
              <a:gd name="connsiteX3" fmla="*/ 282366 w 282366"/>
              <a:gd name="connsiteY3" fmla="*/ 226819 h 453638"/>
              <a:gd name="connsiteX4" fmla="*/ 141183 w 282366"/>
              <a:gd name="connsiteY4" fmla="*/ 453638 h 453638"/>
              <a:gd name="connsiteX5" fmla="*/ 141183 w 282366"/>
              <a:gd name="connsiteY5" fmla="*/ 362910 h 453638"/>
              <a:gd name="connsiteX6" fmla="*/ 0 w 282366"/>
              <a:gd name="connsiteY6" fmla="*/ 362910 h 453638"/>
              <a:gd name="connsiteX7" fmla="*/ 0 w 282366"/>
              <a:gd name="connsiteY7" fmla="*/ 90728 h 45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366" h="453638">
                <a:moveTo>
                  <a:pt x="0" y="90728"/>
                </a:moveTo>
                <a:lnTo>
                  <a:pt x="141183" y="90728"/>
                </a:lnTo>
                <a:lnTo>
                  <a:pt x="141183" y="0"/>
                </a:lnTo>
                <a:lnTo>
                  <a:pt x="282366" y="226819"/>
                </a:lnTo>
                <a:lnTo>
                  <a:pt x="141183" y="453638"/>
                </a:lnTo>
                <a:lnTo>
                  <a:pt x="141183" y="362910"/>
                </a:lnTo>
                <a:lnTo>
                  <a:pt x="0" y="362910"/>
                </a:lnTo>
                <a:lnTo>
                  <a:pt x="0" y="90728"/>
                </a:lnTo>
                <a:close/>
              </a:path>
            </a:pathLst>
          </a:custGeom>
        </p:spPr>
        <p:style>
          <a:lnRef idx="0">
            <a:schemeClr val="lt1">
              <a:hueOff val="0"/>
              <a:satOff val="0"/>
              <a:lumOff val="0"/>
              <a:alphaOff val="0"/>
            </a:schemeClr>
          </a:lnRef>
          <a:fillRef idx="1">
            <a:schemeClr val="accent3">
              <a:hueOff val="2399918"/>
              <a:satOff val="-15794"/>
              <a:lumOff val="8497"/>
              <a:alphaOff val="0"/>
            </a:schemeClr>
          </a:fillRef>
          <a:effectRef idx="0">
            <a:schemeClr val="accent3">
              <a:hueOff val="2399918"/>
              <a:satOff val="-15794"/>
              <a:lumOff val="8497"/>
              <a:alphaOff val="0"/>
            </a:schemeClr>
          </a:effectRef>
          <a:fontRef idx="minor">
            <a:schemeClr val="lt1"/>
          </a:fontRef>
        </p:style>
        <p:txBody>
          <a:bodyPr spcFirstLastPara="0" vert="horz" wrap="square" lIns="0" tIns="90728" rIns="84710" bIns="90728" numCol="1" spcCol="1270" anchor="ctr" anchorCtr="0">
            <a:noAutofit/>
          </a:bodyPr>
          <a:lstStyle/>
          <a:p>
            <a:pPr marL="0" lvl="0" indent="0" algn="ctr" defTabSz="577850">
              <a:lnSpc>
                <a:spcPct val="90000"/>
              </a:lnSpc>
              <a:spcBef>
                <a:spcPct val="0"/>
              </a:spcBef>
              <a:spcAft>
                <a:spcPct val="35000"/>
              </a:spcAft>
              <a:buNone/>
            </a:pPr>
            <a:endParaRPr lang="en-GB" sz="1300" kern="1200">
              <a:solidFill>
                <a:schemeClr val="tx1"/>
              </a:solidFill>
            </a:endParaRPr>
          </a:p>
        </p:txBody>
      </p:sp>
      <p:sp>
        <p:nvSpPr>
          <p:cNvPr id="34" name="Freeform 33">
            <a:extLst>
              <a:ext uri="{FF2B5EF4-FFF2-40B4-BE49-F238E27FC236}">
                <a16:creationId xmlns:a16="http://schemas.microsoft.com/office/drawing/2014/main" id="{9FB448B0-51DF-1243-9D46-14140F0A8D2D}"/>
              </a:ext>
            </a:extLst>
          </p:cNvPr>
          <p:cNvSpPr/>
          <p:nvPr/>
        </p:nvSpPr>
        <p:spPr>
          <a:xfrm>
            <a:off x="7429323" y="2727989"/>
            <a:ext cx="1334229" cy="1334229"/>
          </a:xfrm>
          <a:custGeom>
            <a:avLst/>
            <a:gdLst>
              <a:gd name="connsiteX0" fmla="*/ 0 w 1334229"/>
              <a:gd name="connsiteY0" fmla="*/ 667115 h 1334229"/>
              <a:gd name="connsiteX1" fmla="*/ 667115 w 1334229"/>
              <a:gd name="connsiteY1" fmla="*/ 0 h 1334229"/>
              <a:gd name="connsiteX2" fmla="*/ 1334230 w 1334229"/>
              <a:gd name="connsiteY2" fmla="*/ 667115 h 1334229"/>
              <a:gd name="connsiteX3" fmla="*/ 667115 w 1334229"/>
              <a:gd name="connsiteY3" fmla="*/ 1334230 h 1334229"/>
              <a:gd name="connsiteX4" fmla="*/ 0 w 1334229"/>
              <a:gd name="connsiteY4" fmla="*/ 667115 h 1334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229" h="1334229">
                <a:moveTo>
                  <a:pt x="0" y="667115"/>
                </a:moveTo>
                <a:cubicBezTo>
                  <a:pt x="0" y="298678"/>
                  <a:pt x="298678" y="0"/>
                  <a:pt x="667115" y="0"/>
                </a:cubicBezTo>
                <a:cubicBezTo>
                  <a:pt x="1035552" y="0"/>
                  <a:pt x="1334230" y="298678"/>
                  <a:pt x="1334230" y="667115"/>
                </a:cubicBezTo>
                <a:cubicBezTo>
                  <a:pt x="1334230" y="1035552"/>
                  <a:pt x="1035552" y="1334230"/>
                  <a:pt x="667115" y="1334230"/>
                </a:cubicBezTo>
                <a:cubicBezTo>
                  <a:pt x="298678" y="1334230"/>
                  <a:pt x="0" y="1035552"/>
                  <a:pt x="0" y="667115"/>
                </a:cubicBezTo>
                <a:close/>
              </a:path>
            </a:pathLst>
          </a:custGeom>
        </p:spPr>
        <p:style>
          <a:lnRef idx="2">
            <a:schemeClr val="lt1">
              <a:hueOff val="0"/>
              <a:satOff val="0"/>
              <a:lumOff val="0"/>
              <a:alphaOff val="0"/>
            </a:schemeClr>
          </a:lnRef>
          <a:fillRef idx="1">
            <a:schemeClr val="accent3">
              <a:hueOff val="2399918"/>
              <a:satOff val="-15794"/>
              <a:lumOff val="8497"/>
              <a:alphaOff val="0"/>
            </a:schemeClr>
          </a:fillRef>
          <a:effectRef idx="0">
            <a:schemeClr val="accent3">
              <a:hueOff val="2399918"/>
              <a:satOff val="-15794"/>
              <a:lumOff val="8497"/>
              <a:alphaOff val="0"/>
            </a:schemeClr>
          </a:effectRef>
          <a:fontRef idx="minor">
            <a:schemeClr val="lt1"/>
          </a:fontRef>
        </p:style>
        <p:txBody>
          <a:bodyPr spcFirstLastPara="0" vert="horz" wrap="square" lIns="210633" tIns="210633" rIns="210633" bIns="210633"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tx1"/>
                </a:solidFill>
              </a:rPr>
              <a:t>Lack of transparency </a:t>
            </a:r>
            <a:r>
              <a:rPr lang="en-GB" sz="1200" kern="1200" err="1">
                <a:solidFill>
                  <a:schemeClr val="tx1"/>
                </a:solidFill>
              </a:rPr>
              <a:t>wrt.research</a:t>
            </a:r>
            <a:r>
              <a:rPr lang="en-GB" sz="1200" kern="1200">
                <a:solidFill>
                  <a:schemeClr val="tx1"/>
                </a:solidFill>
              </a:rPr>
              <a:t> funding flows </a:t>
            </a:r>
          </a:p>
        </p:txBody>
      </p:sp>
      <p:sp>
        <p:nvSpPr>
          <p:cNvPr id="35" name="Freeform 34">
            <a:extLst>
              <a:ext uri="{FF2B5EF4-FFF2-40B4-BE49-F238E27FC236}">
                <a16:creationId xmlns:a16="http://schemas.microsoft.com/office/drawing/2014/main" id="{8D35F608-5DE5-BB4C-9B13-35442D6B2C5E}"/>
              </a:ext>
            </a:extLst>
          </p:cNvPr>
          <p:cNvSpPr/>
          <p:nvPr/>
        </p:nvSpPr>
        <p:spPr>
          <a:xfrm rot="5400000">
            <a:off x="6088258" y="4093792"/>
            <a:ext cx="282366" cy="453638"/>
          </a:xfrm>
          <a:custGeom>
            <a:avLst/>
            <a:gdLst>
              <a:gd name="connsiteX0" fmla="*/ 0 w 282366"/>
              <a:gd name="connsiteY0" fmla="*/ 90728 h 453638"/>
              <a:gd name="connsiteX1" fmla="*/ 141183 w 282366"/>
              <a:gd name="connsiteY1" fmla="*/ 90728 h 453638"/>
              <a:gd name="connsiteX2" fmla="*/ 141183 w 282366"/>
              <a:gd name="connsiteY2" fmla="*/ 0 h 453638"/>
              <a:gd name="connsiteX3" fmla="*/ 282366 w 282366"/>
              <a:gd name="connsiteY3" fmla="*/ 226819 h 453638"/>
              <a:gd name="connsiteX4" fmla="*/ 141183 w 282366"/>
              <a:gd name="connsiteY4" fmla="*/ 453638 h 453638"/>
              <a:gd name="connsiteX5" fmla="*/ 141183 w 282366"/>
              <a:gd name="connsiteY5" fmla="*/ 362910 h 453638"/>
              <a:gd name="connsiteX6" fmla="*/ 0 w 282366"/>
              <a:gd name="connsiteY6" fmla="*/ 362910 h 453638"/>
              <a:gd name="connsiteX7" fmla="*/ 0 w 282366"/>
              <a:gd name="connsiteY7" fmla="*/ 90728 h 45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366" h="453638">
                <a:moveTo>
                  <a:pt x="0" y="90728"/>
                </a:moveTo>
                <a:lnTo>
                  <a:pt x="141183" y="90728"/>
                </a:lnTo>
                <a:lnTo>
                  <a:pt x="141183" y="0"/>
                </a:lnTo>
                <a:lnTo>
                  <a:pt x="282366" y="226819"/>
                </a:lnTo>
                <a:lnTo>
                  <a:pt x="141183" y="453638"/>
                </a:lnTo>
                <a:lnTo>
                  <a:pt x="141183" y="362910"/>
                </a:lnTo>
                <a:lnTo>
                  <a:pt x="0" y="362910"/>
                </a:lnTo>
                <a:lnTo>
                  <a:pt x="0" y="90728"/>
                </a:lnTo>
                <a:close/>
              </a:path>
            </a:pathLst>
          </a:custGeom>
        </p:spPr>
        <p:style>
          <a:lnRef idx="0">
            <a:schemeClr val="lt1">
              <a:hueOff val="0"/>
              <a:satOff val="0"/>
              <a:lumOff val="0"/>
              <a:alphaOff val="0"/>
            </a:schemeClr>
          </a:lnRef>
          <a:fillRef idx="1">
            <a:schemeClr val="accent3">
              <a:hueOff val="4799837"/>
              <a:satOff val="-31589"/>
              <a:lumOff val="16993"/>
              <a:alphaOff val="0"/>
            </a:schemeClr>
          </a:fillRef>
          <a:effectRef idx="0">
            <a:schemeClr val="accent3">
              <a:hueOff val="4799837"/>
              <a:satOff val="-31589"/>
              <a:lumOff val="16993"/>
              <a:alphaOff val="0"/>
            </a:schemeClr>
          </a:effectRef>
          <a:fontRef idx="minor">
            <a:schemeClr val="lt1"/>
          </a:fontRef>
        </p:style>
        <p:txBody>
          <a:bodyPr spcFirstLastPara="0" vert="horz" wrap="square" lIns="0" tIns="90727" rIns="84710" bIns="90728" numCol="1" spcCol="1270" anchor="ctr" anchorCtr="0">
            <a:noAutofit/>
          </a:bodyPr>
          <a:lstStyle/>
          <a:p>
            <a:pPr marL="0" lvl="0" indent="0" algn="ctr" defTabSz="577850">
              <a:lnSpc>
                <a:spcPct val="90000"/>
              </a:lnSpc>
              <a:spcBef>
                <a:spcPct val="0"/>
              </a:spcBef>
              <a:spcAft>
                <a:spcPct val="35000"/>
              </a:spcAft>
              <a:buNone/>
            </a:pPr>
            <a:endParaRPr lang="en-GB" sz="1300" kern="1200">
              <a:solidFill>
                <a:schemeClr val="tx1"/>
              </a:solidFill>
            </a:endParaRPr>
          </a:p>
        </p:txBody>
      </p:sp>
      <p:sp>
        <p:nvSpPr>
          <p:cNvPr id="36" name="Freeform 35">
            <a:extLst>
              <a:ext uri="{FF2B5EF4-FFF2-40B4-BE49-F238E27FC236}">
                <a16:creationId xmlns:a16="http://schemas.microsoft.com/office/drawing/2014/main" id="{2393F789-D13C-764D-8ED2-69BB8F82196B}"/>
              </a:ext>
            </a:extLst>
          </p:cNvPr>
          <p:cNvSpPr/>
          <p:nvPr/>
        </p:nvSpPr>
        <p:spPr>
          <a:xfrm>
            <a:off x="5562327" y="4594985"/>
            <a:ext cx="1334229" cy="1334229"/>
          </a:xfrm>
          <a:custGeom>
            <a:avLst/>
            <a:gdLst>
              <a:gd name="connsiteX0" fmla="*/ 0 w 1334229"/>
              <a:gd name="connsiteY0" fmla="*/ 667115 h 1334229"/>
              <a:gd name="connsiteX1" fmla="*/ 667115 w 1334229"/>
              <a:gd name="connsiteY1" fmla="*/ 0 h 1334229"/>
              <a:gd name="connsiteX2" fmla="*/ 1334230 w 1334229"/>
              <a:gd name="connsiteY2" fmla="*/ 667115 h 1334229"/>
              <a:gd name="connsiteX3" fmla="*/ 667115 w 1334229"/>
              <a:gd name="connsiteY3" fmla="*/ 1334230 h 1334229"/>
              <a:gd name="connsiteX4" fmla="*/ 0 w 1334229"/>
              <a:gd name="connsiteY4" fmla="*/ 667115 h 1334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229" h="1334229">
                <a:moveTo>
                  <a:pt x="0" y="667115"/>
                </a:moveTo>
                <a:cubicBezTo>
                  <a:pt x="0" y="298678"/>
                  <a:pt x="298678" y="0"/>
                  <a:pt x="667115" y="0"/>
                </a:cubicBezTo>
                <a:cubicBezTo>
                  <a:pt x="1035552" y="0"/>
                  <a:pt x="1334230" y="298678"/>
                  <a:pt x="1334230" y="667115"/>
                </a:cubicBezTo>
                <a:cubicBezTo>
                  <a:pt x="1334230" y="1035552"/>
                  <a:pt x="1035552" y="1334230"/>
                  <a:pt x="667115" y="1334230"/>
                </a:cubicBezTo>
                <a:cubicBezTo>
                  <a:pt x="298678" y="1334230"/>
                  <a:pt x="0" y="1035552"/>
                  <a:pt x="0" y="667115"/>
                </a:cubicBezTo>
                <a:close/>
              </a:path>
            </a:pathLst>
          </a:custGeom>
        </p:spPr>
        <p:style>
          <a:lnRef idx="2">
            <a:schemeClr val="lt1">
              <a:hueOff val="0"/>
              <a:satOff val="0"/>
              <a:lumOff val="0"/>
              <a:alphaOff val="0"/>
            </a:schemeClr>
          </a:lnRef>
          <a:fillRef idx="1">
            <a:schemeClr val="accent3">
              <a:hueOff val="4799837"/>
              <a:satOff val="-31589"/>
              <a:lumOff val="16993"/>
              <a:alphaOff val="0"/>
            </a:schemeClr>
          </a:fillRef>
          <a:effectRef idx="0">
            <a:schemeClr val="accent3">
              <a:hueOff val="4799837"/>
              <a:satOff val="-31589"/>
              <a:lumOff val="16993"/>
              <a:alphaOff val="0"/>
            </a:schemeClr>
          </a:effectRef>
          <a:fontRef idx="minor">
            <a:schemeClr val="lt1"/>
          </a:fontRef>
        </p:style>
        <p:txBody>
          <a:bodyPr spcFirstLastPara="0" vert="horz" wrap="square" lIns="211903" tIns="211903" rIns="211903" bIns="211903" numCol="1" spcCol="1270" anchor="ctr" anchorCtr="0">
            <a:noAutofit/>
          </a:bodyPr>
          <a:lstStyle/>
          <a:p>
            <a:pPr marL="0" lvl="0" indent="0" algn="ctr" defTabSz="577850">
              <a:lnSpc>
                <a:spcPct val="90000"/>
              </a:lnSpc>
              <a:spcBef>
                <a:spcPct val="0"/>
              </a:spcBef>
              <a:spcAft>
                <a:spcPct val="35000"/>
              </a:spcAft>
              <a:buNone/>
            </a:pPr>
            <a:r>
              <a:rPr lang="en-GB" sz="1300" kern="1200">
                <a:solidFill>
                  <a:schemeClr val="tx1"/>
                </a:solidFill>
              </a:rPr>
              <a:t>Insufficient support for grants from big funders e.g. EU</a:t>
            </a:r>
          </a:p>
        </p:txBody>
      </p:sp>
      <p:sp>
        <p:nvSpPr>
          <p:cNvPr id="37" name="Freeform 36">
            <a:extLst>
              <a:ext uri="{FF2B5EF4-FFF2-40B4-BE49-F238E27FC236}">
                <a16:creationId xmlns:a16="http://schemas.microsoft.com/office/drawing/2014/main" id="{8A6B4E19-E5EE-A347-9340-B13EBCADD301}"/>
              </a:ext>
            </a:extLst>
          </p:cNvPr>
          <p:cNvSpPr/>
          <p:nvPr/>
        </p:nvSpPr>
        <p:spPr>
          <a:xfrm>
            <a:off x="5162752" y="3168284"/>
            <a:ext cx="282367" cy="453639"/>
          </a:xfrm>
          <a:custGeom>
            <a:avLst/>
            <a:gdLst>
              <a:gd name="connsiteX0" fmla="*/ 0 w 282366"/>
              <a:gd name="connsiteY0" fmla="*/ 90728 h 453638"/>
              <a:gd name="connsiteX1" fmla="*/ 141183 w 282366"/>
              <a:gd name="connsiteY1" fmla="*/ 90728 h 453638"/>
              <a:gd name="connsiteX2" fmla="*/ 141183 w 282366"/>
              <a:gd name="connsiteY2" fmla="*/ 0 h 453638"/>
              <a:gd name="connsiteX3" fmla="*/ 282366 w 282366"/>
              <a:gd name="connsiteY3" fmla="*/ 226819 h 453638"/>
              <a:gd name="connsiteX4" fmla="*/ 141183 w 282366"/>
              <a:gd name="connsiteY4" fmla="*/ 453638 h 453638"/>
              <a:gd name="connsiteX5" fmla="*/ 141183 w 282366"/>
              <a:gd name="connsiteY5" fmla="*/ 362910 h 453638"/>
              <a:gd name="connsiteX6" fmla="*/ 0 w 282366"/>
              <a:gd name="connsiteY6" fmla="*/ 362910 h 453638"/>
              <a:gd name="connsiteX7" fmla="*/ 0 w 282366"/>
              <a:gd name="connsiteY7" fmla="*/ 90728 h 45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366" h="453638">
                <a:moveTo>
                  <a:pt x="282366" y="362910"/>
                </a:moveTo>
                <a:lnTo>
                  <a:pt x="141183" y="362910"/>
                </a:lnTo>
                <a:lnTo>
                  <a:pt x="141183" y="453638"/>
                </a:lnTo>
                <a:lnTo>
                  <a:pt x="0" y="226819"/>
                </a:lnTo>
                <a:lnTo>
                  <a:pt x="141183" y="0"/>
                </a:lnTo>
                <a:lnTo>
                  <a:pt x="141183" y="90728"/>
                </a:lnTo>
                <a:lnTo>
                  <a:pt x="282366" y="90728"/>
                </a:lnTo>
                <a:lnTo>
                  <a:pt x="282366" y="362910"/>
                </a:lnTo>
                <a:close/>
              </a:path>
            </a:pathLst>
          </a:custGeom>
          <a:solidFill>
            <a:schemeClr val="accent1">
              <a:lumMod val="40000"/>
              <a:lumOff val="60000"/>
            </a:schemeClr>
          </a:solidFill>
        </p:spPr>
        <p:style>
          <a:lnRef idx="0">
            <a:schemeClr val="lt1">
              <a:hueOff val="0"/>
              <a:satOff val="0"/>
              <a:lumOff val="0"/>
              <a:alphaOff val="0"/>
            </a:schemeClr>
          </a:lnRef>
          <a:fillRef idx="1">
            <a:schemeClr val="accent3">
              <a:hueOff val="7199755"/>
              <a:satOff val="-47383"/>
              <a:lumOff val="25490"/>
              <a:alphaOff val="0"/>
            </a:schemeClr>
          </a:fillRef>
          <a:effectRef idx="0">
            <a:schemeClr val="accent3">
              <a:hueOff val="7199755"/>
              <a:satOff val="-47383"/>
              <a:lumOff val="25490"/>
              <a:alphaOff val="0"/>
            </a:schemeClr>
          </a:effectRef>
          <a:fontRef idx="minor">
            <a:schemeClr val="lt1"/>
          </a:fontRef>
        </p:style>
        <p:txBody>
          <a:bodyPr spcFirstLastPara="0" vert="horz" wrap="square" lIns="84710" tIns="90729" rIns="1" bIns="90728" numCol="1" spcCol="1270" anchor="ctr" anchorCtr="0">
            <a:noAutofit/>
          </a:bodyPr>
          <a:lstStyle/>
          <a:p>
            <a:pPr marL="0" lvl="0" indent="0" algn="ctr" defTabSz="577850">
              <a:lnSpc>
                <a:spcPct val="90000"/>
              </a:lnSpc>
              <a:spcBef>
                <a:spcPct val="0"/>
              </a:spcBef>
              <a:spcAft>
                <a:spcPct val="35000"/>
              </a:spcAft>
              <a:buNone/>
            </a:pPr>
            <a:endParaRPr lang="en-GB" sz="1300" kern="1200">
              <a:solidFill>
                <a:schemeClr val="tx1"/>
              </a:solidFill>
            </a:endParaRPr>
          </a:p>
        </p:txBody>
      </p:sp>
      <p:sp>
        <p:nvSpPr>
          <p:cNvPr id="38" name="Freeform 37">
            <a:extLst>
              <a:ext uri="{FF2B5EF4-FFF2-40B4-BE49-F238E27FC236}">
                <a16:creationId xmlns:a16="http://schemas.microsoft.com/office/drawing/2014/main" id="{1936041B-F708-4445-8C01-821FF28EEEBF}"/>
              </a:ext>
            </a:extLst>
          </p:cNvPr>
          <p:cNvSpPr/>
          <p:nvPr/>
        </p:nvSpPr>
        <p:spPr>
          <a:xfrm>
            <a:off x="3695331" y="2727989"/>
            <a:ext cx="1334229" cy="1334229"/>
          </a:xfrm>
          <a:custGeom>
            <a:avLst/>
            <a:gdLst>
              <a:gd name="connsiteX0" fmla="*/ 0 w 1334229"/>
              <a:gd name="connsiteY0" fmla="*/ 667115 h 1334229"/>
              <a:gd name="connsiteX1" fmla="*/ 667115 w 1334229"/>
              <a:gd name="connsiteY1" fmla="*/ 0 h 1334229"/>
              <a:gd name="connsiteX2" fmla="*/ 1334230 w 1334229"/>
              <a:gd name="connsiteY2" fmla="*/ 667115 h 1334229"/>
              <a:gd name="connsiteX3" fmla="*/ 667115 w 1334229"/>
              <a:gd name="connsiteY3" fmla="*/ 1334230 h 1334229"/>
              <a:gd name="connsiteX4" fmla="*/ 0 w 1334229"/>
              <a:gd name="connsiteY4" fmla="*/ 667115 h 1334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229" h="1334229">
                <a:moveTo>
                  <a:pt x="0" y="667115"/>
                </a:moveTo>
                <a:cubicBezTo>
                  <a:pt x="0" y="298678"/>
                  <a:pt x="298678" y="0"/>
                  <a:pt x="667115" y="0"/>
                </a:cubicBezTo>
                <a:cubicBezTo>
                  <a:pt x="1035552" y="0"/>
                  <a:pt x="1334230" y="298678"/>
                  <a:pt x="1334230" y="667115"/>
                </a:cubicBezTo>
                <a:cubicBezTo>
                  <a:pt x="1334230" y="1035552"/>
                  <a:pt x="1035552" y="1334230"/>
                  <a:pt x="667115" y="1334230"/>
                </a:cubicBezTo>
                <a:cubicBezTo>
                  <a:pt x="298678" y="1334230"/>
                  <a:pt x="0" y="1035552"/>
                  <a:pt x="0" y="667115"/>
                </a:cubicBezTo>
                <a:close/>
              </a:path>
            </a:pathLst>
          </a:custGeom>
          <a:solidFill>
            <a:schemeClr val="accent1">
              <a:lumMod val="40000"/>
              <a:lumOff val="60000"/>
            </a:schemeClr>
          </a:solidFill>
        </p:spPr>
        <p:style>
          <a:lnRef idx="2">
            <a:schemeClr val="lt1">
              <a:hueOff val="0"/>
              <a:satOff val="0"/>
              <a:lumOff val="0"/>
              <a:alphaOff val="0"/>
            </a:schemeClr>
          </a:lnRef>
          <a:fillRef idx="1">
            <a:schemeClr val="accent3">
              <a:hueOff val="7199755"/>
              <a:satOff val="-47383"/>
              <a:lumOff val="25490"/>
              <a:alphaOff val="0"/>
            </a:schemeClr>
          </a:fillRef>
          <a:effectRef idx="0">
            <a:schemeClr val="accent3">
              <a:hueOff val="7199755"/>
              <a:satOff val="-47383"/>
              <a:lumOff val="25490"/>
              <a:alphaOff val="0"/>
            </a:schemeClr>
          </a:effectRef>
          <a:fontRef idx="minor">
            <a:schemeClr val="lt1"/>
          </a:fontRef>
        </p:style>
        <p:txBody>
          <a:bodyPr spcFirstLastPara="0" vert="horz" wrap="square" lIns="211903" tIns="211903" rIns="211903" bIns="211903"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Exchange rate risk</a:t>
            </a:r>
          </a:p>
        </p:txBody>
      </p:sp>
      <p:sp>
        <p:nvSpPr>
          <p:cNvPr id="10" name="Rounded Rectangle 9">
            <a:extLst>
              <a:ext uri="{FF2B5EF4-FFF2-40B4-BE49-F238E27FC236}">
                <a16:creationId xmlns:a16="http://schemas.microsoft.com/office/drawing/2014/main" id="{2D920E96-DAF8-5C48-AD75-8021EA52ABF6}"/>
              </a:ext>
            </a:extLst>
          </p:cNvPr>
          <p:cNvSpPr/>
          <p:nvPr/>
        </p:nvSpPr>
        <p:spPr>
          <a:xfrm>
            <a:off x="7426233" y="1115131"/>
            <a:ext cx="4666271" cy="1151144"/>
          </a:xfrm>
          <a:prstGeom prst="roundRect">
            <a:avLst/>
          </a:prstGeom>
          <a:noFill/>
          <a:ln w="2857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r>
              <a:rPr lang="en-US" sz="1200">
                <a:solidFill>
                  <a:schemeClr val="tx2"/>
                </a:solidFill>
              </a:rPr>
              <a:t>Developing the Research Finance Gate for detailed reporting, customized for funders (in pilot)</a:t>
            </a:r>
          </a:p>
          <a:p>
            <a:endParaRPr lang="en-US" sz="1200">
              <a:solidFill>
                <a:schemeClr val="tx2"/>
              </a:solidFill>
            </a:endParaRPr>
          </a:p>
          <a:p>
            <a:r>
              <a:rPr lang="en-US" sz="1200">
                <a:solidFill>
                  <a:schemeClr val="tx2"/>
                </a:solidFill>
              </a:rPr>
              <a:t>Reviewing other tools e.g. IDU, other SAP models, Power BI</a:t>
            </a:r>
            <a:endParaRPr lang="en-ZA" sz="1200">
              <a:solidFill>
                <a:schemeClr val="tx2"/>
              </a:solidFill>
            </a:endParaRPr>
          </a:p>
        </p:txBody>
      </p:sp>
      <p:sp>
        <p:nvSpPr>
          <p:cNvPr id="12" name="Oval 11">
            <a:extLst>
              <a:ext uri="{FF2B5EF4-FFF2-40B4-BE49-F238E27FC236}">
                <a16:creationId xmlns:a16="http://schemas.microsoft.com/office/drawing/2014/main" id="{C48AAAA7-6B99-5F4D-89C7-5B997F377457}"/>
              </a:ext>
            </a:extLst>
          </p:cNvPr>
          <p:cNvSpPr/>
          <p:nvPr/>
        </p:nvSpPr>
        <p:spPr>
          <a:xfrm>
            <a:off x="7269291" y="1053005"/>
            <a:ext cx="356400" cy="356400"/>
          </a:xfrm>
          <a:prstGeom prst="ellips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sp>
        <p:nvSpPr>
          <p:cNvPr id="16" name="Rounded Rectangle 15">
            <a:extLst>
              <a:ext uri="{FF2B5EF4-FFF2-40B4-BE49-F238E27FC236}">
                <a16:creationId xmlns:a16="http://schemas.microsoft.com/office/drawing/2014/main" id="{64808E4F-4A0E-4248-85D2-AF5845B9366F}"/>
              </a:ext>
            </a:extLst>
          </p:cNvPr>
          <p:cNvSpPr/>
          <p:nvPr/>
        </p:nvSpPr>
        <p:spPr>
          <a:xfrm>
            <a:off x="553625" y="2076992"/>
            <a:ext cx="3025597" cy="1110897"/>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r>
              <a:rPr lang="en-US" sz="1200">
                <a:solidFill>
                  <a:schemeClr val="tx2"/>
                </a:solidFill>
              </a:rPr>
              <a:t>Use of foreign currency hedge fund</a:t>
            </a:r>
          </a:p>
          <a:p>
            <a:endParaRPr lang="en-US" sz="1200">
              <a:solidFill>
                <a:schemeClr val="tx2"/>
              </a:solidFill>
            </a:endParaRPr>
          </a:p>
          <a:p>
            <a:r>
              <a:rPr lang="en-US" sz="1200">
                <a:solidFill>
                  <a:schemeClr val="tx2"/>
                </a:solidFill>
              </a:rPr>
              <a:t>Fund to service exchange losses from EU ICR top-slicing</a:t>
            </a:r>
            <a:endParaRPr lang="en-ZA" sz="1200">
              <a:solidFill>
                <a:schemeClr val="tx2"/>
              </a:solidFill>
            </a:endParaRPr>
          </a:p>
        </p:txBody>
      </p:sp>
      <p:sp>
        <p:nvSpPr>
          <p:cNvPr id="17" name="Oval 16">
            <a:extLst>
              <a:ext uri="{FF2B5EF4-FFF2-40B4-BE49-F238E27FC236}">
                <a16:creationId xmlns:a16="http://schemas.microsoft.com/office/drawing/2014/main" id="{816DBE62-863C-0343-B506-137F74C76C31}"/>
              </a:ext>
            </a:extLst>
          </p:cNvPr>
          <p:cNvSpPr/>
          <p:nvPr/>
        </p:nvSpPr>
        <p:spPr>
          <a:xfrm>
            <a:off x="367466" y="1977063"/>
            <a:ext cx="356400" cy="356400"/>
          </a:xfrm>
          <a:prstGeom prst="ellips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sp>
        <p:nvSpPr>
          <p:cNvPr id="18" name="Rounded Rectangle 17">
            <a:extLst>
              <a:ext uri="{FF2B5EF4-FFF2-40B4-BE49-F238E27FC236}">
                <a16:creationId xmlns:a16="http://schemas.microsoft.com/office/drawing/2014/main" id="{92FDF763-B5FF-7546-A525-8EBB97CDEAC5}"/>
              </a:ext>
            </a:extLst>
          </p:cNvPr>
          <p:cNvSpPr/>
          <p:nvPr/>
        </p:nvSpPr>
        <p:spPr>
          <a:xfrm>
            <a:off x="7280400" y="4761112"/>
            <a:ext cx="4454618" cy="1515201"/>
          </a:xfrm>
          <a:prstGeom prst="roundRect">
            <a:avLst/>
          </a:prstGeom>
          <a:noFill/>
          <a:ln w="28575">
            <a:solidFill>
              <a:srgbClr val="9FC1B8"/>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endParaRPr lang="en-ZA" sz="1200">
              <a:solidFill>
                <a:schemeClr val="tx1"/>
              </a:solidFill>
              <a:ea typeface="Calibri" panose="020F0502020204030204" pitchFamily="34" charset="0"/>
              <a:cs typeface="Times New Roman" panose="02020603050405020304" pitchFamily="18" charset="0"/>
            </a:endParaRPr>
          </a:p>
          <a:p>
            <a:r>
              <a:rPr lang="en-ZA" sz="1200">
                <a:solidFill>
                  <a:schemeClr val="tx1"/>
                </a:solidFill>
                <a:ea typeface="Calibri" panose="020F0502020204030204" pitchFamily="34" charset="0"/>
                <a:cs typeface="Times New Roman" panose="02020603050405020304" pitchFamily="18" charset="0"/>
              </a:rPr>
              <a:t>Information repository on key funders- pre &amp; post award</a:t>
            </a:r>
          </a:p>
          <a:p>
            <a:endParaRPr lang="en-ZA" sz="1200">
              <a:solidFill>
                <a:schemeClr val="tx1"/>
              </a:solidFill>
              <a:cs typeface="Times New Roman" panose="02020603050405020304" pitchFamily="18" charset="0"/>
            </a:endParaRPr>
          </a:p>
          <a:p>
            <a:r>
              <a:rPr lang="en-ZA" sz="1200">
                <a:solidFill>
                  <a:schemeClr val="tx1"/>
                </a:solidFill>
                <a:cs typeface="Times New Roman" panose="02020603050405020304" pitchFamily="18" charset="0"/>
              </a:rPr>
              <a:t>Establishment of an expert knowledge base on key funders compliance requirements and budgeting </a:t>
            </a:r>
          </a:p>
          <a:p>
            <a:endParaRPr lang="en-ZA" sz="1200">
              <a:solidFill>
                <a:schemeClr val="tx1"/>
              </a:solidFill>
              <a:cs typeface="Times New Roman" panose="02020603050405020304" pitchFamily="18" charset="0"/>
            </a:endParaRPr>
          </a:p>
          <a:p>
            <a:r>
              <a:rPr lang="en-ZA" sz="1200">
                <a:solidFill>
                  <a:schemeClr val="tx1"/>
                </a:solidFill>
                <a:cs typeface="Times New Roman" panose="02020603050405020304" pitchFamily="18" charset="0"/>
              </a:rPr>
              <a:t>Remodelling and appropriately capacitating central research support services </a:t>
            </a:r>
          </a:p>
          <a:p>
            <a:endParaRPr lang="en-ZA" sz="1200">
              <a:solidFill>
                <a:schemeClr val="tx1"/>
              </a:solidFill>
              <a:cs typeface="Times New Roman" panose="02020603050405020304" pitchFamily="18" charset="0"/>
            </a:endParaRPr>
          </a:p>
        </p:txBody>
      </p:sp>
      <p:sp>
        <p:nvSpPr>
          <p:cNvPr id="19" name="Oval 18">
            <a:extLst>
              <a:ext uri="{FF2B5EF4-FFF2-40B4-BE49-F238E27FC236}">
                <a16:creationId xmlns:a16="http://schemas.microsoft.com/office/drawing/2014/main" id="{6E085157-D49E-E545-923E-3808B20493F2}"/>
              </a:ext>
            </a:extLst>
          </p:cNvPr>
          <p:cNvSpPr/>
          <p:nvPr/>
        </p:nvSpPr>
        <p:spPr>
          <a:xfrm>
            <a:off x="7032737" y="4761112"/>
            <a:ext cx="356400" cy="356400"/>
          </a:xfrm>
          <a:prstGeom prst="ellips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sp>
        <p:nvSpPr>
          <p:cNvPr id="20" name="Rounded Rectangle 19">
            <a:extLst>
              <a:ext uri="{FF2B5EF4-FFF2-40B4-BE49-F238E27FC236}">
                <a16:creationId xmlns:a16="http://schemas.microsoft.com/office/drawing/2014/main" id="{0040C7C1-20CE-BF49-A7B8-4EAD1A8360BF}"/>
              </a:ext>
            </a:extLst>
          </p:cNvPr>
          <p:cNvSpPr/>
          <p:nvPr/>
        </p:nvSpPr>
        <p:spPr>
          <a:xfrm>
            <a:off x="565601" y="3363770"/>
            <a:ext cx="3025597" cy="1110897"/>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r>
              <a:rPr lang="en-ZA" sz="1200" b="0" i="0" u="none" strike="noStrike">
                <a:solidFill>
                  <a:srgbClr val="000000"/>
                </a:solidFill>
                <a:effectLst/>
              </a:rPr>
              <a:t>Conversion of the “Foreign Exchange Risk Management (FERM)” guidelines into a UCT Exec approved policy</a:t>
            </a:r>
            <a:endParaRPr lang="en-ZA" sz="1200">
              <a:solidFill>
                <a:schemeClr val="tx2"/>
              </a:solidFill>
            </a:endParaRPr>
          </a:p>
        </p:txBody>
      </p:sp>
      <p:sp>
        <p:nvSpPr>
          <p:cNvPr id="21" name="Oval 20">
            <a:extLst>
              <a:ext uri="{FF2B5EF4-FFF2-40B4-BE49-F238E27FC236}">
                <a16:creationId xmlns:a16="http://schemas.microsoft.com/office/drawing/2014/main" id="{3D970C8F-E96E-D245-8D0A-C4ADF67CF6D9}"/>
              </a:ext>
            </a:extLst>
          </p:cNvPr>
          <p:cNvSpPr/>
          <p:nvPr/>
        </p:nvSpPr>
        <p:spPr>
          <a:xfrm>
            <a:off x="379442" y="3263841"/>
            <a:ext cx="356400" cy="356400"/>
          </a:xfrm>
          <a:prstGeom prst="ellips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sp>
        <p:nvSpPr>
          <p:cNvPr id="22" name="Rounded Rectangle 21">
            <a:extLst>
              <a:ext uri="{FF2B5EF4-FFF2-40B4-BE49-F238E27FC236}">
                <a16:creationId xmlns:a16="http://schemas.microsoft.com/office/drawing/2014/main" id="{99041822-E7D0-0F40-834D-CEEF7CA4E535}"/>
              </a:ext>
            </a:extLst>
          </p:cNvPr>
          <p:cNvSpPr/>
          <p:nvPr/>
        </p:nvSpPr>
        <p:spPr>
          <a:xfrm>
            <a:off x="8774963" y="2535205"/>
            <a:ext cx="2564217" cy="504082"/>
          </a:xfrm>
          <a:prstGeom prst="roundRect">
            <a:avLst/>
          </a:prstGeom>
          <a:noFill/>
          <a:ln w="28575">
            <a:solidFill>
              <a:srgbClr val="7CC18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r>
              <a:rPr lang="en-ZA" sz="1200">
                <a:solidFill>
                  <a:schemeClr val="tx1"/>
                </a:solidFill>
                <a:ea typeface="Calibri" panose="020F0502020204030204" pitchFamily="34" charset="0"/>
                <a:cs typeface="Times New Roman" panose="02020603050405020304" pitchFamily="18" charset="0"/>
              </a:rPr>
              <a:t>Funding flows understood and developed into an infographic</a:t>
            </a:r>
            <a:endParaRPr lang="en-ZA" sz="1200">
              <a:solidFill>
                <a:schemeClr val="tx1"/>
              </a:solidFill>
            </a:endParaRPr>
          </a:p>
        </p:txBody>
      </p:sp>
      <p:sp>
        <p:nvSpPr>
          <p:cNvPr id="23" name="Oval 22">
            <a:extLst>
              <a:ext uri="{FF2B5EF4-FFF2-40B4-BE49-F238E27FC236}">
                <a16:creationId xmlns:a16="http://schemas.microsoft.com/office/drawing/2014/main" id="{B6CDDD88-9377-E84C-AA5D-3EA0DA726B9A}"/>
              </a:ext>
            </a:extLst>
          </p:cNvPr>
          <p:cNvSpPr/>
          <p:nvPr/>
        </p:nvSpPr>
        <p:spPr>
          <a:xfrm>
            <a:off x="8530448" y="2399359"/>
            <a:ext cx="356400" cy="356400"/>
          </a:xfrm>
          <a:prstGeom prst="ellips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sp>
        <p:nvSpPr>
          <p:cNvPr id="24" name="Rounded Rectangle 23">
            <a:extLst>
              <a:ext uri="{FF2B5EF4-FFF2-40B4-BE49-F238E27FC236}">
                <a16:creationId xmlns:a16="http://schemas.microsoft.com/office/drawing/2014/main" id="{78A52C60-8AA6-E14D-A8DD-593B33EB7596}"/>
              </a:ext>
            </a:extLst>
          </p:cNvPr>
          <p:cNvSpPr/>
          <p:nvPr/>
        </p:nvSpPr>
        <p:spPr>
          <a:xfrm>
            <a:off x="9048663" y="3242665"/>
            <a:ext cx="2564217" cy="864615"/>
          </a:xfrm>
          <a:prstGeom prst="roundRect">
            <a:avLst/>
          </a:prstGeom>
          <a:noFill/>
          <a:ln w="28575">
            <a:solidFill>
              <a:srgbClr val="7CC18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r>
              <a:rPr lang="en-ZA" sz="1200">
                <a:solidFill>
                  <a:srgbClr val="000000"/>
                </a:solidFill>
              </a:rPr>
              <a:t>C</a:t>
            </a:r>
            <a:r>
              <a:rPr lang="en-ZA" sz="1200" b="0" i="0" u="none" strike="noStrike">
                <a:solidFill>
                  <a:srgbClr val="000000"/>
                </a:solidFill>
                <a:effectLst/>
                <a:latin typeface="+mn-lt"/>
              </a:rPr>
              <a:t>urrent FC and ICR approach and policy is under review- includes looking at the setting of Faculty ICR targets</a:t>
            </a:r>
            <a:endParaRPr lang="en-ZA" sz="1200">
              <a:solidFill>
                <a:schemeClr val="tx1"/>
              </a:solidFill>
            </a:endParaRPr>
          </a:p>
        </p:txBody>
      </p:sp>
      <p:sp>
        <p:nvSpPr>
          <p:cNvPr id="25" name="Oval 24">
            <a:extLst>
              <a:ext uri="{FF2B5EF4-FFF2-40B4-BE49-F238E27FC236}">
                <a16:creationId xmlns:a16="http://schemas.microsoft.com/office/drawing/2014/main" id="{E6096B50-3046-9E49-A336-0F613D50AEB6}"/>
              </a:ext>
            </a:extLst>
          </p:cNvPr>
          <p:cNvSpPr/>
          <p:nvPr/>
        </p:nvSpPr>
        <p:spPr>
          <a:xfrm>
            <a:off x="8858348" y="3172371"/>
            <a:ext cx="356400" cy="356400"/>
          </a:xfrm>
          <a:prstGeom prst="ellips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grpSp>
        <p:nvGrpSpPr>
          <p:cNvPr id="14" name="Group 13">
            <a:extLst>
              <a:ext uri="{FF2B5EF4-FFF2-40B4-BE49-F238E27FC236}">
                <a16:creationId xmlns:a16="http://schemas.microsoft.com/office/drawing/2014/main" id="{F219A4AD-6D99-4C4D-B21A-360B85F39131}"/>
              </a:ext>
            </a:extLst>
          </p:cNvPr>
          <p:cNvGrpSpPr/>
          <p:nvPr/>
        </p:nvGrpSpPr>
        <p:grpSpPr>
          <a:xfrm>
            <a:off x="579120" y="5600076"/>
            <a:ext cx="3186948" cy="1018903"/>
            <a:chOff x="212186" y="5036288"/>
            <a:chExt cx="3186948" cy="1018903"/>
          </a:xfrm>
        </p:grpSpPr>
        <p:sp>
          <p:nvSpPr>
            <p:cNvPr id="13" name="TextBox 12">
              <a:extLst>
                <a:ext uri="{FF2B5EF4-FFF2-40B4-BE49-F238E27FC236}">
                  <a16:creationId xmlns:a16="http://schemas.microsoft.com/office/drawing/2014/main" id="{A19E6C58-E0A7-8549-A9B8-8F6FE604E7B8}"/>
                </a:ext>
              </a:extLst>
            </p:cNvPr>
            <p:cNvSpPr txBox="1"/>
            <p:nvPr/>
          </p:nvSpPr>
          <p:spPr>
            <a:xfrm>
              <a:off x="559243" y="5036288"/>
              <a:ext cx="2839891" cy="1018903"/>
            </a:xfrm>
            <a:prstGeom prst="rect">
              <a:avLst/>
            </a:prstGeom>
            <a:noFill/>
          </p:spPr>
          <p:txBody>
            <a:bodyPr wrap="square" lIns="0" tIns="0" rIns="0" bIns="0" rtlCol="0">
              <a:noAutofit/>
            </a:bodyPr>
            <a:lstStyle/>
            <a:p>
              <a:pPr algn="l"/>
              <a:r>
                <a:rPr lang="en-US" sz="1200" b="1" u="sng">
                  <a:solidFill>
                    <a:schemeClr val="tx2"/>
                  </a:solidFill>
                </a:rPr>
                <a:t>KEY:</a:t>
              </a:r>
            </a:p>
            <a:p>
              <a:pPr algn="l"/>
              <a:r>
                <a:rPr lang="en-US" sz="1200">
                  <a:solidFill>
                    <a:schemeClr val="tx2"/>
                  </a:solidFill>
                </a:rPr>
                <a:t>Complete</a:t>
              </a:r>
            </a:p>
            <a:p>
              <a:pPr algn="l"/>
              <a:endParaRPr lang="en-US" sz="1200">
                <a:solidFill>
                  <a:schemeClr val="tx2"/>
                </a:solidFill>
              </a:endParaRPr>
            </a:p>
            <a:p>
              <a:pPr algn="l"/>
              <a:r>
                <a:rPr lang="en-US" sz="1200">
                  <a:solidFill>
                    <a:schemeClr val="tx2"/>
                  </a:solidFill>
                </a:rPr>
                <a:t>Work in progress </a:t>
              </a:r>
            </a:p>
          </p:txBody>
        </p:sp>
        <p:sp>
          <p:nvSpPr>
            <p:cNvPr id="27" name="Oval 26">
              <a:extLst>
                <a:ext uri="{FF2B5EF4-FFF2-40B4-BE49-F238E27FC236}">
                  <a16:creationId xmlns:a16="http://schemas.microsoft.com/office/drawing/2014/main" id="{A9802874-06C2-084B-8C89-B02F555EB7A4}"/>
                </a:ext>
              </a:extLst>
            </p:cNvPr>
            <p:cNvSpPr/>
            <p:nvPr/>
          </p:nvSpPr>
          <p:spPr>
            <a:xfrm>
              <a:off x="212187" y="5115946"/>
              <a:ext cx="233275" cy="237600"/>
            </a:xfrm>
            <a:prstGeom prst="ellips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sp>
          <p:nvSpPr>
            <p:cNvPr id="28" name="Oval 27">
              <a:extLst>
                <a:ext uri="{FF2B5EF4-FFF2-40B4-BE49-F238E27FC236}">
                  <a16:creationId xmlns:a16="http://schemas.microsoft.com/office/drawing/2014/main" id="{D7649232-FE5A-C244-A8B1-0E77929BE1C0}"/>
                </a:ext>
              </a:extLst>
            </p:cNvPr>
            <p:cNvSpPr/>
            <p:nvPr/>
          </p:nvSpPr>
          <p:spPr>
            <a:xfrm>
              <a:off x="212186" y="5492183"/>
              <a:ext cx="233275" cy="237600"/>
            </a:xfrm>
            <a:prstGeom prst="ellips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grpSp>
    </p:spTree>
    <p:extLst>
      <p:ext uri="{BB962C8B-B14F-4D97-AF65-F5344CB8AC3E}">
        <p14:creationId xmlns:p14="http://schemas.microsoft.com/office/powerpoint/2010/main" val="3349869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86AE01-46DC-FE63-9833-FBE09226675E}"/>
              </a:ext>
            </a:extLst>
          </p:cNvPr>
          <p:cNvPicPr>
            <a:picLocks noChangeAspect="1"/>
          </p:cNvPicPr>
          <p:nvPr/>
        </p:nvPicPr>
        <p:blipFill rotWithShape="1">
          <a:blip r:embed="rId2"/>
          <a:srcRect l="1625" t="4250" r="1725" b="75889"/>
          <a:stretch/>
        </p:blipFill>
        <p:spPr>
          <a:xfrm>
            <a:off x="270345" y="263920"/>
            <a:ext cx="8921363" cy="1366097"/>
          </a:xfrm>
          <a:prstGeom prst="rect">
            <a:avLst/>
          </a:prstGeom>
        </p:spPr>
      </p:pic>
      <p:pic>
        <p:nvPicPr>
          <p:cNvPr id="4" name="Picture 3">
            <a:extLst>
              <a:ext uri="{FF2B5EF4-FFF2-40B4-BE49-F238E27FC236}">
                <a16:creationId xmlns:a16="http://schemas.microsoft.com/office/drawing/2014/main" id="{B42A2638-0C20-86C9-1262-3AAF09D3C654}"/>
              </a:ext>
            </a:extLst>
          </p:cNvPr>
          <p:cNvPicPr>
            <a:picLocks noChangeAspect="1"/>
          </p:cNvPicPr>
          <p:nvPr/>
        </p:nvPicPr>
        <p:blipFill rotWithShape="1">
          <a:blip r:embed="rId2"/>
          <a:srcRect l="1625" t="24149" r="1725" b="1"/>
          <a:stretch/>
        </p:blipFill>
        <p:spPr>
          <a:xfrm>
            <a:off x="2099145" y="1077401"/>
            <a:ext cx="9433142" cy="5516679"/>
          </a:xfrm>
          <a:prstGeom prst="rect">
            <a:avLst/>
          </a:prstGeom>
        </p:spPr>
      </p:pic>
      <p:sp>
        <p:nvSpPr>
          <p:cNvPr id="5" name="Rectangle 4">
            <a:extLst>
              <a:ext uri="{FF2B5EF4-FFF2-40B4-BE49-F238E27FC236}">
                <a16:creationId xmlns:a16="http://schemas.microsoft.com/office/drawing/2014/main" id="{DB17048A-1D09-8020-E655-69564F6E791B}"/>
              </a:ext>
            </a:extLst>
          </p:cNvPr>
          <p:cNvSpPr/>
          <p:nvPr/>
        </p:nvSpPr>
        <p:spPr>
          <a:xfrm>
            <a:off x="2099145" y="818984"/>
            <a:ext cx="2949934" cy="516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667835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2832416-C3BC-BC49-8787-3D43A43D19EB}"/>
              </a:ext>
            </a:extLst>
          </p:cNvPr>
          <p:cNvCxnSpPr>
            <a:cxnSpLocks/>
          </p:cNvCxnSpPr>
          <p:nvPr/>
        </p:nvCxnSpPr>
        <p:spPr>
          <a:xfrm>
            <a:off x="419100" y="761851"/>
            <a:ext cx="11362083"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9207C89-7FBA-9547-AF8A-B664B7483D9B}"/>
              </a:ext>
            </a:extLst>
          </p:cNvPr>
          <p:cNvPicPr>
            <a:picLocks noChangeAspect="1"/>
          </p:cNvPicPr>
          <p:nvPr/>
        </p:nvPicPr>
        <p:blipFill>
          <a:blip r:embed="rId3"/>
          <a:stretch>
            <a:fillRect/>
          </a:stretch>
        </p:blipFill>
        <p:spPr>
          <a:xfrm>
            <a:off x="74631" y="28677"/>
            <a:ext cx="583499" cy="592252"/>
          </a:xfrm>
          <a:prstGeom prst="rect">
            <a:avLst/>
          </a:prstGeom>
        </p:spPr>
      </p:pic>
      <p:sp>
        <p:nvSpPr>
          <p:cNvPr id="47" name="TextBox 46">
            <a:extLst>
              <a:ext uri="{FF2B5EF4-FFF2-40B4-BE49-F238E27FC236}">
                <a16:creationId xmlns:a16="http://schemas.microsoft.com/office/drawing/2014/main" id="{54160E3D-61C9-CA4C-8D67-6F4C6E134324}"/>
              </a:ext>
            </a:extLst>
          </p:cNvPr>
          <p:cNvSpPr txBox="1"/>
          <p:nvPr/>
        </p:nvSpPr>
        <p:spPr>
          <a:xfrm>
            <a:off x="159847" y="856562"/>
            <a:ext cx="1466642" cy="409371"/>
          </a:xfrm>
          <a:prstGeom prst="rect">
            <a:avLst/>
          </a:prstGeom>
          <a:noFill/>
        </p:spPr>
        <p:txBody>
          <a:bodyPr wrap="square" lIns="0" tIns="0" rIns="0" bIns="0" rtlCol="0">
            <a:noAutofit/>
          </a:bodyPr>
          <a:lstStyle/>
          <a:p>
            <a:pPr algn="l"/>
            <a:r>
              <a:rPr lang="en-US" sz="1800" b="1" i="1">
                <a:solidFill>
                  <a:schemeClr val="tx2"/>
                </a:solidFill>
              </a:rPr>
              <a:t>HR related issues: </a:t>
            </a:r>
          </a:p>
        </p:txBody>
      </p:sp>
      <p:sp>
        <p:nvSpPr>
          <p:cNvPr id="9" name="TextBox 8">
            <a:extLst>
              <a:ext uri="{FF2B5EF4-FFF2-40B4-BE49-F238E27FC236}">
                <a16:creationId xmlns:a16="http://schemas.microsoft.com/office/drawing/2014/main" id="{E8C1C578-6A70-FB4A-B276-7CB605BB630F}"/>
              </a:ext>
            </a:extLst>
          </p:cNvPr>
          <p:cNvSpPr txBox="1"/>
          <p:nvPr/>
        </p:nvSpPr>
        <p:spPr>
          <a:xfrm>
            <a:off x="1497496" y="5512904"/>
            <a:ext cx="0" cy="0"/>
          </a:xfrm>
          <a:prstGeom prst="rect">
            <a:avLst/>
          </a:prstGeom>
          <a:noFill/>
        </p:spPr>
        <p:txBody>
          <a:bodyPr wrap="none" lIns="0" tIns="0" rIns="0" bIns="0" rtlCol="0">
            <a:noAutofit/>
          </a:bodyPr>
          <a:lstStyle/>
          <a:p>
            <a:pPr algn="l"/>
            <a:endParaRPr lang="en-US" sz="1600">
              <a:solidFill>
                <a:schemeClr val="tx2"/>
              </a:solidFill>
            </a:endParaRPr>
          </a:p>
        </p:txBody>
      </p:sp>
      <p:sp>
        <p:nvSpPr>
          <p:cNvPr id="8" name="TextBox 7">
            <a:extLst>
              <a:ext uri="{FF2B5EF4-FFF2-40B4-BE49-F238E27FC236}">
                <a16:creationId xmlns:a16="http://schemas.microsoft.com/office/drawing/2014/main" id="{4972DC0A-8ACB-7942-8D19-81A03E47A930}"/>
              </a:ext>
            </a:extLst>
          </p:cNvPr>
          <p:cNvSpPr txBox="1"/>
          <p:nvPr/>
        </p:nvSpPr>
        <p:spPr>
          <a:xfrm>
            <a:off x="1360449" y="3534937"/>
            <a:ext cx="0" cy="0"/>
          </a:xfrm>
          <a:prstGeom prst="rect">
            <a:avLst/>
          </a:prstGeom>
          <a:noFill/>
        </p:spPr>
        <p:txBody>
          <a:bodyPr wrap="none" lIns="0" tIns="0" rIns="0" bIns="0" rtlCol="0">
            <a:noAutofit/>
          </a:bodyPr>
          <a:lstStyle/>
          <a:p>
            <a:pPr algn="l"/>
            <a:endParaRPr lang="en-US" sz="1600">
              <a:solidFill>
                <a:schemeClr val="tx2"/>
              </a:solidFill>
            </a:endParaRPr>
          </a:p>
        </p:txBody>
      </p:sp>
      <p:sp>
        <p:nvSpPr>
          <p:cNvPr id="15" name="Freeform 14">
            <a:extLst>
              <a:ext uri="{FF2B5EF4-FFF2-40B4-BE49-F238E27FC236}">
                <a16:creationId xmlns:a16="http://schemas.microsoft.com/office/drawing/2014/main" id="{E683BA88-01B6-D64F-8A59-691743F98C33}"/>
              </a:ext>
            </a:extLst>
          </p:cNvPr>
          <p:cNvSpPr/>
          <p:nvPr/>
        </p:nvSpPr>
        <p:spPr>
          <a:xfrm>
            <a:off x="5562327" y="2727989"/>
            <a:ext cx="1334229" cy="1334229"/>
          </a:xfrm>
          <a:custGeom>
            <a:avLst/>
            <a:gdLst>
              <a:gd name="connsiteX0" fmla="*/ 0 w 1334229"/>
              <a:gd name="connsiteY0" fmla="*/ 667115 h 1334229"/>
              <a:gd name="connsiteX1" fmla="*/ 667115 w 1334229"/>
              <a:gd name="connsiteY1" fmla="*/ 0 h 1334229"/>
              <a:gd name="connsiteX2" fmla="*/ 1334230 w 1334229"/>
              <a:gd name="connsiteY2" fmla="*/ 667115 h 1334229"/>
              <a:gd name="connsiteX3" fmla="*/ 667115 w 1334229"/>
              <a:gd name="connsiteY3" fmla="*/ 1334230 h 1334229"/>
              <a:gd name="connsiteX4" fmla="*/ 0 w 1334229"/>
              <a:gd name="connsiteY4" fmla="*/ 667115 h 1334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229" h="1334229">
                <a:moveTo>
                  <a:pt x="0" y="667115"/>
                </a:moveTo>
                <a:cubicBezTo>
                  <a:pt x="0" y="298678"/>
                  <a:pt x="298678" y="0"/>
                  <a:pt x="667115" y="0"/>
                </a:cubicBezTo>
                <a:cubicBezTo>
                  <a:pt x="1035552" y="0"/>
                  <a:pt x="1334230" y="298678"/>
                  <a:pt x="1334230" y="667115"/>
                </a:cubicBezTo>
                <a:cubicBezTo>
                  <a:pt x="1334230" y="1035552"/>
                  <a:pt x="1035552" y="1334230"/>
                  <a:pt x="667115" y="1334230"/>
                </a:cubicBezTo>
                <a:cubicBezTo>
                  <a:pt x="298678" y="1334230"/>
                  <a:pt x="0" y="1035552"/>
                  <a:pt x="0" y="667115"/>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5873" tIns="225873" rIns="225873" bIns="225873" numCol="1" spcCol="1270" anchor="ctr" anchorCtr="0">
            <a:noAutofit/>
          </a:bodyPr>
          <a:lstStyle/>
          <a:p>
            <a:pPr marL="0" lvl="0" indent="0" algn="ctr" defTabSz="1066800">
              <a:lnSpc>
                <a:spcPct val="90000"/>
              </a:lnSpc>
              <a:spcBef>
                <a:spcPct val="0"/>
              </a:spcBef>
              <a:spcAft>
                <a:spcPct val="35000"/>
              </a:spcAft>
              <a:buNone/>
            </a:pPr>
            <a:r>
              <a:rPr lang="en-GB" sz="2400" b="1" kern="1200">
                <a:solidFill>
                  <a:schemeClr val="bg1"/>
                </a:solidFill>
              </a:rPr>
              <a:t>HR </a:t>
            </a:r>
          </a:p>
        </p:txBody>
      </p:sp>
      <p:sp>
        <p:nvSpPr>
          <p:cNvPr id="37" name="Freeform 36">
            <a:extLst>
              <a:ext uri="{FF2B5EF4-FFF2-40B4-BE49-F238E27FC236}">
                <a16:creationId xmlns:a16="http://schemas.microsoft.com/office/drawing/2014/main" id="{BCB39910-1F92-404F-B282-ADB07C706EEE}"/>
              </a:ext>
            </a:extLst>
          </p:cNvPr>
          <p:cNvSpPr/>
          <p:nvPr/>
        </p:nvSpPr>
        <p:spPr>
          <a:xfrm rot="16248114">
            <a:off x="6101110" y="2242679"/>
            <a:ext cx="282574" cy="453638"/>
          </a:xfrm>
          <a:custGeom>
            <a:avLst/>
            <a:gdLst>
              <a:gd name="connsiteX0" fmla="*/ 0 w 282574"/>
              <a:gd name="connsiteY0" fmla="*/ 90728 h 453638"/>
              <a:gd name="connsiteX1" fmla="*/ 141287 w 282574"/>
              <a:gd name="connsiteY1" fmla="*/ 90728 h 453638"/>
              <a:gd name="connsiteX2" fmla="*/ 141287 w 282574"/>
              <a:gd name="connsiteY2" fmla="*/ 0 h 453638"/>
              <a:gd name="connsiteX3" fmla="*/ 282574 w 282574"/>
              <a:gd name="connsiteY3" fmla="*/ 226819 h 453638"/>
              <a:gd name="connsiteX4" fmla="*/ 141287 w 282574"/>
              <a:gd name="connsiteY4" fmla="*/ 453638 h 453638"/>
              <a:gd name="connsiteX5" fmla="*/ 141287 w 282574"/>
              <a:gd name="connsiteY5" fmla="*/ 362910 h 453638"/>
              <a:gd name="connsiteX6" fmla="*/ 0 w 282574"/>
              <a:gd name="connsiteY6" fmla="*/ 362910 h 453638"/>
              <a:gd name="connsiteX7" fmla="*/ 0 w 282574"/>
              <a:gd name="connsiteY7" fmla="*/ 90728 h 45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574" h="453638">
                <a:moveTo>
                  <a:pt x="0" y="90728"/>
                </a:moveTo>
                <a:lnTo>
                  <a:pt x="141287" y="90728"/>
                </a:lnTo>
                <a:lnTo>
                  <a:pt x="141287" y="0"/>
                </a:lnTo>
                <a:lnTo>
                  <a:pt x="282574" y="226819"/>
                </a:lnTo>
                <a:lnTo>
                  <a:pt x="141287" y="453638"/>
                </a:lnTo>
                <a:lnTo>
                  <a:pt x="141287" y="362910"/>
                </a:lnTo>
                <a:lnTo>
                  <a:pt x="0" y="362910"/>
                </a:lnTo>
                <a:lnTo>
                  <a:pt x="0" y="90728"/>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 tIns="90728" rIns="84772" bIns="90727" numCol="1" spcCol="1270" anchor="ctr" anchorCtr="0">
            <a:noAutofit/>
          </a:bodyPr>
          <a:lstStyle/>
          <a:p>
            <a:pPr marL="0" lvl="0" indent="0" algn="ctr" defTabSz="488950">
              <a:lnSpc>
                <a:spcPct val="90000"/>
              </a:lnSpc>
              <a:spcBef>
                <a:spcPct val="0"/>
              </a:spcBef>
              <a:spcAft>
                <a:spcPct val="35000"/>
              </a:spcAft>
              <a:buNone/>
            </a:pPr>
            <a:endParaRPr lang="en-GB" sz="1100" kern="1200">
              <a:solidFill>
                <a:schemeClr val="tx1"/>
              </a:solidFill>
            </a:endParaRPr>
          </a:p>
        </p:txBody>
      </p:sp>
      <p:sp>
        <p:nvSpPr>
          <p:cNvPr id="38" name="Freeform 37">
            <a:extLst>
              <a:ext uri="{FF2B5EF4-FFF2-40B4-BE49-F238E27FC236}">
                <a16:creationId xmlns:a16="http://schemas.microsoft.com/office/drawing/2014/main" id="{311C08C4-3D99-7342-A0F9-1C65D795AB8E}"/>
              </a:ext>
            </a:extLst>
          </p:cNvPr>
          <p:cNvSpPr/>
          <p:nvPr/>
        </p:nvSpPr>
        <p:spPr>
          <a:xfrm>
            <a:off x="5588461" y="860784"/>
            <a:ext cx="1334229" cy="1334229"/>
          </a:xfrm>
          <a:custGeom>
            <a:avLst/>
            <a:gdLst>
              <a:gd name="connsiteX0" fmla="*/ 0 w 1334229"/>
              <a:gd name="connsiteY0" fmla="*/ 667115 h 1334229"/>
              <a:gd name="connsiteX1" fmla="*/ 667115 w 1334229"/>
              <a:gd name="connsiteY1" fmla="*/ 0 h 1334229"/>
              <a:gd name="connsiteX2" fmla="*/ 1334230 w 1334229"/>
              <a:gd name="connsiteY2" fmla="*/ 667115 h 1334229"/>
              <a:gd name="connsiteX3" fmla="*/ 667115 w 1334229"/>
              <a:gd name="connsiteY3" fmla="*/ 1334230 h 1334229"/>
              <a:gd name="connsiteX4" fmla="*/ 0 w 1334229"/>
              <a:gd name="connsiteY4" fmla="*/ 667115 h 1334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229" h="1334229">
                <a:moveTo>
                  <a:pt x="0" y="667115"/>
                </a:moveTo>
                <a:cubicBezTo>
                  <a:pt x="0" y="298678"/>
                  <a:pt x="298678" y="0"/>
                  <a:pt x="667115" y="0"/>
                </a:cubicBezTo>
                <a:cubicBezTo>
                  <a:pt x="1035552" y="0"/>
                  <a:pt x="1334230" y="298678"/>
                  <a:pt x="1334230" y="667115"/>
                </a:cubicBezTo>
                <a:cubicBezTo>
                  <a:pt x="1334230" y="1035552"/>
                  <a:pt x="1035552" y="1334230"/>
                  <a:pt x="667115" y="1334230"/>
                </a:cubicBezTo>
                <a:cubicBezTo>
                  <a:pt x="298678" y="1334230"/>
                  <a:pt x="0" y="1035552"/>
                  <a:pt x="0" y="667115"/>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11903" tIns="211903" rIns="211903" bIns="211903" numCol="1" spcCol="1270" anchor="ctr" anchorCtr="0">
            <a:noAutofit/>
          </a:bodyPr>
          <a:lstStyle/>
          <a:p>
            <a:pPr marL="0" lvl="0" indent="0" algn="ctr" defTabSz="577850">
              <a:lnSpc>
                <a:spcPct val="90000"/>
              </a:lnSpc>
              <a:spcBef>
                <a:spcPct val="0"/>
              </a:spcBef>
              <a:spcAft>
                <a:spcPct val="35000"/>
              </a:spcAft>
              <a:buNone/>
            </a:pPr>
            <a:r>
              <a:rPr lang="en-GB" sz="1300" kern="1200">
                <a:solidFill>
                  <a:schemeClr val="tx1"/>
                </a:solidFill>
              </a:rPr>
              <a:t>Delays in appointing research staff</a:t>
            </a:r>
          </a:p>
        </p:txBody>
      </p:sp>
      <p:sp>
        <p:nvSpPr>
          <p:cNvPr id="39" name="Freeform 38">
            <a:extLst>
              <a:ext uri="{FF2B5EF4-FFF2-40B4-BE49-F238E27FC236}">
                <a16:creationId xmlns:a16="http://schemas.microsoft.com/office/drawing/2014/main" id="{82C0D9BC-E3CA-6E43-84B2-00F6EE2E757E}"/>
              </a:ext>
            </a:extLst>
          </p:cNvPr>
          <p:cNvSpPr/>
          <p:nvPr/>
        </p:nvSpPr>
        <p:spPr>
          <a:xfrm rot="19800000">
            <a:off x="6889771" y="2705532"/>
            <a:ext cx="282366" cy="453638"/>
          </a:xfrm>
          <a:custGeom>
            <a:avLst/>
            <a:gdLst>
              <a:gd name="connsiteX0" fmla="*/ 0 w 282366"/>
              <a:gd name="connsiteY0" fmla="*/ 90728 h 453638"/>
              <a:gd name="connsiteX1" fmla="*/ 141183 w 282366"/>
              <a:gd name="connsiteY1" fmla="*/ 90728 h 453638"/>
              <a:gd name="connsiteX2" fmla="*/ 141183 w 282366"/>
              <a:gd name="connsiteY2" fmla="*/ 0 h 453638"/>
              <a:gd name="connsiteX3" fmla="*/ 282366 w 282366"/>
              <a:gd name="connsiteY3" fmla="*/ 226819 h 453638"/>
              <a:gd name="connsiteX4" fmla="*/ 141183 w 282366"/>
              <a:gd name="connsiteY4" fmla="*/ 453638 h 453638"/>
              <a:gd name="connsiteX5" fmla="*/ 141183 w 282366"/>
              <a:gd name="connsiteY5" fmla="*/ 362910 h 453638"/>
              <a:gd name="connsiteX6" fmla="*/ 0 w 282366"/>
              <a:gd name="connsiteY6" fmla="*/ 362910 h 453638"/>
              <a:gd name="connsiteX7" fmla="*/ 0 w 282366"/>
              <a:gd name="connsiteY7" fmla="*/ 90728 h 45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366" h="453638">
                <a:moveTo>
                  <a:pt x="0" y="90728"/>
                </a:moveTo>
                <a:lnTo>
                  <a:pt x="141183" y="90728"/>
                </a:lnTo>
                <a:lnTo>
                  <a:pt x="141183" y="0"/>
                </a:lnTo>
                <a:lnTo>
                  <a:pt x="282366" y="226819"/>
                </a:lnTo>
                <a:lnTo>
                  <a:pt x="141183" y="453638"/>
                </a:lnTo>
                <a:lnTo>
                  <a:pt x="141183" y="362910"/>
                </a:lnTo>
                <a:lnTo>
                  <a:pt x="0" y="362910"/>
                </a:lnTo>
                <a:lnTo>
                  <a:pt x="0" y="90728"/>
                </a:lnTo>
                <a:close/>
              </a:path>
            </a:pathLst>
          </a:custGeom>
        </p:spPr>
        <p:style>
          <a:lnRef idx="0">
            <a:schemeClr val="lt1">
              <a:hueOff val="0"/>
              <a:satOff val="0"/>
              <a:lumOff val="0"/>
              <a:alphaOff val="0"/>
            </a:schemeClr>
          </a:lnRef>
          <a:fillRef idx="1">
            <a:schemeClr val="accent4">
              <a:hueOff val="-2335868"/>
              <a:satOff val="16677"/>
              <a:lumOff val="-2745"/>
              <a:alphaOff val="0"/>
            </a:schemeClr>
          </a:fillRef>
          <a:effectRef idx="0">
            <a:schemeClr val="accent4">
              <a:hueOff val="-2335868"/>
              <a:satOff val="16677"/>
              <a:lumOff val="-2745"/>
              <a:alphaOff val="0"/>
            </a:schemeClr>
          </a:effectRef>
          <a:fontRef idx="minor">
            <a:schemeClr val="lt1"/>
          </a:fontRef>
        </p:style>
        <p:txBody>
          <a:bodyPr spcFirstLastPara="0" vert="horz" wrap="square" lIns="-1" tIns="90728" rIns="84710" bIns="90727" numCol="1" spcCol="1270" anchor="ctr" anchorCtr="0">
            <a:noAutofit/>
          </a:bodyPr>
          <a:lstStyle/>
          <a:p>
            <a:pPr marL="0" lvl="0" indent="0" algn="ctr" defTabSz="488950">
              <a:lnSpc>
                <a:spcPct val="90000"/>
              </a:lnSpc>
              <a:spcBef>
                <a:spcPct val="0"/>
              </a:spcBef>
              <a:spcAft>
                <a:spcPct val="35000"/>
              </a:spcAft>
              <a:buNone/>
            </a:pPr>
            <a:endParaRPr lang="en-GB" sz="1100" kern="1200">
              <a:solidFill>
                <a:schemeClr val="tx1"/>
              </a:solidFill>
            </a:endParaRPr>
          </a:p>
        </p:txBody>
      </p:sp>
      <p:sp>
        <p:nvSpPr>
          <p:cNvPr id="40" name="Freeform 39">
            <a:extLst>
              <a:ext uri="{FF2B5EF4-FFF2-40B4-BE49-F238E27FC236}">
                <a16:creationId xmlns:a16="http://schemas.microsoft.com/office/drawing/2014/main" id="{8D6B9775-B836-7C40-8707-8973C921F302}"/>
              </a:ext>
            </a:extLst>
          </p:cNvPr>
          <p:cNvSpPr/>
          <p:nvPr/>
        </p:nvSpPr>
        <p:spPr>
          <a:xfrm>
            <a:off x="7179193" y="1794491"/>
            <a:ext cx="1334229" cy="1334229"/>
          </a:xfrm>
          <a:custGeom>
            <a:avLst/>
            <a:gdLst>
              <a:gd name="connsiteX0" fmla="*/ 0 w 1334229"/>
              <a:gd name="connsiteY0" fmla="*/ 667115 h 1334229"/>
              <a:gd name="connsiteX1" fmla="*/ 667115 w 1334229"/>
              <a:gd name="connsiteY1" fmla="*/ 0 h 1334229"/>
              <a:gd name="connsiteX2" fmla="*/ 1334230 w 1334229"/>
              <a:gd name="connsiteY2" fmla="*/ 667115 h 1334229"/>
              <a:gd name="connsiteX3" fmla="*/ 667115 w 1334229"/>
              <a:gd name="connsiteY3" fmla="*/ 1334230 h 1334229"/>
              <a:gd name="connsiteX4" fmla="*/ 0 w 1334229"/>
              <a:gd name="connsiteY4" fmla="*/ 667115 h 1334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229" h="1334229">
                <a:moveTo>
                  <a:pt x="0" y="667115"/>
                </a:moveTo>
                <a:cubicBezTo>
                  <a:pt x="0" y="298678"/>
                  <a:pt x="298678" y="0"/>
                  <a:pt x="667115" y="0"/>
                </a:cubicBezTo>
                <a:cubicBezTo>
                  <a:pt x="1035552" y="0"/>
                  <a:pt x="1334230" y="298678"/>
                  <a:pt x="1334230" y="667115"/>
                </a:cubicBezTo>
                <a:cubicBezTo>
                  <a:pt x="1334230" y="1035552"/>
                  <a:pt x="1035552" y="1334230"/>
                  <a:pt x="667115" y="1334230"/>
                </a:cubicBezTo>
                <a:cubicBezTo>
                  <a:pt x="298678" y="1334230"/>
                  <a:pt x="0" y="1035552"/>
                  <a:pt x="0" y="667115"/>
                </a:cubicBezTo>
                <a:close/>
              </a:path>
            </a:pathLst>
          </a:custGeom>
        </p:spPr>
        <p:style>
          <a:lnRef idx="2">
            <a:schemeClr val="lt1">
              <a:hueOff val="0"/>
              <a:satOff val="0"/>
              <a:lumOff val="0"/>
              <a:alphaOff val="0"/>
            </a:schemeClr>
          </a:lnRef>
          <a:fillRef idx="1">
            <a:schemeClr val="accent4">
              <a:hueOff val="-2335868"/>
              <a:satOff val="16677"/>
              <a:lumOff val="-2745"/>
              <a:alphaOff val="0"/>
            </a:schemeClr>
          </a:fillRef>
          <a:effectRef idx="0">
            <a:schemeClr val="accent4">
              <a:hueOff val="-2335868"/>
              <a:satOff val="16677"/>
              <a:lumOff val="-2745"/>
              <a:alphaOff val="0"/>
            </a:schemeClr>
          </a:effectRef>
          <a:fontRef idx="minor">
            <a:schemeClr val="lt1"/>
          </a:fontRef>
        </p:style>
        <p:txBody>
          <a:bodyPr spcFirstLastPara="0" vert="horz" wrap="square" lIns="210633" tIns="210633" rIns="210633" bIns="210633"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rPr>
              <a:t>Leave policies and procedures don’t cater for research</a:t>
            </a:r>
          </a:p>
        </p:txBody>
      </p:sp>
      <p:sp>
        <p:nvSpPr>
          <p:cNvPr id="41" name="Freeform 40">
            <a:extLst>
              <a:ext uri="{FF2B5EF4-FFF2-40B4-BE49-F238E27FC236}">
                <a16:creationId xmlns:a16="http://schemas.microsoft.com/office/drawing/2014/main" id="{715AA6B3-80DA-EF4F-A581-CD0F9FF5297F}"/>
              </a:ext>
            </a:extLst>
          </p:cNvPr>
          <p:cNvSpPr/>
          <p:nvPr/>
        </p:nvSpPr>
        <p:spPr>
          <a:xfrm rot="1800000">
            <a:off x="6889771" y="3631038"/>
            <a:ext cx="282366" cy="453638"/>
          </a:xfrm>
          <a:custGeom>
            <a:avLst/>
            <a:gdLst>
              <a:gd name="connsiteX0" fmla="*/ 0 w 282366"/>
              <a:gd name="connsiteY0" fmla="*/ 90728 h 453638"/>
              <a:gd name="connsiteX1" fmla="*/ 141183 w 282366"/>
              <a:gd name="connsiteY1" fmla="*/ 90728 h 453638"/>
              <a:gd name="connsiteX2" fmla="*/ 141183 w 282366"/>
              <a:gd name="connsiteY2" fmla="*/ 0 h 453638"/>
              <a:gd name="connsiteX3" fmla="*/ 282366 w 282366"/>
              <a:gd name="connsiteY3" fmla="*/ 226819 h 453638"/>
              <a:gd name="connsiteX4" fmla="*/ 141183 w 282366"/>
              <a:gd name="connsiteY4" fmla="*/ 453638 h 453638"/>
              <a:gd name="connsiteX5" fmla="*/ 141183 w 282366"/>
              <a:gd name="connsiteY5" fmla="*/ 362910 h 453638"/>
              <a:gd name="connsiteX6" fmla="*/ 0 w 282366"/>
              <a:gd name="connsiteY6" fmla="*/ 362910 h 453638"/>
              <a:gd name="connsiteX7" fmla="*/ 0 w 282366"/>
              <a:gd name="connsiteY7" fmla="*/ 90728 h 45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366" h="453638">
                <a:moveTo>
                  <a:pt x="0" y="90728"/>
                </a:moveTo>
                <a:lnTo>
                  <a:pt x="141183" y="90728"/>
                </a:lnTo>
                <a:lnTo>
                  <a:pt x="141183" y="0"/>
                </a:lnTo>
                <a:lnTo>
                  <a:pt x="282366" y="226819"/>
                </a:lnTo>
                <a:lnTo>
                  <a:pt x="141183" y="453638"/>
                </a:lnTo>
                <a:lnTo>
                  <a:pt x="141183" y="362910"/>
                </a:lnTo>
                <a:lnTo>
                  <a:pt x="0" y="362910"/>
                </a:lnTo>
                <a:lnTo>
                  <a:pt x="0" y="90728"/>
                </a:lnTo>
                <a:close/>
              </a:path>
            </a:pathLst>
          </a:custGeom>
        </p:spPr>
        <p:style>
          <a:lnRef idx="0">
            <a:schemeClr val="lt1">
              <a:hueOff val="0"/>
              <a:satOff val="0"/>
              <a:lumOff val="0"/>
              <a:alphaOff val="0"/>
            </a:schemeClr>
          </a:lnRef>
          <a:fillRef idx="1">
            <a:schemeClr val="accent4">
              <a:hueOff val="-4671737"/>
              <a:satOff val="33354"/>
              <a:lumOff val="-5490"/>
              <a:alphaOff val="0"/>
            </a:schemeClr>
          </a:fillRef>
          <a:effectRef idx="0">
            <a:schemeClr val="accent4">
              <a:hueOff val="-4671737"/>
              <a:satOff val="33354"/>
              <a:lumOff val="-5490"/>
              <a:alphaOff val="0"/>
            </a:schemeClr>
          </a:effectRef>
          <a:fontRef idx="minor">
            <a:schemeClr val="lt1"/>
          </a:fontRef>
        </p:style>
        <p:txBody>
          <a:bodyPr spcFirstLastPara="0" vert="horz" wrap="square" lIns="-1" tIns="90728" rIns="84710" bIns="90727" numCol="1" spcCol="1270" anchor="ctr" anchorCtr="0">
            <a:noAutofit/>
          </a:bodyPr>
          <a:lstStyle/>
          <a:p>
            <a:pPr marL="0" lvl="0" indent="0" algn="ctr" defTabSz="488950">
              <a:lnSpc>
                <a:spcPct val="90000"/>
              </a:lnSpc>
              <a:spcBef>
                <a:spcPct val="0"/>
              </a:spcBef>
              <a:spcAft>
                <a:spcPct val="35000"/>
              </a:spcAft>
              <a:buNone/>
            </a:pPr>
            <a:endParaRPr lang="en-GB" sz="1100" kern="1200">
              <a:solidFill>
                <a:schemeClr val="tx1"/>
              </a:solidFill>
            </a:endParaRPr>
          </a:p>
        </p:txBody>
      </p:sp>
      <p:sp>
        <p:nvSpPr>
          <p:cNvPr id="42" name="Freeform 41">
            <a:extLst>
              <a:ext uri="{FF2B5EF4-FFF2-40B4-BE49-F238E27FC236}">
                <a16:creationId xmlns:a16="http://schemas.microsoft.com/office/drawing/2014/main" id="{32C795F8-7DC5-5D47-80FA-A380A1AEFE45}"/>
              </a:ext>
            </a:extLst>
          </p:cNvPr>
          <p:cNvSpPr/>
          <p:nvPr/>
        </p:nvSpPr>
        <p:spPr>
          <a:xfrm>
            <a:off x="7179193" y="3661487"/>
            <a:ext cx="1334229" cy="1334229"/>
          </a:xfrm>
          <a:custGeom>
            <a:avLst/>
            <a:gdLst>
              <a:gd name="connsiteX0" fmla="*/ 0 w 1334229"/>
              <a:gd name="connsiteY0" fmla="*/ 667115 h 1334229"/>
              <a:gd name="connsiteX1" fmla="*/ 667115 w 1334229"/>
              <a:gd name="connsiteY1" fmla="*/ 0 h 1334229"/>
              <a:gd name="connsiteX2" fmla="*/ 1334230 w 1334229"/>
              <a:gd name="connsiteY2" fmla="*/ 667115 h 1334229"/>
              <a:gd name="connsiteX3" fmla="*/ 667115 w 1334229"/>
              <a:gd name="connsiteY3" fmla="*/ 1334230 h 1334229"/>
              <a:gd name="connsiteX4" fmla="*/ 0 w 1334229"/>
              <a:gd name="connsiteY4" fmla="*/ 667115 h 1334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229" h="1334229">
                <a:moveTo>
                  <a:pt x="0" y="667115"/>
                </a:moveTo>
                <a:cubicBezTo>
                  <a:pt x="0" y="298678"/>
                  <a:pt x="298678" y="0"/>
                  <a:pt x="667115" y="0"/>
                </a:cubicBezTo>
                <a:cubicBezTo>
                  <a:pt x="1035552" y="0"/>
                  <a:pt x="1334230" y="298678"/>
                  <a:pt x="1334230" y="667115"/>
                </a:cubicBezTo>
                <a:cubicBezTo>
                  <a:pt x="1334230" y="1035552"/>
                  <a:pt x="1035552" y="1334230"/>
                  <a:pt x="667115" y="1334230"/>
                </a:cubicBezTo>
                <a:cubicBezTo>
                  <a:pt x="298678" y="1334230"/>
                  <a:pt x="0" y="1035552"/>
                  <a:pt x="0" y="667115"/>
                </a:cubicBezTo>
                <a:close/>
              </a:path>
            </a:pathLst>
          </a:custGeom>
        </p:spPr>
        <p:style>
          <a:lnRef idx="2">
            <a:schemeClr val="lt1">
              <a:hueOff val="0"/>
              <a:satOff val="0"/>
              <a:lumOff val="0"/>
              <a:alphaOff val="0"/>
            </a:schemeClr>
          </a:lnRef>
          <a:fillRef idx="1">
            <a:schemeClr val="accent4">
              <a:hueOff val="-4671737"/>
              <a:satOff val="33354"/>
              <a:lumOff val="-5490"/>
              <a:alphaOff val="0"/>
            </a:schemeClr>
          </a:fillRef>
          <a:effectRef idx="0">
            <a:schemeClr val="accent4">
              <a:hueOff val="-4671737"/>
              <a:satOff val="33354"/>
              <a:lumOff val="-5490"/>
              <a:alphaOff val="0"/>
            </a:schemeClr>
          </a:effectRef>
          <a:fontRef idx="minor">
            <a:schemeClr val="lt1"/>
          </a:fontRef>
        </p:style>
        <p:txBody>
          <a:bodyPr spcFirstLastPara="0" vert="horz" wrap="square" lIns="210633" tIns="210633" rIns="210633" bIns="210633" numCol="1" spcCol="1270" anchor="ctr" anchorCtr="0">
            <a:noAutofit/>
          </a:bodyPr>
          <a:lstStyle/>
          <a:p>
            <a:pPr marL="0" lvl="0" indent="0" algn="ctr" defTabSz="533400">
              <a:lnSpc>
                <a:spcPct val="90000"/>
              </a:lnSpc>
              <a:spcBef>
                <a:spcPct val="0"/>
              </a:spcBef>
              <a:spcAft>
                <a:spcPct val="35000"/>
              </a:spcAft>
              <a:buNone/>
            </a:pPr>
            <a:r>
              <a:rPr lang="en-ZA" sz="1200" b="0" i="0" u="none" strike="noStrike" kern="1200" dirty="0">
                <a:solidFill>
                  <a:schemeClr val="bg1"/>
                </a:solidFill>
                <a:effectLst/>
                <a:latin typeface="+mn-lt"/>
              </a:rPr>
              <a:t>Research contracts retrofitted from Teaching and Learning</a:t>
            </a:r>
            <a:endParaRPr lang="en-GB" sz="1200" kern="1200" dirty="0">
              <a:solidFill>
                <a:schemeClr val="bg1"/>
              </a:solidFill>
            </a:endParaRPr>
          </a:p>
        </p:txBody>
      </p:sp>
      <p:sp>
        <p:nvSpPr>
          <p:cNvPr id="43" name="Freeform 42">
            <a:extLst>
              <a:ext uri="{FF2B5EF4-FFF2-40B4-BE49-F238E27FC236}">
                <a16:creationId xmlns:a16="http://schemas.microsoft.com/office/drawing/2014/main" id="{EDB4AE56-2DB4-634B-B837-95BEB41C433C}"/>
              </a:ext>
            </a:extLst>
          </p:cNvPr>
          <p:cNvSpPr/>
          <p:nvPr/>
        </p:nvSpPr>
        <p:spPr>
          <a:xfrm rot="5400000">
            <a:off x="6088258" y="4093792"/>
            <a:ext cx="282366" cy="453638"/>
          </a:xfrm>
          <a:custGeom>
            <a:avLst/>
            <a:gdLst>
              <a:gd name="connsiteX0" fmla="*/ 0 w 282366"/>
              <a:gd name="connsiteY0" fmla="*/ 90728 h 453638"/>
              <a:gd name="connsiteX1" fmla="*/ 141183 w 282366"/>
              <a:gd name="connsiteY1" fmla="*/ 90728 h 453638"/>
              <a:gd name="connsiteX2" fmla="*/ 141183 w 282366"/>
              <a:gd name="connsiteY2" fmla="*/ 0 h 453638"/>
              <a:gd name="connsiteX3" fmla="*/ 282366 w 282366"/>
              <a:gd name="connsiteY3" fmla="*/ 226819 h 453638"/>
              <a:gd name="connsiteX4" fmla="*/ 141183 w 282366"/>
              <a:gd name="connsiteY4" fmla="*/ 453638 h 453638"/>
              <a:gd name="connsiteX5" fmla="*/ 141183 w 282366"/>
              <a:gd name="connsiteY5" fmla="*/ 362910 h 453638"/>
              <a:gd name="connsiteX6" fmla="*/ 0 w 282366"/>
              <a:gd name="connsiteY6" fmla="*/ 362910 h 453638"/>
              <a:gd name="connsiteX7" fmla="*/ 0 w 282366"/>
              <a:gd name="connsiteY7" fmla="*/ 90728 h 45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366" h="453638">
                <a:moveTo>
                  <a:pt x="0" y="90728"/>
                </a:moveTo>
                <a:lnTo>
                  <a:pt x="141183" y="90728"/>
                </a:lnTo>
                <a:lnTo>
                  <a:pt x="141183" y="0"/>
                </a:lnTo>
                <a:lnTo>
                  <a:pt x="282366" y="226819"/>
                </a:lnTo>
                <a:lnTo>
                  <a:pt x="141183" y="453638"/>
                </a:lnTo>
                <a:lnTo>
                  <a:pt x="141183" y="362910"/>
                </a:lnTo>
                <a:lnTo>
                  <a:pt x="0" y="362910"/>
                </a:lnTo>
                <a:lnTo>
                  <a:pt x="0" y="90728"/>
                </a:lnTo>
                <a:close/>
              </a:path>
            </a:pathLst>
          </a:custGeom>
        </p:spPr>
        <p:style>
          <a:lnRef idx="0">
            <a:schemeClr val="lt1">
              <a:hueOff val="0"/>
              <a:satOff val="0"/>
              <a:lumOff val="0"/>
              <a:alphaOff val="0"/>
            </a:schemeClr>
          </a:lnRef>
          <a:fillRef idx="1">
            <a:schemeClr val="accent4">
              <a:hueOff val="-7007606"/>
              <a:satOff val="50030"/>
              <a:lumOff val="-8235"/>
              <a:alphaOff val="0"/>
            </a:schemeClr>
          </a:fillRef>
          <a:effectRef idx="0">
            <a:schemeClr val="accent4">
              <a:hueOff val="-7007606"/>
              <a:satOff val="50030"/>
              <a:lumOff val="-8235"/>
              <a:alphaOff val="0"/>
            </a:schemeClr>
          </a:effectRef>
          <a:fontRef idx="minor">
            <a:schemeClr val="lt1"/>
          </a:fontRef>
        </p:style>
        <p:txBody>
          <a:bodyPr spcFirstLastPara="0" vert="horz" wrap="square" lIns="0" tIns="90727" rIns="84710" bIns="90728" numCol="1" spcCol="1270" anchor="ctr" anchorCtr="0">
            <a:noAutofit/>
          </a:bodyPr>
          <a:lstStyle/>
          <a:p>
            <a:pPr marL="0" lvl="0" indent="0" algn="ctr" defTabSz="488950">
              <a:lnSpc>
                <a:spcPct val="90000"/>
              </a:lnSpc>
              <a:spcBef>
                <a:spcPct val="0"/>
              </a:spcBef>
              <a:spcAft>
                <a:spcPct val="35000"/>
              </a:spcAft>
              <a:buNone/>
            </a:pPr>
            <a:endParaRPr lang="en-GB" sz="1100" kern="1200"/>
          </a:p>
        </p:txBody>
      </p:sp>
      <p:sp>
        <p:nvSpPr>
          <p:cNvPr id="44" name="Freeform 43">
            <a:extLst>
              <a:ext uri="{FF2B5EF4-FFF2-40B4-BE49-F238E27FC236}">
                <a16:creationId xmlns:a16="http://schemas.microsoft.com/office/drawing/2014/main" id="{B938DE58-636D-BD46-B05A-EA34D6AF7E37}"/>
              </a:ext>
            </a:extLst>
          </p:cNvPr>
          <p:cNvSpPr/>
          <p:nvPr/>
        </p:nvSpPr>
        <p:spPr>
          <a:xfrm>
            <a:off x="5562327" y="4594985"/>
            <a:ext cx="1334229" cy="1334229"/>
          </a:xfrm>
          <a:custGeom>
            <a:avLst/>
            <a:gdLst>
              <a:gd name="connsiteX0" fmla="*/ 0 w 1334229"/>
              <a:gd name="connsiteY0" fmla="*/ 667115 h 1334229"/>
              <a:gd name="connsiteX1" fmla="*/ 667115 w 1334229"/>
              <a:gd name="connsiteY1" fmla="*/ 0 h 1334229"/>
              <a:gd name="connsiteX2" fmla="*/ 1334230 w 1334229"/>
              <a:gd name="connsiteY2" fmla="*/ 667115 h 1334229"/>
              <a:gd name="connsiteX3" fmla="*/ 667115 w 1334229"/>
              <a:gd name="connsiteY3" fmla="*/ 1334230 h 1334229"/>
              <a:gd name="connsiteX4" fmla="*/ 0 w 1334229"/>
              <a:gd name="connsiteY4" fmla="*/ 667115 h 1334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229" h="1334229">
                <a:moveTo>
                  <a:pt x="0" y="667115"/>
                </a:moveTo>
                <a:cubicBezTo>
                  <a:pt x="0" y="298678"/>
                  <a:pt x="298678" y="0"/>
                  <a:pt x="667115" y="0"/>
                </a:cubicBezTo>
                <a:cubicBezTo>
                  <a:pt x="1035552" y="0"/>
                  <a:pt x="1334230" y="298678"/>
                  <a:pt x="1334230" y="667115"/>
                </a:cubicBezTo>
                <a:cubicBezTo>
                  <a:pt x="1334230" y="1035552"/>
                  <a:pt x="1035552" y="1334230"/>
                  <a:pt x="667115" y="1334230"/>
                </a:cubicBezTo>
                <a:cubicBezTo>
                  <a:pt x="298678" y="1334230"/>
                  <a:pt x="0" y="1035552"/>
                  <a:pt x="0" y="667115"/>
                </a:cubicBezTo>
                <a:close/>
              </a:path>
            </a:pathLst>
          </a:custGeom>
        </p:spPr>
        <p:style>
          <a:lnRef idx="2">
            <a:schemeClr val="lt1">
              <a:hueOff val="0"/>
              <a:satOff val="0"/>
              <a:lumOff val="0"/>
              <a:alphaOff val="0"/>
            </a:schemeClr>
          </a:lnRef>
          <a:fillRef idx="1">
            <a:schemeClr val="accent4">
              <a:hueOff val="-7007606"/>
              <a:satOff val="50030"/>
              <a:lumOff val="-8235"/>
              <a:alphaOff val="0"/>
            </a:schemeClr>
          </a:fillRef>
          <a:effectRef idx="0">
            <a:schemeClr val="accent4">
              <a:hueOff val="-7007606"/>
              <a:satOff val="50030"/>
              <a:lumOff val="-8235"/>
              <a:alphaOff val="0"/>
            </a:schemeClr>
          </a:effectRef>
          <a:fontRef idx="minor">
            <a:schemeClr val="lt1"/>
          </a:fontRef>
        </p:style>
        <p:txBody>
          <a:bodyPr spcFirstLastPara="0" vert="horz" wrap="square" lIns="211903" tIns="211903" rIns="211903" bIns="211903"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bg1"/>
                </a:solidFill>
              </a:rPr>
              <a:t>Better visibility and access to HR support for researchers</a:t>
            </a:r>
          </a:p>
        </p:txBody>
      </p:sp>
      <p:sp>
        <p:nvSpPr>
          <p:cNvPr id="45" name="Freeform 44">
            <a:extLst>
              <a:ext uri="{FF2B5EF4-FFF2-40B4-BE49-F238E27FC236}">
                <a16:creationId xmlns:a16="http://schemas.microsoft.com/office/drawing/2014/main" id="{6F63EAF6-DC5A-BD4C-A526-A85EDF11C279}"/>
              </a:ext>
            </a:extLst>
          </p:cNvPr>
          <p:cNvSpPr/>
          <p:nvPr/>
        </p:nvSpPr>
        <p:spPr>
          <a:xfrm rot="19800000">
            <a:off x="5286746" y="3631037"/>
            <a:ext cx="282367" cy="453639"/>
          </a:xfrm>
          <a:custGeom>
            <a:avLst/>
            <a:gdLst>
              <a:gd name="connsiteX0" fmla="*/ 0 w 282366"/>
              <a:gd name="connsiteY0" fmla="*/ 90728 h 453638"/>
              <a:gd name="connsiteX1" fmla="*/ 141183 w 282366"/>
              <a:gd name="connsiteY1" fmla="*/ 90728 h 453638"/>
              <a:gd name="connsiteX2" fmla="*/ 141183 w 282366"/>
              <a:gd name="connsiteY2" fmla="*/ 0 h 453638"/>
              <a:gd name="connsiteX3" fmla="*/ 282366 w 282366"/>
              <a:gd name="connsiteY3" fmla="*/ 226819 h 453638"/>
              <a:gd name="connsiteX4" fmla="*/ 141183 w 282366"/>
              <a:gd name="connsiteY4" fmla="*/ 453638 h 453638"/>
              <a:gd name="connsiteX5" fmla="*/ 141183 w 282366"/>
              <a:gd name="connsiteY5" fmla="*/ 362910 h 453638"/>
              <a:gd name="connsiteX6" fmla="*/ 0 w 282366"/>
              <a:gd name="connsiteY6" fmla="*/ 362910 h 453638"/>
              <a:gd name="connsiteX7" fmla="*/ 0 w 282366"/>
              <a:gd name="connsiteY7" fmla="*/ 90728 h 45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366" h="453638">
                <a:moveTo>
                  <a:pt x="282366" y="362910"/>
                </a:moveTo>
                <a:lnTo>
                  <a:pt x="141183" y="362910"/>
                </a:lnTo>
                <a:lnTo>
                  <a:pt x="141183" y="453638"/>
                </a:lnTo>
                <a:lnTo>
                  <a:pt x="0" y="226819"/>
                </a:lnTo>
                <a:lnTo>
                  <a:pt x="141183" y="0"/>
                </a:lnTo>
                <a:lnTo>
                  <a:pt x="141183" y="90728"/>
                </a:lnTo>
                <a:lnTo>
                  <a:pt x="282366" y="90728"/>
                </a:lnTo>
                <a:lnTo>
                  <a:pt x="282366" y="362910"/>
                </a:lnTo>
                <a:close/>
              </a:path>
            </a:pathLst>
          </a:custGeom>
        </p:spPr>
        <p:style>
          <a:lnRef idx="0">
            <a:schemeClr val="lt1">
              <a:hueOff val="0"/>
              <a:satOff val="0"/>
              <a:lumOff val="0"/>
              <a:alphaOff val="0"/>
            </a:schemeClr>
          </a:lnRef>
          <a:fillRef idx="1">
            <a:schemeClr val="accent4">
              <a:hueOff val="-9343474"/>
              <a:satOff val="66707"/>
              <a:lumOff val="-10980"/>
              <a:alphaOff val="0"/>
            </a:schemeClr>
          </a:fillRef>
          <a:effectRef idx="0">
            <a:schemeClr val="accent4">
              <a:hueOff val="-9343474"/>
              <a:satOff val="66707"/>
              <a:lumOff val="-10980"/>
              <a:alphaOff val="0"/>
            </a:schemeClr>
          </a:effectRef>
          <a:fontRef idx="minor">
            <a:schemeClr val="lt1"/>
          </a:fontRef>
        </p:style>
        <p:txBody>
          <a:bodyPr spcFirstLastPara="0" vert="horz" wrap="square" lIns="84709" tIns="90729" rIns="1" bIns="90727" numCol="1" spcCol="1270" anchor="ctr" anchorCtr="0">
            <a:noAutofit/>
          </a:bodyPr>
          <a:lstStyle/>
          <a:p>
            <a:pPr marL="0" lvl="0" indent="0" algn="ctr" defTabSz="488950">
              <a:lnSpc>
                <a:spcPct val="90000"/>
              </a:lnSpc>
              <a:spcBef>
                <a:spcPct val="0"/>
              </a:spcBef>
              <a:spcAft>
                <a:spcPct val="35000"/>
              </a:spcAft>
              <a:buNone/>
            </a:pPr>
            <a:endParaRPr lang="en-GB" sz="1100" kern="1200"/>
          </a:p>
        </p:txBody>
      </p:sp>
      <p:sp>
        <p:nvSpPr>
          <p:cNvPr id="46" name="Freeform 45">
            <a:extLst>
              <a:ext uri="{FF2B5EF4-FFF2-40B4-BE49-F238E27FC236}">
                <a16:creationId xmlns:a16="http://schemas.microsoft.com/office/drawing/2014/main" id="{8E9FC40E-5014-D249-94F4-6BFFDAE894F4}"/>
              </a:ext>
            </a:extLst>
          </p:cNvPr>
          <p:cNvSpPr/>
          <p:nvPr/>
        </p:nvSpPr>
        <p:spPr>
          <a:xfrm>
            <a:off x="3945461" y="3661487"/>
            <a:ext cx="1334229" cy="1334229"/>
          </a:xfrm>
          <a:custGeom>
            <a:avLst/>
            <a:gdLst>
              <a:gd name="connsiteX0" fmla="*/ 0 w 1334229"/>
              <a:gd name="connsiteY0" fmla="*/ 667115 h 1334229"/>
              <a:gd name="connsiteX1" fmla="*/ 667115 w 1334229"/>
              <a:gd name="connsiteY1" fmla="*/ 0 h 1334229"/>
              <a:gd name="connsiteX2" fmla="*/ 1334230 w 1334229"/>
              <a:gd name="connsiteY2" fmla="*/ 667115 h 1334229"/>
              <a:gd name="connsiteX3" fmla="*/ 667115 w 1334229"/>
              <a:gd name="connsiteY3" fmla="*/ 1334230 h 1334229"/>
              <a:gd name="connsiteX4" fmla="*/ 0 w 1334229"/>
              <a:gd name="connsiteY4" fmla="*/ 667115 h 1334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229" h="1334229">
                <a:moveTo>
                  <a:pt x="0" y="667115"/>
                </a:moveTo>
                <a:cubicBezTo>
                  <a:pt x="0" y="298678"/>
                  <a:pt x="298678" y="0"/>
                  <a:pt x="667115" y="0"/>
                </a:cubicBezTo>
                <a:cubicBezTo>
                  <a:pt x="1035552" y="0"/>
                  <a:pt x="1334230" y="298678"/>
                  <a:pt x="1334230" y="667115"/>
                </a:cubicBezTo>
                <a:cubicBezTo>
                  <a:pt x="1334230" y="1035552"/>
                  <a:pt x="1035552" y="1334230"/>
                  <a:pt x="667115" y="1334230"/>
                </a:cubicBezTo>
                <a:cubicBezTo>
                  <a:pt x="298678" y="1334230"/>
                  <a:pt x="0" y="1035552"/>
                  <a:pt x="0" y="667115"/>
                </a:cubicBezTo>
                <a:close/>
              </a:path>
            </a:pathLst>
          </a:custGeom>
        </p:spPr>
        <p:style>
          <a:lnRef idx="2">
            <a:schemeClr val="lt1">
              <a:hueOff val="0"/>
              <a:satOff val="0"/>
              <a:lumOff val="0"/>
              <a:alphaOff val="0"/>
            </a:schemeClr>
          </a:lnRef>
          <a:fillRef idx="1">
            <a:schemeClr val="accent4">
              <a:hueOff val="-9343474"/>
              <a:satOff val="66707"/>
              <a:lumOff val="-10980"/>
              <a:alphaOff val="0"/>
            </a:schemeClr>
          </a:fillRef>
          <a:effectRef idx="0">
            <a:schemeClr val="accent4">
              <a:hueOff val="-9343474"/>
              <a:satOff val="66707"/>
              <a:lumOff val="-10980"/>
              <a:alphaOff val="0"/>
            </a:schemeClr>
          </a:effectRef>
          <a:fontRef idx="minor">
            <a:schemeClr val="lt1"/>
          </a:fontRef>
        </p:style>
        <p:txBody>
          <a:bodyPr spcFirstLastPara="0" vert="horz" wrap="square" lIns="209363" tIns="209363" rIns="209363" bIns="209363"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rPr>
              <a:t>Naming conventions of researchers</a:t>
            </a:r>
          </a:p>
        </p:txBody>
      </p:sp>
      <p:sp>
        <p:nvSpPr>
          <p:cNvPr id="48" name="Freeform 47">
            <a:extLst>
              <a:ext uri="{FF2B5EF4-FFF2-40B4-BE49-F238E27FC236}">
                <a16:creationId xmlns:a16="http://schemas.microsoft.com/office/drawing/2014/main" id="{0B3AFE6F-5BEC-7E40-BB6F-393534D13F74}"/>
              </a:ext>
            </a:extLst>
          </p:cNvPr>
          <p:cNvSpPr/>
          <p:nvPr/>
        </p:nvSpPr>
        <p:spPr>
          <a:xfrm rot="1800000">
            <a:off x="5286746" y="2705532"/>
            <a:ext cx="282367" cy="453638"/>
          </a:xfrm>
          <a:custGeom>
            <a:avLst/>
            <a:gdLst>
              <a:gd name="connsiteX0" fmla="*/ 0 w 282366"/>
              <a:gd name="connsiteY0" fmla="*/ 90728 h 453638"/>
              <a:gd name="connsiteX1" fmla="*/ 141183 w 282366"/>
              <a:gd name="connsiteY1" fmla="*/ 90728 h 453638"/>
              <a:gd name="connsiteX2" fmla="*/ 141183 w 282366"/>
              <a:gd name="connsiteY2" fmla="*/ 0 h 453638"/>
              <a:gd name="connsiteX3" fmla="*/ 282366 w 282366"/>
              <a:gd name="connsiteY3" fmla="*/ 226819 h 453638"/>
              <a:gd name="connsiteX4" fmla="*/ 141183 w 282366"/>
              <a:gd name="connsiteY4" fmla="*/ 453638 h 453638"/>
              <a:gd name="connsiteX5" fmla="*/ 141183 w 282366"/>
              <a:gd name="connsiteY5" fmla="*/ 362910 h 453638"/>
              <a:gd name="connsiteX6" fmla="*/ 0 w 282366"/>
              <a:gd name="connsiteY6" fmla="*/ 362910 h 453638"/>
              <a:gd name="connsiteX7" fmla="*/ 0 w 282366"/>
              <a:gd name="connsiteY7" fmla="*/ 90728 h 45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366" h="453638">
                <a:moveTo>
                  <a:pt x="282366" y="362910"/>
                </a:moveTo>
                <a:lnTo>
                  <a:pt x="141183" y="362910"/>
                </a:lnTo>
                <a:lnTo>
                  <a:pt x="141183" y="453638"/>
                </a:lnTo>
                <a:lnTo>
                  <a:pt x="0" y="226819"/>
                </a:lnTo>
                <a:lnTo>
                  <a:pt x="141183" y="0"/>
                </a:lnTo>
                <a:lnTo>
                  <a:pt x="141183" y="90728"/>
                </a:lnTo>
                <a:lnTo>
                  <a:pt x="282366" y="90728"/>
                </a:lnTo>
                <a:lnTo>
                  <a:pt x="282366" y="362910"/>
                </a:lnTo>
                <a:close/>
              </a:path>
            </a:pathLst>
          </a:custGeom>
        </p:spPr>
        <p:style>
          <a:lnRef idx="0">
            <a:schemeClr val="lt1">
              <a:hueOff val="0"/>
              <a:satOff val="0"/>
              <a:lumOff val="0"/>
              <a:alphaOff val="0"/>
            </a:schemeClr>
          </a:lnRef>
          <a:fillRef idx="1">
            <a:schemeClr val="accent4">
              <a:hueOff val="-11679342"/>
              <a:satOff val="83384"/>
              <a:lumOff val="-13725"/>
              <a:alphaOff val="0"/>
            </a:schemeClr>
          </a:fillRef>
          <a:effectRef idx="0">
            <a:schemeClr val="accent4">
              <a:hueOff val="-11679342"/>
              <a:satOff val="83384"/>
              <a:lumOff val="-13725"/>
              <a:alphaOff val="0"/>
            </a:schemeClr>
          </a:effectRef>
          <a:fontRef idx="minor">
            <a:schemeClr val="lt1"/>
          </a:fontRef>
        </p:style>
        <p:txBody>
          <a:bodyPr spcFirstLastPara="0" vert="horz" wrap="square" lIns="84710" tIns="90728" rIns="0" bIns="90727" numCol="1" spcCol="1270" anchor="ctr" anchorCtr="0">
            <a:noAutofit/>
          </a:bodyPr>
          <a:lstStyle/>
          <a:p>
            <a:pPr marL="0" lvl="0" indent="0" algn="ctr" defTabSz="488950">
              <a:lnSpc>
                <a:spcPct val="90000"/>
              </a:lnSpc>
              <a:spcBef>
                <a:spcPct val="0"/>
              </a:spcBef>
              <a:spcAft>
                <a:spcPct val="35000"/>
              </a:spcAft>
              <a:buNone/>
            </a:pPr>
            <a:endParaRPr lang="en-GB" sz="1100" kern="1200"/>
          </a:p>
        </p:txBody>
      </p:sp>
      <p:sp>
        <p:nvSpPr>
          <p:cNvPr id="49" name="Freeform 48">
            <a:extLst>
              <a:ext uri="{FF2B5EF4-FFF2-40B4-BE49-F238E27FC236}">
                <a16:creationId xmlns:a16="http://schemas.microsoft.com/office/drawing/2014/main" id="{2D8DF6FE-7D6A-2B41-AAD9-C3BC2C88C448}"/>
              </a:ext>
            </a:extLst>
          </p:cNvPr>
          <p:cNvSpPr/>
          <p:nvPr/>
        </p:nvSpPr>
        <p:spPr>
          <a:xfrm>
            <a:off x="3991774" y="1815688"/>
            <a:ext cx="1334229" cy="1334229"/>
          </a:xfrm>
          <a:custGeom>
            <a:avLst/>
            <a:gdLst>
              <a:gd name="connsiteX0" fmla="*/ 0 w 1334229"/>
              <a:gd name="connsiteY0" fmla="*/ 667115 h 1334229"/>
              <a:gd name="connsiteX1" fmla="*/ 667115 w 1334229"/>
              <a:gd name="connsiteY1" fmla="*/ 0 h 1334229"/>
              <a:gd name="connsiteX2" fmla="*/ 1334230 w 1334229"/>
              <a:gd name="connsiteY2" fmla="*/ 667115 h 1334229"/>
              <a:gd name="connsiteX3" fmla="*/ 667115 w 1334229"/>
              <a:gd name="connsiteY3" fmla="*/ 1334230 h 1334229"/>
              <a:gd name="connsiteX4" fmla="*/ 0 w 1334229"/>
              <a:gd name="connsiteY4" fmla="*/ 667115 h 1334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229" h="1334229">
                <a:moveTo>
                  <a:pt x="0" y="667115"/>
                </a:moveTo>
                <a:cubicBezTo>
                  <a:pt x="0" y="298678"/>
                  <a:pt x="298678" y="0"/>
                  <a:pt x="667115" y="0"/>
                </a:cubicBezTo>
                <a:cubicBezTo>
                  <a:pt x="1035552" y="0"/>
                  <a:pt x="1334230" y="298678"/>
                  <a:pt x="1334230" y="667115"/>
                </a:cubicBezTo>
                <a:cubicBezTo>
                  <a:pt x="1334230" y="1035552"/>
                  <a:pt x="1035552" y="1334230"/>
                  <a:pt x="667115" y="1334230"/>
                </a:cubicBezTo>
                <a:cubicBezTo>
                  <a:pt x="298678" y="1334230"/>
                  <a:pt x="0" y="1035552"/>
                  <a:pt x="0" y="667115"/>
                </a:cubicBezTo>
                <a:close/>
              </a:path>
            </a:pathLst>
          </a:custGeom>
        </p:spPr>
        <p:style>
          <a:lnRef idx="2">
            <a:schemeClr val="lt1">
              <a:hueOff val="0"/>
              <a:satOff val="0"/>
              <a:lumOff val="0"/>
              <a:alphaOff val="0"/>
            </a:schemeClr>
          </a:lnRef>
          <a:fillRef idx="1">
            <a:schemeClr val="accent4">
              <a:hueOff val="-11679342"/>
              <a:satOff val="83384"/>
              <a:lumOff val="-13725"/>
              <a:alphaOff val="0"/>
            </a:schemeClr>
          </a:fillRef>
          <a:effectRef idx="0">
            <a:schemeClr val="accent4">
              <a:hueOff val="-11679342"/>
              <a:satOff val="83384"/>
              <a:lumOff val="-13725"/>
              <a:alphaOff val="0"/>
            </a:schemeClr>
          </a:effectRef>
          <a:fontRef idx="minor">
            <a:schemeClr val="lt1"/>
          </a:fontRef>
        </p:style>
        <p:txBody>
          <a:bodyPr spcFirstLastPara="0" vert="horz" wrap="square" lIns="209363" tIns="209363" rIns="209363" bIns="209363"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rPr>
              <a:t>Conditions &amp; benefits for SFARS</a:t>
            </a:r>
          </a:p>
        </p:txBody>
      </p:sp>
      <p:sp>
        <p:nvSpPr>
          <p:cNvPr id="10" name="Rounded Rectangle 9">
            <a:extLst>
              <a:ext uri="{FF2B5EF4-FFF2-40B4-BE49-F238E27FC236}">
                <a16:creationId xmlns:a16="http://schemas.microsoft.com/office/drawing/2014/main" id="{2D920E96-DAF8-5C48-AD75-8021EA52ABF6}"/>
              </a:ext>
            </a:extLst>
          </p:cNvPr>
          <p:cNvSpPr/>
          <p:nvPr/>
        </p:nvSpPr>
        <p:spPr>
          <a:xfrm>
            <a:off x="6988867" y="818892"/>
            <a:ext cx="4965189" cy="775444"/>
          </a:xfrm>
          <a:prstGeom prst="roundRect">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endParaRPr lang="en-US" sz="1100" dirty="0">
              <a:solidFill>
                <a:schemeClr val="tx2"/>
              </a:solidFill>
            </a:endParaRPr>
          </a:p>
          <a:p>
            <a:r>
              <a:rPr lang="en-US" sz="1100" dirty="0">
                <a:solidFill>
                  <a:schemeClr val="tx2"/>
                </a:solidFill>
              </a:rPr>
              <a:t> </a:t>
            </a:r>
          </a:p>
          <a:p>
            <a:endParaRPr lang="en-US" sz="1100" dirty="0">
              <a:solidFill>
                <a:schemeClr val="tx2"/>
              </a:solidFill>
            </a:endParaRPr>
          </a:p>
          <a:p>
            <a:r>
              <a:rPr lang="en-US" sz="1200" dirty="0">
                <a:solidFill>
                  <a:schemeClr val="tx2"/>
                </a:solidFill>
              </a:rPr>
              <a:t>Automation of T1 appointment letters </a:t>
            </a:r>
          </a:p>
          <a:p>
            <a:endParaRPr lang="en-ZA" sz="1200" dirty="0">
              <a:solidFill>
                <a:srgbClr val="000000"/>
              </a:solidFill>
            </a:endParaRPr>
          </a:p>
          <a:p>
            <a:r>
              <a:rPr lang="en-ZA" sz="1200" dirty="0">
                <a:solidFill>
                  <a:srgbClr val="000000"/>
                </a:solidFill>
              </a:rPr>
              <a:t>Re</a:t>
            </a:r>
            <a:r>
              <a:rPr lang="en-ZA" sz="1200" b="0" i="0" u="none" strike="noStrike" dirty="0">
                <a:solidFill>
                  <a:srgbClr val="000000"/>
                </a:solidFill>
                <a:effectLst/>
                <a:latin typeface="+mn-lt"/>
              </a:rPr>
              <a:t>vised policy on </a:t>
            </a:r>
            <a:r>
              <a:rPr lang="en-ZA" sz="1200" b="1" i="0" u="none" strike="noStrike" dirty="0">
                <a:solidFill>
                  <a:srgbClr val="000000"/>
                </a:solidFill>
                <a:effectLst/>
                <a:latin typeface="+mn-lt"/>
              </a:rPr>
              <a:t>Fixed Term Contract Appointments- </a:t>
            </a:r>
            <a:r>
              <a:rPr lang="en-ZA" sz="1200" b="0" i="0" u="none" strike="noStrike" dirty="0">
                <a:solidFill>
                  <a:srgbClr val="000000"/>
                </a:solidFill>
                <a:effectLst/>
                <a:latin typeface="+mn-lt"/>
              </a:rPr>
              <a:t>recruitments for &lt; 6 </a:t>
            </a:r>
            <a:r>
              <a:rPr lang="en-ZA" sz="1200" dirty="0">
                <a:solidFill>
                  <a:srgbClr val="000000"/>
                </a:solidFill>
              </a:rPr>
              <a:t>months can </a:t>
            </a:r>
            <a:r>
              <a:rPr lang="en-ZA" sz="1200" b="0" i="0" u="none" strike="noStrike" dirty="0">
                <a:solidFill>
                  <a:srgbClr val="000000"/>
                </a:solidFill>
                <a:effectLst/>
                <a:latin typeface="+mn-lt"/>
              </a:rPr>
              <a:t>be made without advertising</a:t>
            </a:r>
          </a:p>
          <a:p>
            <a:endParaRPr lang="en-ZA" sz="1100" dirty="0">
              <a:solidFill>
                <a:srgbClr val="000000"/>
              </a:solidFill>
            </a:endParaRPr>
          </a:p>
          <a:p>
            <a:endParaRPr lang="en-US" sz="1100" dirty="0">
              <a:solidFill>
                <a:schemeClr val="tx2"/>
              </a:solidFill>
            </a:endParaRPr>
          </a:p>
          <a:p>
            <a:endParaRPr lang="en-ZA" sz="1100" dirty="0">
              <a:solidFill>
                <a:schemeClr val="tx2"/>
              </a:solidFill>
            </a:endParaRPr>
          </a:p>
        </p:txBody>
      </p:sp>
      <p:sp>
        <p:nvSpPr>
          <p:cNvPr id="12" name="Oval 11">
            <a:extLst>
              <a:ext uri="{FF2B5EF4-FFF2-40B4-BE49-F238E27FC236}">
                <a16:creationId xmlns:a16="http://schemas.microsoft.com/office/drawing/2014/main" id="{C48AAAA7-6B99-5F4D-89C7-5B997F377457}"/>
              </a:ext>
            </a:extLst>
          </p:cNvPr>
          <p:cNvSpPr/>
          <p:nvPr/>
        </p:nvSpPr>
        <p:spPr>
          <a:xfrm>
            <a:off x="6762332" y="780098"/>
            <a:ext cx="356400" cy="356400"/>
          </a:xfrm>
          <a:prstGeom prst="ellips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sp>
        <p:nvSpPr>
          <p:cNvPr id="18" name="Rounded Rectangle 17">
            <a:extLst>
              <a:ext uri="{FF2B5EF4-FFF2-40B4-BE49-F238E27FC236}">
                <a16:creationId xmlns:a16="http://schemas.microsoft.com/office/drawing/2014/main" id="{92FDF763-B5FF-7546-A525-8EBB97CDEAC5}"/>
              </a:ext>
            </a:extLst>
          </p:cNvPr>
          <p:cNvSpPr/>
          <p:nvPr/>
        </p:nvSpPr>
        <p:spPr>
          <a:xfrm>
            <a:off x="8547148" y="3742108"/>
            <a:ext cx="3568081" cy="928983"/>
          </a:xfrm>
          <a:prstGeom prst="roundRect">
            <a:avLst/>
          </a:prstGeom>
          <a:noFill/>
          <a:ln w="28575">
            <a:solidFill>
              <a:srgbClr val="7CC18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indent="0">
              <a:buFont typeface="Arial" panose="020B0604020202020204" pitchFamily="34" charset="0"/>
              <a:buNone/>
            </a:pPr>
            <a:r>
              <a:rPr lang="en-ZA" sz="1100" b="0" i="0" u="none" strike="noStrike">
                <a:solidFill>
                  <a:srgbClr val="000000"/>
                </a:solidFill>
                <a:effectLst/>
                <a:latin typeface="+mn-lt"/>
              </a:rPr>
              <a:t>HR in consultation with DVC: Research and Internationalisation to understand research specific information required in the </a:t>
            </a:r>
            <a:r>
              <a:rPr lang="en-ZA" sz="1100" b="1" i="0" u="none" strike="noStrike">
                <a:solidFill>
                  <a:srgbClr val="000000"/>
                </a:solidFill>
                <a:effectLst/>
                <a:latin typeface="+mn-lt"/>
              </a:rPr>
              <a:t>contracts</a:t>
            </a:r>
            <a:r>
              <a:rPr lang="en-ZA" sz="1100" b="0" i="0" u="none" strike="noStrike">
                <a:solidFill>
                  <a:srgbClr val="000000"/>
                </a:solidFill>
                <a:effectLst/>
                <a:latin typeface="+mn-lt"/>
              </a:rPr>
              <a:t> to amend them accordingly</a:t>
            </a:r>
            <a:endParaRPr lang="en-US" sz="1100">
              <a:latin typeface="+mn-lt"/>
            </a:endParaRPr>
          </a:p>
        </p:txBody>
      </p:sp>
      <p:sp>
        <p:nvSpPr>
          <p:cNvPr id="20" name="Rounded Rectangle 19">
            <a:extLst>
              <a:ext uri="{FF2B5EF4-FFF2-40B4-BE49-F238E27FC236}">
                <a16:creationId xmlns:a16="http://schemas.microsoft.com/office/drawing/2014/main" id="{0040C7C1-20CE-BF49-A7B8-4EAD1A8360BF}"/>
              </a:ext>
            </a:extLst>
          </p:cNvPr>
          <p:cNvSpPr/>
          <p:nvPr/>
        </p:nvSpPr>
        <p:spPr>
          <a:xfrm>
            <a:off x="797197" y="4100116"/>
            <a:ext cx="3025597" cy="1110897"/>
          </a:xfrm>
          <a:prstGeom prst="roundRect">
            <a:avLst/>
          </a:prstGeom>
          <a:noFill/>
          <a:ln w="28575">
            <a:solidFill>
              <a:schemeClr val="accent6">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indent="0">
              <a:buFont typeface="Arial" panose="020B0604020202020204" pitchFamily="34" charset="0"/>
              <a:buNone/>
            </a:pPr>
            <a:r>
              <a:rPr lang="en-ZA" sz="1200" b="0" i="0" u="none" strike="noStrike">
                <a:solidFill>
                  <a:srgbClr val="000000"/>
                </a:solidFill>
                <a:effectLst/>
                <a:latin typeface="+mn-lt"/>
              </a:rPr>
              <a:t>HR Client Services working on a proposal for the </a:t>
            </a:r>
            <a:r>
              <a:rPr lang="en-ZA" sz="1200" b="1" i="0" u="none" strike="noStrike">
                <a:solidFill>
                  <a:srgbClr val="000000"/>
                </a:solidFill>
                <a:effectLst/>
                <a:latin typeface="+mn-lt"/>
              </a:rPr>
              <a:t>naming conventions </a:t>
            </a:r>
            <a:r>
              <a:rPr lang="en-ZA" sz="1200" b="0" i="0" u="none" strike="noStrike">
                <a:solidFill>
                  <a:srgbClr val="000000"/>
                </a:solidFill>
                <a:effectLst/>
                <a:latin typeface="+mn-lt"/>
              </a:rPr>
              <a:t>of researchers from Research Fellow all the way up to Principal Researcher</a:t>
            </a:r>
            <a:endParaRPr lang="en-US" sz="1200">
              <a:latin typeface="+mn-lt"/>
            </a:endParaRPr>
          </a:p>
        </p:txBody>
      </p:sp>
      <p:sp>
        <p:nvSpPr>
          <p:cNvPr id="21" name="Oval 20">
            <a:extLst>
              <a:ext uri="{FF2B5EF4-FFF2-40B4-BE49-F238E27FC236}">
                <a16:creationId xmlns:a16="http://schemas.microsoft.com/office/drawing/2014/main" id="{3D970C8F-E96E-D245-8D0A-C4ADF67CF6D9}"/>
              </a:ext>
            </a:extLst>
          </p:cNvPr>
          <p:cNvSpPr/>
          <p:nvPr/>
        </p:nvSpPr>
        <p:spPr>
          <a:xfrm>
            <a:off x="611038" y="4000187"/>
            <a:ext cx="356400" cy="356400"/>
          </a:xfrm>
          <a:prstGeom prst="ellips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sp>
        <p:nvSpPr>
          <p:cNvPr id="22" name="Rounded Rectangle 21">
            <a:extLst>
              <a:ext uri="{FF2B5EF4-FFF2-40B4-BE49-F238E27FC236}">
                <a16:creationId xmlns:a16="http://schemas.microsoft.com/office/drawing/2014/main" id="{99041822-E7D0-0F40-834D-CEEF7CA4E535}"/>
              </a:ext>
            </a:extLst>
          </p:cNvPr>
          <p:cNvSpPr/>
          <p:nvPr/>
        </p:nvSpPr>
        <p:spPr>
          <a:xfrm>
            <a:off x="8735905" y="1969045"/>
            <a:ext cx="3095471" cy="1403191"/>
          </a:xfrm>
          <a:prstGeom prst="roundRect">
            <a:avLst/>
          </a:prstGeom>
          <a:noFill/>
          <a:ln w="28575">
            <a:solidFill>
              <a:srgbClr val="9FC1B8"/>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r>
              <a:rPr lang="en-ZA" sz="1200" b="1" i="0" u="none" strike="noStrike" dirty="0">
                <a:solidFill>
                  <a:srgbClr val="000000"/>
                </a:solidFill>
                <a:effectLst/>
                <a:latin typeface="+mn-lt"/>
              </a:rPr>
              <a:t>Study and Research Leave Policy </a:t>
            </a:r>
            <a:r>
              <a:rPr lang="en-ZA" sz="1200" b="0" i="0" u="none" strike="noStrike" dirty="0">
                <a:solidFill>
                  <a:srgbClr val="000000"/>
                </a:solidFill>
                <a:effectLst/>
                <a:latin typeface="+mn-lt"/>
              </a:rPr>
              <a:t>has been revised and research staff now qualify</a:t>
            </a:r>
          </a:p>
          <a:p>
            <a:endParaRPr lang="en-ZA" sz="1200" dirty="0">
              <a:solidFill>
                <a:srgbClr val="000000"/>
              </a:solidFill>
            </a:endParaRPr>
          </a:p>
          <a:p>
            <a:r>
              <a:rPr lang="en-ZA" sz="1200" b="0" i="0" u="none" strike="noStrike" dirty="0">
                <a:solidFill>
                  <a:srgbClr val="000000"/>
                </a:solidFill>
                <a:effectLst/>
                <a:latin typeface="+mn-lt"/>
              </a:rPr>
              <a:t>Research staff on academic conditions of service can apply for annual leave online</a:t>
            </a:r>
            <a:endParaRPr lang="en-ZA" sz="1200" dirty="0">
              <a:solidFill>
                <a:srgbClr val="000000"/>
              </a:solidFill>
            </a:endParaRPr>
          </a:p>
          <a:p>
            <a:endParaRPr lang="en-ZA" sz="1100" dirty="0">
              <a:solidFill>
                <a:schemeClr val="tx1"/>
              </a:solidFill>
            </a:endParaRPr>
          </a:p>
        </p:txBody>
      </p:sp>
      <p:sp>
        <p:nvSpPr>
          <p:cNvPr id="23" name="Oval 22">
            <a:extLst>
              <a:ext uri="{FF2B5EF4-FFF2-40B4-BE49-F238E27FC236}">
                <a16:creationId xmlns:a16="http://schemas.microsoft.com/office/drawing/2014/main" id="{B6CDDD88-9377-E84C-AA5D-3EA0DA726B9A}"/>
              </a:ext>
            </a:extLst>
          </p:cNvPr>
          <p:cNvSpPr/>
          <p:nvPr/>
        </p:nvSpPr>
        <p:spPr>
          <a:xfrm>
            <a:off x="8491390" y="1920717"/>
            <a:ext cx="356400" cy="360000"/>
          </a:xfrm>
          <a:prstGeom prst="ellips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grpSp>
        <p:nvGrpSpPr>
          <p:cNvPr id="14" name="Group 13">
            <a:extLst>
              <a:ext uri="{FF2B5EF4-FFF2-40B4-BE49-F238E27FC236}">
                <a16:creationId xmlns:a16="http://schemas.microsoft.com/office/drawing/2014/main" id="{F219A4AD-6D99-4C4D-B21A-360B85F39131}"/>
              </a:ext>
            </a:extLst>
          </p:cNvPr>
          <p:cNvGrpSpPr/>
          <p:nvPr/>
        </p:nvGrpSpPr>
        <p:grpSpPr>
          <a:xfrm>
            <a:off x="579120" y="5600076"/>
            <a:ext cx="3186948" cy="1018903"/>
            <a:chOff x="212186" y="5036288"/>
            <a:chExt cx="3186948" cy="1018903"/>
          </a:xfrm>
        </p:grpSpPr>
        <p:sp>
          <p:nvSpPr>
            <p:cNvPr id="13" name="TextBox 12">
              <a:extLst>
                <a:ext uri="{FF2B5EF4-FFF2-40B4-BE49-F238E27FC236}">
                  <a16:creationId xmlns:a16="http://schemas.microsoft.com/office/drawing/2014/main" id="{A19E6C58-E0A7-8549-A9B8-8F6FE604E7B8}"/>
                </a:ext>
              </a:extLst>
            </p:cNvPr>
            <p:cNvSpPr txBox="1"/>
            <p:nvPr/>
          </p:nvSpPr>
          <p:spPr>
            <a:xfrm>
              <a:off x="559243" y="5036288"/>
              <a:ext cx="2839891" cy="1018903"/>
            </a:xfrm>
            <a:prstGeom prst="rect">
              <a:avLst/>
            </a:prstGeom>
            <a:noFill/>
          </p:spPr>
          <p:txBody>
            <a:bodyPr wrap="square" lIns="0" tIns="0" rIns="0" bIns="0" rtlCol="0">
              <a:noAutofit/>
            </a:bodyPr>
            <a:lstStyle/>
            <a:p>
              <a:pPr algn="l"/>
              <a:r>
                <a:rPr lang="en-US" sz="1200" b="1" u="sng">
                  <a:solidFill>
                    <a:schemeClr val="tx2"/>
                  </a:solidFill>
                </a:rPr>
                <a:t>KEY:</a:t>
              </a:r>
            </a:p>
            <a:p>
              <a:pPr algn="l"/>
              <a:r>
                <a:rPr lang="en-US" sz="1200">
                  <a:solidFill>
                    <a:schemeClr val="tx2"/>
                  </a:solidFill>
                </a:rPr>
                <a:t>Complete</a:t>
              </a:r>
            </a:p>
            <a:p>
              <a:pPr algn="l"/>
              <a:endParaRPr lang="en-US" sz="1200">
                <a:solidFill>
                  <a:schemeClr val="tx2"/>
                </a:solidFill>
              </a:endParaRPr>
            </a:p>
            <a:p>
              <a:pPr algn="l"/>
              <a:r>
                <a:rPr lang="en-US" sz="1200">
                  <a:solidFill>
                    <a:schemeClr val="tx2"/>
                  </a:solidFill>
                </a:rPr>
                <a:t>Work in progress </a:t>
              </a:r>
            </a:p>
          </p:txBody>
        </p:sp>
        <p:sp>
          <p:nvSpPr>
            <p:cNvPr id="27" name="Oval 26">
              <a:extLst>
                <a:ext uri="{FF2B5EF4-FFF2-40B4-BE49-F238E27FC236}">
                  <a16:creationId xmlns:a16="http://schemas.microsoft.com/office/drawing/2014/main" id="{A9802874-06C2-084B-8C89-B02F555EB7A4}"/>
                </a:ext>
              </a:extLst>
            </p:cNvPr>
            <p:cNvSpPr/>
            <p:nvPr/>
          </p:nvSpPr>
          <p:spPr>
            <a:xfrm>
              <a:off x="212187" y="5115946"/>
              <a:ext cx="233275" cy="237600"/>
            </a:xfrm>
            <a:prstGeom prst="ellips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sp>
          <p:nvSpPr>
            <p:cNvPr id="28" name="Oval 27">
              <a:extLst>
                <a:ext uri="{FF2B5EF4-FFF2-40B4-BE49-F238E27FC236}">
                  <a16:creationId xmlns:a16="http://schemas.microsoft.com/office/drawing/2014/main" id="{D7649232-FE5A-C244-A8B1-0E77929BE1C0}"/>
                </a:ext>
              </a:extLst>
            </p:cNvPr>
            <p:cNvSpPr/>
            <p:nvPr/>
          </p:nvSpPr>
          <p:spPr>
            <a:xfrm>
              <a:off x="212186" y="5492183"/>
              <a:ext cx="233275" cy="237600"/>
            </a:xfrm>
            <a:prstGeom prst="ellips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grpSp>
      <p:sp>
        <p:nvSpPr>
          <p:cNvPr id="26" name="Oval 25">
            <a:extLst>
              <a:ext uri="{FF2B5EF4-FFF2-40B4-BE49-F238E27FC236}">
                <a16:creationId xmlns:a16="http://schemas.microsoft.com/office/drawing/2014/main" id="{49992844-AA8A-954D-A09D-E9D01D41213B}"/>
              </a:ext>
            </a:extLst>
          </p:cNvPr>
          <p:cNvSpPr/>
          <p:nvPr/>
        </p:nvSpPr>
        <p:spPr>
          <a:xfrm>
            <a:off x="8368948" y="3543272"/>
            <a:ext cx="356400" cy="360000"/>
          </a:xfrm>
          <a:prstGeom prst="ellips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sp>
        <p:nvSpPr>
          <p:cNvPr id="29" name="Rounded Rectangle 28">
            <a:extLst>
              <a:ext uri="{FF2B5EF4-FFF2-40B4-BE49-F238E27FC236}">
                <a16:creationId xmlns:a16="http://schemas.microsoft.com/office/drawing/2014/main" id="{E5C44899-DAC9-6242-93E7-27FBA3608A9B}"/>
              </a:ext>
            </a:extLst>
          </p:cNvPr>
          <p:cNvSpPr/>
          <p:nvPr/>
        </p:nvSpPr>
        <p:spPr>
          <a:xfrm>
            <a:off x="7212549" y="5240600"/>
            <a:ext cx="3568081" cy="1378379"/>
          </a:xfrm>
          <a:prstGeom prst="roundRect">
            <a:avLst/>
          </a:prstGeom>
          <a:no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indent="0">
              <a:buFont typeface="Arial" panose="020B0604020202020204" pitchFamily="34" charset="0"/>
              <a:buNone/>
            </a:pPr>
            <a:r>
              <a:rPr lang="en-ZA" sz="1200" b="0" i="0" u="none" strike="noStrike">
                <a:solidFill>
                  <a:srgbClr val="000000"/>
                </a:solidFill>
                <a:effectLst/>
                <a:latin typeface="+mn-lt"/>
              </a:rPr>
              <a:t>Faculty research support proposal </a:t>
            </a:r>
          </a:p>
          <a:p>
            <a:pPr marL="0" indent="0">
              <a:buFont typeface="Arial" panose="020B0604020202020204" pitchFamily="34" charset="0"/>
              <a:buNone/>
            </a:pPr>
            <a:endParaRPr lang="en-ZA" sz="1200">
              <a:solidFill>
                <a:srgbClr val="000000"/>
              </a:solidFill>
            </a:endParaRPr>
          </a:p>
          <a:p>
            <a:pPr marL="0" indent="0">
              <a:buFont typeface="Arial" panose="020B0604020202020204" pitchFamily="34" charset="0"/>
              <a:buNone/>
            </a:pPr>
            <a:r>
              <a:rPr lang="en-ZA" sz="1200">
                <a:solidFill>
                  <a:srgbClr val="000000"/>
                </a:solidFill>
                <a:latin typeface="+mn-lt"/>
              </a:rPr>
              <a:t>HR working with CMD to develop factsheets to be referenced on new Research Support Hub website </a:t>
            </a:r>
          </a:p>
          <a:p>
            <a:pPr marL="0" indent="0">
              <a:buFont typeface="Arial" panose="020B0604020202020204" pitchFamily="34" charset="0"/>
              <a:buNone/>
            </a:pPr>
            <a:endParaRPr lang="en-ZA" sz="1200">
              <a:solidFill>
                <a:srgbClr val="000000"/>
              </a:solidFill>
            </a:endParaRPr>
          </a:p>
          <a:p>
            <a:pPr marL="0" indent="0">
              <a:buFont typeface="Arial" panose="020B0604020202020204" pitchFamily="34" charset="0"/>
              <a:buNone/>
            </a:pPr>
            <a:r>
              <a:rPr lang="en-ZA" sz="1200">
                <a:solidFill>
                  <a:srgbClr val="000000"/>
                </a:solidFill>
              </a:rPr>
              <a:t>Roadshows and workshops in faculties </a:t>
            </a:r>
            <a:endParaRPr lang="en-US" sz="1200">
              <a:latin typeface="+mn-lt"/>
            </a:endParaRPr>
          </a:p>
        </p:txBody>
      </p:sp>
      <p:sp>
        <p:nvSpPr>
          <p:cNvPr id="31" name="TextBox 30">
            <a:extLst>
              <a:ext uri="{FF2B5EF4-FFF2-40B4-BE49-F238E27FC236}">
                <a16:creationId xmlns:a16="http://schemas.microsoft.com/office/drawing/2014/main" id="{59925553-9022-E344-9F1F-284644C28875}"/>
              </a:ext>
            </a:extLst>
          </p:cNvPr>
          <p:cNvSpPr txBox="1"/>
          <p:nvPr/>
        </p:nvSpPr>
        <p:spPr>
          <a:xfrm>
            <a:off x="1807149" y="876853"/>
            <a:ext cx="3753985" cy="943517"/>
          </a:xfrm>
          <a:prstGeom prst="rect">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defPPr>
              <a:defRPr lang="en-US"/>
            </a:defPPr>
            <a:lvl1pPr>
              <a:defRPr sz="1100">
                <a:solidFill>
                  <a:schemeClr val="tx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ZA" sz="1200" b="1"/>
              <a:t>Waiver of Advertisement Policy </a:t>
            </a:r>
            <a:r>
              <a:rPr lang="en-ZA" sz="1200"/>
              <a:t>allows for motivations for people specifically earmarked for certain research projects to be appointed without following the University’s lengthy appointment process</a:t>
            </a:r>
          </a:p>
        </p:txBody>
      </p:sp>
      <p:sp>
        <p:nvSpPr>
          <p:cNvPr id="32" name="Oval 31">
            <a:extLst>
              <a:ext uri="{FF2B5EF4-FFF2-40B4-BE49-F238E27FC236}">
                <a16:creationId xmlns:a16="http://schemas.microsoft.com/office/drawing/2014/main" id="{EE9FB1D4-B819-1646-BDE9-1EB83C09A548}"/>
              </a:ext>
            </a:extLst>
          </p:cNvPr>
          <p:cNvSpPr/>
          <p:nvPr/>
        </p:nvSpPr>
        <p:spPr>
          <a:xfrm>
            <a:off x="1528690" y="813365"/>
            <a:ext cx="356400" cy="356400"/>
          </a:xfrm>
          <a:prstGeom prst="ellips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sp>
        <p:nvSpPr>
          <p:cNvPr id="33" name="Oval 32">
            <a:extLst>
              <a:ext uri="{FF2B5EF4-FFF2-40B4-BE49-F238E27FC236}">
                <a16:creationId xmlns:a16="http://schemas.microsoft.com/office/drawing/2014/main" id="{0A94AB66-9EE2-F44C-A543-E42DB3A3B12C}"/>
              </a:ext>
            </a:extLst>
          </p:cNvPr>
          <p:cNvSpPr/>
          <p:nvPr/>
        </p:nvSpPr>
        <p:spPr>
          <a:xfrm>
            <a:off x="7047412" y="5099789"/>
            <a:ext cx="356400" cy="360000"/>
          </a:xfrm>
          <a:prstGeom prst="ellips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sp>
        <p:nvSpPr>
          <p:cNvPr id="34" name="Rounded Rectangle 33">
            <a:extLst>
              <a:ext uri="{FF2B5EF4-FFF2-40B4-BE49-F238E27FC236}">
                <a16:creationId xmlns:a16="http://schemas.microsoft.com/office/drawing/2014/main" id="{6F2949EB-724F-7647-AF66-6C167E607DA5}"/>
              </a:ext>
            </a:extLst>
          </p:cNvPr>
          <p:cNvSpPr/>
          <p:nvPr/>
        </p:nvSpPr>
        <p:spPr>
          <a:xfrm>
            <a:off x="343655" y="2135783"/>
            <a:ext cx="3422413" cy="1110897"/>
          </a:xfrm>
          <a:prstGeom prst="roundRect">
            <a:avLst/>
          </a:prstGeom>
          <a:noFill/>
          <a:ln w="28575">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indent="0">
              <a:buFont typeface="Arial" panose="020B0604020202020204" pitchFamily="34" charset="0"/>
              <a:buNone/>
            </a:pPr>
            <a:r>
              <a:rPr lang="en-ZA" sz="1200" b="0" i="0" u="none" strike="noStrike">
                <a:solidFill>
                  <a:srgbClr val="000000"/>
                </a:solidFill>
                <a:effectLst/>
                <a:latin typeface="+mn-lt"/>
              </a:rPr>
              <a:t>The </a:t>
            </a:r>
            <a:r>
              <a:rPr lang="en-ZA" sz="1200" b="1" i="0" u="none" strike="noStrike">
                <a:solidFill>
                  <a:srgbClr val="000000"/>
                </a:solidFill>
                <a:effectLst/>
                <a:latin typeface="+mn-lt"/>
              </a:rPr>
              <a:t>SFARS Policy </a:t>
            </a:r>
            <a:r>
              <a:rPr lang="en-ZA" sz="1200" b="0" i="0" u="none" strike="noStrike">
                <a:solidFill>
                  <a:srgbClr val="000000"/>
                </a:solidFill>
                <a:effectLst/>
                <a:latin typeface="+mn-lt"/>
              </a:rPr>
              <a:t>has been developed and approved by Council. This policy provides for better financial support and funding security for soft-funded researchers through a variety of mechanisms</a:t>
            </a:r>
            <a:endParaRPr lang="en-US" sz="1200">
              <a:latin typeface="+mn-lt"/>
            </a:endParaRPr>
          </a:p>
        </p:txBody>
      </p:sp>
      <p:sp>
        <p:nvSpPr>
          <p:cNvPr id="36" name="Oval 35">
            <a:extLst>
              <a:ext uri="{FF2B5EF4-FFF2-40B4-BE49-F238E27FC236}">
                <a16:creationId xmlns:a16="http://schemas.microsoft.com/office/drawing/2014/main" id="{A5DA249F-4930-8343-86DE-A2BCECFCEC41}"/>
              </a:ext>
            </a:extLst>
          </p:cNvPr>
          <p:cNvSpPr/>
          <p:nvPr/>
        </p:nvSpPr>
        <p:spPr>
          <a:xfrm>
            <a:off x="134840" y="2053751"/>
            <a:ext cx="356400" cy="356400"/>
          </a:xfrm>
          <a:prstGeom prst="ellips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sp>
        <p:nvSpPr>
          <p:cNvPr id="5" name="Rounded Rectangle 33">
            <a:extLst>
              <a:ext uri="{FF2B5EF4-FFF2-40B4-BE49-F238E27FC236}">
                <a16:creationId xmlns:a16="http://schemas.microsoft.com/office/drawing/2014/main" id="{A96B267D-35E7-D7B7-87DD-6FA4809FD07A}"/>
              </a:ext>
            </a:extLst>
          </p:cNvPr>
          <p:cNvSpPr/>
          <p:nvPr/>
        </p:nvSpPr>
        <p:spPr>
          <a:xfrm>
            <a:off x="658131" y="3309324"/>
            <a:ext cx="3004694" cy="497064"/>
          </a:xfrm>
          <a:prstGeom prst="roundRect">
            <a:avLst/>
          </a:prstGeom>
          <a:noFill/>
          <a:ln w="28575">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indent="0">
              <a:buFont typeface="Arial" panose="020B0604020202020204" pitchFamily="34" charset="0"/>
              <a:buNone/>
            </a:pPr>
            <a:r>
              <a:rPr lang="en-ZA" sz="1200" b="0" i="0" u="none" strike="noStrike">
                <a:solidFill>
                  <a:srgbClr val="000000"/>
                </a:solidFill>
                <a:effectLst/>
                <a:latin typeface="+mn-lt"/>
              </a:rPr>
              <a:t>The </a:t>
            </a:r>
            <a:r>
              <a:rPr lang="en-ZA" sz="1200" b="1" i="0" u="none" strike="noStrike">
                <a:solidFill>
                  <a:srgbClr val="000000"/>
                </a:solidFill>
                <a:effectLst/>
                <a:latin typeface="+mn-lt"/>
              </a:rPr>
              <a:t>SFARS Policy </a:t>
            </a:r>
            <a:r>
              <a:rPr lang="en-ZA" sz="1200" b="0" i="0" u="none" strike="noStrike">
                <a:solidFill>
                  <a:srgbClr val="000000"/>
                </a:solidFill>
                <a:effectLst/>
                <a:latin typeface="+mn-lt"/>
              </a:rPr>
              <a:t>implementation is underway</a:t>
            </a:r>
            <a:endParaRPr lang="en-US" sz="1200">
              <a:latin typeface="+mn-lt"/>
            </a:endParaRPr>
          </a:p>
        </p:txBody>
      </p:sp>
      <p:sp>
        <p:nvSpPr>
          <p:cNvPr id="16" name="Oval 15">
            <a:extLst>
              <a:ext uri="{FF2B5EF4-FFF2-40B4-BE49-F238E27FC236}">
                <a16:creationId xmlns:a16="http://schemas.microsoft.com/office/drawing/2014/main" id="{62D63B5E-5E75-0B33-69BD-3451DD4F700E}"/>
              </a:ext>
            </a:extLst>
          </p:cNvPr>
          <p:cNvSpPr/>
          <p:nvPr/>
        </p:nvSpPr>
        <p:spPr>
          <a:xfrm>
            <a:off x="399355" y="3296238"/>
            <a:ext cx="356400" cy="356400"/>
          </a:xfrm>
          <a:prstGeom prst="ellips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sp>
        <p:nvSpPr>
          <p:cNvPr id="17" name="Title 1">
            <a:extLst>
              <a:ext uri="{FF2B5EF4-FFF2-40B4-BE49-F238E27FC236}">
                <a16:creationId xmlns:a16="http://schemas.microsoft.com/office/drawing/2014/main" id="{B18EDA11-93F0-C363-5313-A80B655B52E7}"/>
              </a:ext>
            </a:extLst>
          </p:cNvPr>
          <p:cNvSpPr>
            <a:spLocks noGrp="1"/>
          </p:cNvSpPr>
          <p:nvPr>
            <p:ph type="title"/>
          </p:nvPr>
        </p:nvSpPr>
        <p:spPr>
          <a:xfrm>
            <a:off x="890547" y="659132"/>
            <a:ext cx="11103482" cy="504082"/>
          </a:xfrm>
        </p:spPr>
        <p:txBody>
          <a:bodyPr/>
          <a:lstStyle/>
          <a:p>
            <a:r>
              <a:rPr lang="en-US" sz="3000" dirty="0"/>
              <a:t>The project has successfully addressed a number of priority research support issues as identified (2/4)</a:t>
            </a:r>
            <a:br>
              <a:rPr lang="en-US" sz="3000" dirty="0"/>
            </a:br>
            <a:endParaRPr lang="en-US" sz="3000" dirty="0"/>
          </a:p>
        </p:txBody>
      </p:sp>
    </p:spTree>
    <p:extLst>
      <p:ext uri="{BB962C8B-B14F-4D97-AF65-F5344CB8AC3E}">
        <p14:creationId xmlns:p14="http://schemas.microsoft.com/office/powerpoint/2010/main" val="2129010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207C89-7FBA-9547-AF8A-B664B7483D9B}"/>
              </a:ext>
            </a:extLst>
          </p:cNvPr>
          <p:cNvPicPr>
            <a:picLocks noChangeAspect="1"/>
          </p:cNvPicPr>
          <p:nvPr/>
        </p:nvPicPr>
        <p:blipFill>
          <a:blip r:embed="rId3"/>
          <a:stretch>
            <a:fillRect/>
          </a:stretch>
        </p:blipFill>
        <p:spPr>
          <a:xfrm>
            <a:off x="74631" y="28677"/>
            <a:ext cx="583499" cy="592252"/>
          </a:xfrm>
          <a:prstGeom prst="rect">
            <a:avLst/>
          </a:prstGeom>
        </p:spPr>
      </p:pic>
      <p:sp>
        <p:nvSpPr>
          <p:cNvPr id="47" name="TextBox 46">
            <a:extLst>
              <a:ext uri="{FF2B5EF4-FFF2-40B4-BE49-F238E27FC236}">
                <a16:creationId xmlns:a16="http://schemas.microsoft.com/office/drawing/2014/main" id="{54160E3D-61C9-CA4C-8D67-6F4C6E134324}"/>
              </a:ext>
            </a:extLst>
          </p:cNvPr>
          <p:cNvSpPr txBox="1"/>
          <p:nvPr/>
        </p:nvSpPr>
        <p:spPr>
          <a:xfrm>
            <a:off x="159847" y="856562"/>
            <a:ext cx="1466642" cy="409371"/>
          </a:xfrm>
          <a:prstGeom prst="rect">
            <a:avLst/>
          </a:prstGeom>
          <a:noFill/>
        </p:spPr>
        <p:txBody>
          <a:bodyPr wrap="square" lIns="0" tIns="0" rIns="0" bIns="0" rtlCol="0">
            <a:noAutofit/>
          </a:bodyPr>
          <a:lstStyle/>
          <a:p>
            <a:pPr algn="l"/>
            <a:r>
              <a:rPr lang="en-US" sz="1800" b="1" i="1">
                <a:solidFill>
                  <a:schemeClr val="tx2"/>
                </a:solidFill>
              </a:rPr>
              <a:t>Governance related issues: </a:t>
            </a:r>
          </a:p>
        </p:txBody>
      </p:sp>
      <p:sp>
        <p:nvSpPr>
          <p:cNvPr id="9" name="TextBox 8">
            <a:extLst>
              <a:ext uri="{FF2B5EF4-FFF2-40B4-BE49-F238E27FC236}">
                <a16:creationId xmlns:a16="http://schemas.microsoft.com/office/drawing/2014/main" id="{E8C1C578-6A70-FB4A-B276-7CB605BB630F}"/>
              </a:ext>
            </a:extLst>
          </p:cNvPr>
          <p:cNvSpPr txBox="1"/>
          <p:nvPr/>
        </p:nvSpPr>
        <p:spPr>
          <a:xfrm>
            <a:off x="1497496" y="5512904"/>
            <a:ext cx="0" cy="0"/>
          </a:xfrm>
          <a:prstGeom prst="rect">
            <a:avLst/>
          </a:prstGeom>
          <a:noFill/>
        </p:spPr>
        <p:txBody>
          <a:bodyPr wrap="none" lIns="0" tIns="0" rIns="0" bIns="0" rtlCol="0">
            <a:noAutofit/>
          </a:bodyPr>
          <a:lstStyle/>
          <a:p>
            <a:pPr algn="l"/>
            <a:endParaRPr lang="en-US" sz="1600">
              <a:solidFill>
                <a:schemeClr val="tx2"/>
              </a:solidFill>
            </a:endParaRPr>
          </a:p>
        </p:txBody>
      </p:sp>
      <p:sp>
        <p:nvSpPr>
          <p:cNvPr id="8" name="TextBox 7">
            <a:extLst>
              <a:ext uri="{FF2B5EF4-FFF2-40B4-BE49-F238E27FC236}">
                <a16:creationId xmlns:a16="http://schemas.microsoft.com/office/drawing/2014/main" id="{4972DC0A-8ACB-7942-8D19-81A03E47A930}"/>
              </a:ext>
            </a:extLst>
          </p:cNvPr>
          <p:cNvSpPr txBox="1"/>
          <p:nvPr/>
        </p:nvSpPr>
        <p:spPr>
          <a:xfrm>
            <a:off x="1360449" y="3534937"/>
            <a:ext cx="0" cy="0"/>
          </a:xfrm>
          <a:prstGeom prst="rect">
            <a:avLst/>
          </a:prstGeom>
          <a:noFill/>
        </p:spPr>
        <p:txBody>
          <a:bodyPr wrap="none" lIns="0" tIns="0" rIns="0" bIns="0" rtlCol="0">
            <a:noAutofit/>
          </a:bodyPr>
          <a:lstStyle/>
          <a:p>
            <a:pPr algn="l"/>
            <a:endParaRPr lang="en-US" sz="1600">
              <a:solidFill>
                <a:schemeClr val="tx2"/>
              </a:solidFill>
            </a:endParaRPr>
          </a:p>
        </p:txBody>
      </p:sp>
      <p:sp>
        <p:nvSpPr>
          <p:cNvPr id="5" name="Freeform 4">
            <a:extLst>
              <a:ext uri="{FF2B5EF4-FFF2-40B4-BE49-F238E27FC236}">
                <a16:creationId xmlns:a16="http://schemas.microsoft.com/office/drawing/2014/main" id="{3CF870F8-FE6F-4D40-BACA-1EDEDD5467FF}"/>
              </a:ext>
            </a:extLst>
          </p:cNvPr>
          <p:cNvSpPr/>
          <p:nvPr/>
        </p:nvSpPr>
        <p:spPr>
          <a:xfrm>
            <a:off x="5511159" y="2868698"/>
            <a:ext cx="1436565" cy="1436565"/>
          </a:xfrm>
          <a:custGeom>
            <a:avLst/>
            <a:gdLst>
              <a:gd name="connsiteX0" fmla="*/ 0 w 1436565"/>
              <a:gd name="connsiteY0" fmla="*/ 718283 h 1436565"/>
              <a:gd name="connsiteX1" fmla="*/ 718283 w 1436565"/>
              <a:gd name="connsiteY1" fmla="*/ 0 h 1436565"/>
              <a:gd name="connsiteX2" fmla="*/ 1436566 w 1436565"/>
              <a:gd name="connsiteY2" fmla="*/ 718283 h 1436565"/>
              <a:gd name="connsiteX3" fmla="*/ 718283 w 1436565"/>
              <a:gd name="connsiteY3" fmla="*/ 1436566 h 1436565"/>
              <a:gd name="connsiteX4" fmla="*/ 0 w 1436565"/>
              <a:gd name="connsiteY4" fmla="*/ 718283 h 1436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565" h="1436565">
                <a:moveTo>
                  <a:pt x="0" y="718283"/>
                </a:moveTo>
                <a:cubicBezTo>
                  <a:pt x="0" y="321586"/>
                  <a:pt x="321586" y="0"/>
                  <a:pt x="718283" y="0"/>
                </a:cubicBezTo>
                <a:cubicBezTo>
                  <a:pt x="1114980" y="0"/>
                  <a:pt x="1436566" y="321586"/>
                  <a:pt x="1436566" y="718283"/>
                </a:cubicBezTo>
                <a:cubicBezTo>
                  <a:pt x="1436566" y="1114980"/>
                  <a:pt x="1114980" y="1436566"/>
                  <a:pt x="718283" y="1436566"/>
                </a:cubicBezTo>
                <a:cubicBezTo>
                  <a:pt x="321586" y="1436566"/>
                  <a:pt x="0" y="1114980"/>
                  <a:pt x="0" y="718283"/>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26890" tIns="226890" rIns="226890" bIns="226890" numCol="1" spcCol="1270" anchor="ctr" anchorCtr="0">
            <a:noAutofit/>
          </a:bodyPr>
          <a:lstStyle/>
          <a:p>
            <a:pPr marL="0" lvl="0" indent="0" algn="ctr" defTabSz="577850">
              <a:lnSpc>
                <a:spcPct val="90000"/>
              </a:lnSpc>
              <a:spcBef>
                <a:spcPct val="0"/>
              </a:spcBef>
              <a:spcAft>
                <a:spcPct val="35000"/>
              </a:spcAft>
              <a:buNone/>
            </a:pPr>
            <a:r>
              <a:rPr lang="en-GB" sz="1300" b="1" kern="1200"/>
              <a:t>Governance </a:t>
            </a:r>
          </a:p>
        </p:txBody>
      </p:sp>
      <p:sp>
        <p:nvSpPr>
          <p:cNvPr id="15" name="Freeform 14">
            <a:extLst>
              <a:ext uri="{FF2B5EF4-FFF2-40B4-BE49-F238E27FC236}">
                <a16:creationId xmlns:a16="http://schemas.microsoft.com/office/drawing/2014/main" id="{DD147F01-B7B1-D94F-9693-16BCA5765575}"/>
              </a:ext>
            </a:extLst>
          </p:cNvPr>
          <p:cNvSpPr/>
          <p:nvPr/>
        </p:nvSpPr>
        <p:spPr>
          <a:xfrm rot="16257737">
            <a:off x="6094272" y="2346614"/>
            <a:ext cx="303803" cy="488432"/>
          </a:xfrm>
          <a:custGeom>
            <a:avLst/>
            <a:gdLst>
              <a:gd name="connsiteX0" fmla="*/ 0 w 303803"/>
              <a:gd name="connsiteY0" fmla="*/ 97686 h 488432"/>
              <a:gd name="connsiteX1" fmla="*/ 151902 w 303803"/>
              <a:gd name="connsiteY1" fmla="*/ 97686 h 488432"/>
              <a:gd name="connsiteX2" fmla="*/ 151902 w 303803"/>
              <a:gd name="connsiteY2" fmla="*/ 0 h 488432"/>
              <a:gd name="connsiteX3" fmla="*/ 303803 w 303803"/>
              <a:gd name="connsiteY3" fmla="*/ 244216 h 488432"/>
              <a:gd name="connsiteX4" fmla="*/ 151902 w 303803"/>
              <a:gd name="connsiteY4" fmla="*/ 488432 h 488432"/>
              <a:gd name="connsiteX5" fmla="*/ 151902 w 303803"/>
              <a:gd name="connsiteY5" fmla="*/ 390746 h 488432"/>
              <a:gd name="connsiteX6" fmla="*/ 0 w 303803"/>
              <a:gd name="connsiteY6" fmla="*/ 390746 h 488432"/>
              <a:gd name="connsiteX7" fmla="*/ 0 w 303803"/>
              <a:gd name="connsiteY7" fmla="*/ 97686 h 48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803" h="488432">
                <a:moveTo>
                  <a:pt x="0" y="97686"/>
                </a:moveTo>
                <a:lnTo>
                  <a:pt x="151902" y="97686"/>
                </a:lnTo>
                <a:lnTo>
                  <a:pt x="151902" y="0"/>
                </a:lnTo>
                <a:lnTo>
                  <a:pt x="303803" y="244216"/>
                </a:lnTo>
                <a:lnTo>
                  <a:pt x="151902" y="488432"/>
                </a:lnTo>
                <a:lnTo>
                  <a:pt x="151902" y="390746"/>
                </a:lnTo>
                <a:lnTo>
                  <a:pt x="0" y="390746"/>
                </a:lnTo>
                <a:lnTo>
                  <a:pt x="0" y="97686"/>
                </a:lnTo>
                <a:close/>
              </a:path>
            </a:pathLst>
          </a:cu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 tIns="97686" rIns="91141" bIns="97685" numCol="1" spcCol="1270" anchor="ctr" anchorCtr="0">
            <a:noAutofit/>
          </a:bodyPr>
          <a:lstStyle/>
          <a:p>
            <a:pPr marL="0" lvl="0" indent="0" algn="ctr" defTabSz="977900">
              <a:lnSpc>
                <a:spcPct val="90000"/>
              </a:lnSpc>
              <a:spcBef>
                <a:spcPct val="0"/>
              </a:spcBef>
              <a:spcAft>
                <a:spcPct val="35000"/>
              </a:spcAft>
              <a:buNone/>
            </a:pPr>
            <a:endParaRPr lang="en-GB" sz="2200" kern="1200">
              <a:solidFill>
                <a:schemeClr val="tx1"/>
              </a:solidFill>
            </a:endParaRPr>
          </a:p>
        </p:txBody>
      </p:sp>
      <p:sp>
        <p:nvSpPr>
          <p:cNvPr id="16" name="Freeform 15">
            <a:extLst>
              <a:ext uri="{FF2B5EF4-FFF2-40B4-BE49-F238E27FC236}">
                <a16:creationId xmlns:a16="http://schemas.microsoft.com/office/drawing/2014/main" id="{3EF1EEAC-31ED-1D4F-BD02-AE4F8E062101}"/>
              </a:ext>
            </a:extLst>
          </p:cNvPr>
          <p:cNvSpPr/>
          <p:nvPr/>
        </p:nvSpPr>
        <p:spPr>
          <a:xfrm>
            <a:off x="5544911" y="859202"/>
            <a:ext cx="1436565" cy="1436565"/>
          </a:xfrm>
          <a:custGeom>
            <a:avLst/>
            <a:gdLst>
              <a:gd name="connsiteX0" fmla="*/ 0 w 1436565"/>
              <a:gd name="connsiteY0" fmla="*/ 718283 h 1436565"/>
              <a:gd name="connsiteX1" fmla="*/ 718283 w 1436565"/>
              <a:gd name="connsiteY1" fmla="*/ 0 h 1436565"/>
              <a:gd name="connsiteX2" fmla="*/ 1436566 w 1436565"/>
              <a:gd name="connsiteY2" fmla="*/ 718283 h 1436565"/>
              <a:gd name="connsiteX3" fmla="*/ 718283 w 1436565"/>
              <a:gd name="connsiteY3" fmla="*/ 1436566 h 1436565"/>
              <a:gd name="connsiteX4" fmla="*/ 0 w 1436565"/>
              <a:gd name="connsiteY4" fmla="*/ 718283 h 1436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565" h="1436565">
                <a:moveTo>
                  <a:pt x="0" y="718283"/>
                </a:moveTo>
                <a:cubicBezTo>
                  <a:pt x="0" y="321586"/>
                  <a:pt x="321586" y="0"/>
                  <a:pt x="718283" y="0"/>
                </a:cubicBezTo>
                <a:cubicBezTo>
                  <a:pt x="1114980" y="0"/>
                  <a:pt x="1436566" y="321586"/>
                  <a:pt x="1436566" y="718283"/>
                </a:cubicBezTo>
                <a:cubicBezTo>
                  <a:pt x="1436566" y="1114980"/>
                  <a:pt x="1114980" y="1436566"/>
                  <a:pt x="718283" y="1436566"/>
                </a:cubicBezTo>
                <a:cubicBezTo>
                  <a:pt x="321586" y="1436566"/>
                  <a:pt x="0" y="1114980"/>
                  <a:pt x="0" y="718283"/>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5620" tIns="225620" rIns="225620" bIns="225620" numCol="1" spcCol="1270" anchor="ctr" anchorCtr="0">
            <a:noAutofit/>
          </a:bodyPr>
          <a:lstStyle/>
          <a:p>
            <a:pPr marL="0" lvl="0" indent="0" algn="ctr" defTabSz="533400">
              <a:lnSpc>
                <a:spcPct val="90000"/>
              </a:lnSpc>
              <a:spcBef>
                <a:spcPct val="0"/>
              </a:spcBef>
              <a:spcAft>
                <a:spcPct val="35000"/>
              </a:spcAft>
              <a:buNone/>
            </a:pPr>
            <a:r>
              <a:rPr lang="en-ZA" sz="1200" b="0" i="0" u="none" strike="noStrike" kern="1200" dirty="0">
                <a:solidFill>
                  <a:schemeClr val="bg1"/>
                </a:solidFill>
                <a:effectLst/>
                <a:latin typeface="+mn-lt"/>
              </a:rPr>
              <a:t>No research represent-</a:t>
            </a:r>
            <a:r>
              <a:rPr lang="en-ZA" sz="1200" b="0" i="0" u="none" strike="noStrike" kern="1200" dirty="0" err="1">
                <a:solidFill>
                  <a:schemeClr val="bg1"/>
                </a:solidFill>
                <a:effectLst/>
                <a:latin typeface="+mn-lt"/>
              </a:rPr>
              <a:t>ation</a:t>
            </a:r>
            <a:r>
              <a:rPr lang="en-ZA" sz="1200" b="0" i="0" u="none" strike="noStrike" kern="1200" dirty="0">
                <a:solidFill>
                  <a:schemeClr val="bg1"/>
                </a:solidFill>
                <a:effectLst/>
                <a:latin typeface="+mn-lt"/>
              </a:rPr>
              <a:t> on formal UCT structures</a:t>
            </a:r>
            <a:endParaRPr lang="en-GB" sz="1200" kern="1200" dirty="0">
              <a:solidFill>
                <a:schemeClr val="bg1"/>
              </a:solidFill>
            </a:endParaRPr>
          </a:p>
        </p:txBody>
      </p:sp>
      <p:sp>
        <p:nvSpPr>
          <p:cNvPr id="17" name="Freeform 16">
            <a:extLst>
              <a:ext uri="{FF2B5EF4-FFF2-40B4-BE49-F238E27FC236}">
                <a16:creationId xmlns:a16="http://schemas.microsoft.com/office/drawing/2014/main" id="{6E6C57E5-03F7-FC4E-802D-13FDD9521F75}"/>
              </a:ext>
            </a:extLst>
          </p:cNvPr>
          <p:cNvSpPr/>
          <p:nvPr/>
        </p:nvSpPr>
        <p:spPr>
          <a:xfrm rot="20520000">
            <a:off x="7024986" y="3034957"/>
            <a:ext cx="303579" cy="488432"/>
          </a:xfrm>
          <a:custGeom>
            <a:avLst/>
            <a:gdLst>
              <a:gd name="connsiteX0" fmla="*/ 0 w 303579"/>
              <a:gd name="connsiteY0" fmla="*/ 97686 h 488432"/>
              <a:gd name="connsiteX1" fmla="*/ 151790 w 303579"/>
              <a:gd name="connsiteY1" fmla="*/ 97686 h 488432"/>
              <a:gd name="connsiteX2" fmla="*/ 151790 w 303579"/>
              <a:gd name="connsiteY2" fmla="*/ 0 h 488432"/>
              <a:gd name="connsiteX3" fmla="*/ 303579 w 303579"/>
              <a:gd name="connsiteY3" fmla="*/ 244216 h 488432"/>
              <a:gd name="connsiteX4" fmla="*/ 151790 w 303579"/>
              <a:gd name="connsiteY4" fmla="*/ 488432 h 488432"/>
              <a:gd name="connsiteX5" fmla="*/ 151790 w 303579"/>
              <a:gd name="connsiteY5" fmla="*/ 390746 h 488432"/>
              <a:gd name="connsiteX6" fmla="*/ 0 w 303579"/>
              <a:gd name="connsiteY6" fmla="*/ 390746 h 488432"/>
              <a:gd name="connsiteX7" fmla="*/ 0 w 303579"/>
              <a:gd name="connsiteY7" fmla="*/ 97686 h 48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579" h="488432">
                <a:moveTo>
                  <a:pt x="0" y="97686"/>
                </a:moveTo>
                <a:lnTo>
                  <a:pt x="151790" y="97686"/>
                </a:lnTo>
                <a:lnTo>
                  <a:pt x="151790" y="0"/>
                </a:lnTo>
                <a:lnTo>
                  <a:pt x="303579" y="244216"/>
                </a:lnTo>
                <a:lnTo>
                  <a:pt x="151790" y="488432"/>
                </a:lnTo>
                <a:lnTo>
                  <a:pt x="151790" y="390746"/>
                </a:lnTo>
                <a:lnTo>
                  <a:pt x="0" y="390746"/>
                </a:lnTo>
                <a:lnTo>
                  <a:pt x="0" y="97686"/>
                </a:lnTo>
                <a:close/>
              </a:path>
            </a:pathLst>
          </a:custGeom>
        </p:spPr>
        <p:style>
          <a:lnRef idx="0">
            <a:schemeClr val="lt1">
              <a:hueOff val="0"/>
              <a:satOff val="0"/>
              <a:lumOff val="0"/>
              <a:alphaOff val="0"/>
            </a:schemeClr>
          </a:lnRef>
          <a:fillRef idx="1">
            <a:schemeClr val="accent5">
              <a:hueOff val="812930"/>
              <a:satOff val="-5658"/>
              <a:lumOff val="-1520"/>
              <a:alphaOff val="0"/>
            </a:schemeClr>
          </a:fillRef>
          <a:effectRef idx="0">
            <a:schemeClr val="accent5">
              <a:hueOff val="812930"/>
              <a:satOff val="-5658"/>
              <a:lumOff val="-1520"/>
              <a:alphaOff val="0"/>
            </a:schemeClr>
          </a:effectRef>
          <a:fontRef idx="minor">
            <a:schemeClr val="lt1"/>
          </a:fontRef>
        </p:style>
        <p:txBody>
          <a:bodyPr spcFirstLastPara="0" vert="horz" wrap="square" lIns="0" tIns="97686" rIns="91073" bIns="97685" numCol="1" spcCol="1270" anchor="ctr" anchorCtr="0">
            <a:noAutofit/>
          </a:bodyPr>
          <a:lstStyle/>
          <a:p>
            <a:pPr marL="0" lvl="0" indent="0" algn="ctr" defTabSz="977900">
              <a:lnSpc>
                <a:spcPct val="90000"/>
              </a:lnSpc>
              <a:spcBef>
                <a:spcPct val="0"/>
              </a:spcBef>
              <a:spcAft>
                <a:spcPct val="35000"/>
              </a:spcAft>
              <a:buNone/>
            </a:pPr>
            <a:endParaRPr lang="en-GB" sz="2200" kern="1200">
              <a:solidFill>
                <a:schemeClr val="tx1"/>
              </a:solidFill>
            </a:endParaRPr>
          </a:p>
        </p:txBody>
      </p:sp>
      <p:sp>
        <p:nvSpPr>
          <p:cNvPr id="19" name="Freeform 18">
            <a:extLst>
              <a:ext uri="{FF2B5EF4-FFF2-40B4-BE49-F238E27FC236}">
                <a16:creationId xmlns:a16="http://schemas.microsoft.com/office/drawing/2014/main" id="{01D5E4CA-B263-C940-B370-2F9E8F8B80C4}"/>
              </a:ext>
            </a:extLst>
          </p:cNvPr>
          <p:cNvSpPr/>
          <p:nvPr/>
        </p:nvSpPr>
        <p:spPr>
          <a:xfrm>
            <a:off x="7422171" y="2247772"/>
            <a:ext cx="1436565" cy="1436565"/>
          </a:xfrm>
          <a:custGeom>
            <a:avLst/>
            <a:gdLst>
              <a:gd name="connsiteX0" fmla="*/ 0 w 1436565"/>
              <a:gd name="connsiteY0" fmla="*/ 718283 h 1436565"/>
              <a:gd name="connsiteX1" fmla="*/ 718283 w 1436565"/>
              <a:gd name="connsiteY1" fmla="*/ 0 h 1436565"/>
              <a:gd name="connsiteX2" fmla="*/ 1436566 w 1436565"/>
              <a:gd name="connsiteY2" fmla="*/ 718283 h 1436565"/>
              <a:gd name="connsiteX3" fmla="*/ 718283 w 1436565"/>
              <a:gd name="connsiteY3" fmla="*/ 1436566 h 1436565"/>
              <a:gd name="connsiteX4" fmla="*/ 0 w 1436565"/>
              <a:gd name="connsiteY4" fmla="*/ 718283 h 1436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565" h="1436565">
                <a:moveTo>
                  <a:pt x="0" y="718283"/>
                </a:moveTo>
                <a:cubicBezTo>
                  <a:pt x="0" y="321586"/>
                  <a:pt x="321586" y="0"/>
                  <a:pt x="718283" y="0"/>
                </a:cubicBezTo>
                <a:cubicBezTo>
                  <a:pt x="1114980" y="0"/>
                  <a:pt x="1436566" y="321586"/>
                  <a:pt x="1436566" y="718283"/>
                </a:cubicBezTo>
                <a:cubicBezTo>
                  <a:pt x="1436566" y="1114980"/>
                  <a:pt x="1114980" y="1436566"/>
                  <a:pt x="718283" y="1436566"/>
                </a:cubicBezTo>
                <a:cubicBezTo>
                  <a:pt x="321586" y="1436566"/>
                  <a:pt x="0" y="1114980"/>
                  <a:pt x="0" y="718283"/>
                </a:cubicBezTo>
                <a:close/>
              </a:path>
            </a:pathLst>
          </a:custGeom>
        </p:spPr>
        <p:style>
          <a:lnRef idx="2">
            <a:schemeClr val="lt1">
              <a:hueOff val="0"/>
              <a:satOff val="0"/>
              <a:lumOff val="0"/>
              <a:alphaOff val="0"/>
            </a:schemeClr>
          </a:lnRef>
          <a:fillRef idx="1">
            <a:schemeClr val="accent5">
              <a:hueOff val="812930"/>
              <a:satOff val="-5658"/>
              <a:lumOff val="-1520"/>
              <a:alphaOff val="0"/>
            </a:schemeClr>
          </a:fillRef>
          <a:effectRef idx="0">
            <a:schemeClr val="accent5">
              <a:hueOff val="812930"/>
              <a:satOff val="-5658"/>
              <a:lumOff val="-1520"/>
              <a:alphaOff val="0"/>
            </a:schemeClr>
          </a:effectRef>
          <a:fontRef idx="minor">
            <a:schemeClr val="lt1"/>
          </a:fontRef>
        </p:style>
        <p:txBody>
          <a:bodyPr spcFirstLastPara="0" vert="horz" wrap="square" lIns="225620" tIns="225620" rIns="225620" bIns="225620" numCol="1" spcCol="1270" anchor="ctr" anchorCtr="0">
            <a:noAutofit/>
          </a:bodyPr>
          <a:lstStyle/>
          <a:p>
            <a:pPr marL="0" lvl="0" indent="0" algn="ctr" defTabSz="533400">
              <a:lnSpc>
                <a:spcPct val="90000"/>
              </a:lnSpc>
              <a:spcBef>
                <a:spcPct val="0"/>
              </a:spcBef>
              <a:spcAft>
                <a:spcPct val="35000"/>
              </a:spcAft>
              <a:buNone/>
            </a:pPr>
            <a:r>
              <a:rPr lang="en-ZA" sz="1200" b="0" i="0" u="none" strike="noStrike" kern="1200" dirty="0">
                <a:solidFill>
                  <a:schemeClr val="bg1"/>
                </a:solidFill>
                <a:effectLst/>
                <a:latin typeface="+mn-lt"/>
              </a:rPr>
              <a:t>Lack of an active voice for research within the University</a:t>
            </a:r>
            <a:endParaRPr lang="en-GB" sz="1200" kern="1200" dirty="0">
              <a:solidFill>
                <a:schemeClr val="bg1"/>
              </a:solidFill>
            </a:endParaRPr>
          </a:p>
        </p:txBody>
      </p:sp>
      <p:sp>
        <p:nvSpPr>
          <p:cNvPr id="24" name="Freeform 23">
            <a:extLst>
              <a:ext uri="{FF2B5EF4-FFF2-40B4-BE49-F238E27FC236}">
                <a16:creationId xmlns:a16="http://schemas.microsoft.com/office/drawing/2014/main" id="{BF344526-BBC4-2E40-B873-247A0F657EAF}"/>
              </a:ext>
            </a:extLst>
          </p:cNvPr>
          <p:cNvSpPr/>
          <p:nvPr/>
        </p:nvSpPr>
        <p:spPr>
          <a:xfrm rot="3240000">
            <a:off x="6663137" y="4148615"/>
            <a:ext cx="303579" cy="488432"/>
          </a:xfrm>
          <a:custGeom>
            <a:avLst/>
            <a:gdLst>
              <a:gd name="connsiteX0" fmla="*/ 0 w 303579"/>
              <a:gd name="connsiteY0" fmla="*/ 97686 h 488432"/>
              <a:gd name="connsiteX1" fmla="*/ 151790 w 303579"/>
              <a:gd name="connsiteY1" fmla="*/ 97686 h 488432"/>
              <a:gd name="connsiteX2" fmla="*/ 151790 w 303579"/>
              <a:gd name="connsiteY2" fmla="*/ 0 h 488432"/>
              <a:gd name="connsiteX3" fmla="*/ 303579 w 303579"/>
              <a:gd name="connsiteY3" fmla="*/ 244216 h 488432"/>
              <a:gd name="connsiteX4" fmla="*/ 151790 w 303579"/>
              <a:gd name="connsiteY4" fmla="*/ 488432 h 488432"/>
              <a:gd name="connsiteX5" fmla="*/ 151790 w 303579"/>
              <a:gd name="connsiteY5" fmla="*/ 390746 h 488432"/>
              <a:gd name="connsiteX6" fmla="*/ 0 w 303579"/>
              <a:gd name="connsiteY6" fmla="*/ 390746 h 488432"/>
              <a:gd name="connsiteX7" fmla="*/ 0 w 303579"/>
              <a:gd name="connsiteY7" fmla="*/ 97686 h 48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579" h="488432">
                <a:moveTo>
                  <a:pt x="0" y="97686"/>
                </a:moveTo>
                <a:lnTo>
                  <a:pt x="151790" y="97686"/>
                </a:lnTo>
                <a:lnTo>
                  <a:pt x="151790" y="0"/>
                </a:lnTo>
                <a:lnTo>
                  <a:pt x="303579" y="244216"/>
                </a:lnTo>
                <a:lnTo>
                  <a:pt x="151790" y="488432"/>
                </a:lnTo>
                <a:lnTo>
                  <a:pt x="151790" y="390746"/>
                </a:lnTo>
                <a:lnTo>
                  <a:pt x="0" y="390746"/>
                </a:lnTo>
                <a:lnTo>
                  <a:pt x="0" y="97686"/>
                </a:lnTo>
                <a:close/>
              </a:path>
            </a:pathLst>
          </a:custGeom>
        </p:spPr>
        <p:style>
          <a:lnRef idx="0">
            <a:schemeClr val="lt1">
              <a:hueOff val="0"/>
              <a:satOff val="0"/>
              <a:lumOff val="0"/>
              <a:alphaOff val="0"/>
            </a:schemeClr>
          </a:lnRef>
          <a:fillRef idx="1">
            <a:schemeClr val="accent5">
              <a:hueOff val="1625859"/>
              <a:satOff val="-11316"/>
              <a:lumOff val="-3040"/>
              <a:alphaOff val="0"/>
            </a:schemeClr>
          </a:fillRef>
          <a:effectRef idx="0">
            <a:schemeClr val="accent5">
              <a:hueOff val="1625859"/>
              <a:satOff val="-11316"/>
              <a:lumOff val="-3040"/>
              <a:alphaOff val="0"/>
            </a:schemeClr>
          </a:effectRef>
          <a:fontRef idx="minor">
            <a:schemeClr val="lt1"/>
          </a:fontRef>
        </p:style>
        <p:txBody>
          <a:bodyPr spcFirstLastPara="0" vert="horz" wrap="square" lIns="-1" tIns="97685" rIns="91074" bIns="97686" numCol="1" spcCol="1270" anchor="ctr" anchorCtr="0">
            <a:noAutofit/>
          </a:bodyPr>
          <a:lstStyle/>
          <a:p>
            <a:pPr marL="0" lvl="0" indent="0" algn="ctr" defTabSz="977900">
              <a:lnSpc>
                <a:spcPct val="90000"/>
              </a:lnSpc>
              <a:spcBef>
                <a:spcPct val="0"/>
              </a:spcBef>
              <a:spcAft>
                <a:spcPct val="35000"/>
              </a:spcAft>
              <a:buNone/>
            </a:pPr>
            <a:endParaRPr lang="en-GB" sz="2200" kern="1200">
              <a:solidFill>
                <a:schemeClr val="tx1"/>
              </a:solidFill>
            </a:endParaRPr>
          </a:p>
        </p:txBody>
      </p:sp>
      <p:sp>
        <p:nvSpPr>
          <p:cNvPr id="25" name="Freeform 24">
            <a:extLst>
              <a:ext uri="{FF2B5EF4-FFF2-40B4-BE49-F238E27FC236}">
                <a16:creationId xmlns:a16="http://schemas.microsoft.com/office/drawing/2014/main" id="{5B33D0A6-6F1F-5B4B-87F0-4428903717BE}"/>
              </a:ext>
            </a:extLst>
          </p:cNvPr>
          <p:cNvSpPr/>
          <p:nvPr/>
        </p:nvSpPr>
        <p:spPr>
          <a:xfrm>
            <a:off x="6692229" y="4494302"/>
            <a:ext cx="1436565" cy="1436565"/>
          </a:xfrm>
          <a:custGeom>
            <a:avLst/>
            <a:gdLst>
              <a:gd name="connsiteX0" fmla="*/ 0 w 1436565"/>
              <a:gd name="connsiteY0" fmla="*/ 718283 h 1436565"/>
              <a:gd name="connsiteX1" fmla="*/ 718283 w 1436565"/>
              <a:gd name="connsiteY1" fmla="*/ 0 h 1436565"/>
              <a:gd name="connsiteX2" fmla="*/ 1436566 w 1436565"/>
              <a:gd name="connsiteY2" fmla="*/ 718283 h 1436565"/>
              <a:gd name="connsiteX3" fmla="*/ 718283 w 1436565"/>
              <a:gd name="connsiteY3" fmla="*/ 1436566 h 1436565"/>
              <a:gd name="connsiteX4" fmla="*/ 0 w 1436565"/>
              <a:gd name="connsiteY4" fmla="*/ 718283 h 1436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565" h="1436565">
                <a:moveTo>
                  <a:pt x="0" y="718283"/>
                </a:moveTo>
                <a:cubicBezTo>
                  <a:pt x="0" y="321586"/>
                  <a:pt x="321586" y="0"/>
                  <a:pt x="718283" y="0"/>
                </a:cubicBezTo>
                <a:cubicBezTo>
                  <a:pt x="1114980" y="0"/>
                  <a:pt x="1436566" y="321586"/>
                  <a:pt x="1436566" y="718283"/>
                </a:cubicBezTo>
                <a:cubicBezTo>
                  <a:pt x="1436566" y="1114980"/>
                  <a:pt x="1114980" y="1436566"/>
                  <a:pt x="718283" y="1436566"/>
                </a:cubicBezTo>
                <a:cubicBezTo>
                  <a:pt x="321586" y="1436566"/>
                  <a:pt x="0" y="1114980"/>
                  <a:pt x="0" y="718283"/>
                </a:cubicBezTo>
                <a:close/>
              </a:path>
            </a:pathLst>
          </a:custGeom>
        </p:spPr>
        <p:style>
          <a:lnRef idx="2">
            <a:schemeClr val="lt1">
              <a:hueOff val="0"/>
              <a:satOff val="0"/>
              <a:lumOff val="0"/>
              <a:alphaOff val="0"/>
            </a:schemeClr>
          </a:lnRef>
          <a:fillRef idx="1">
            <a:schemeClr val="accent5">
              <a:hueOff val="1625859"/>
              <a:satOff val="-11316"/>
              <a:lumOff val="-3040"/>
              <a:alphaOff val="0"/>
            </a:schemeClr>
          </a:fillRef>
          <a:effectRef idx="0">
            <a:schemeClr val="accent5">
              <a:hueOff val="1625859"/>
              <a:satOff val="-11316"/>
              <a:lumOff val="-3040"/>
              <a:alphaOff val="0"/>
            </a:schemeClr>
          </a:effectRef>
          <a:fontRef idx="minor">
            <a:schemeClr val="lt1"/>
          </a:fontRef>
        </p:style>
        <p:txBody>
          <a:bodyPr spcFirstLastPara="0" vert="horz" wrap="square" lIns="225620" tIns="225620" rIns="225620" bIns="225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rPr>
              <a:t>Need for ongoing monitoring of research compliance </a:t>
            </a:r>
          </a:p>
        </p:txBody>
      </p:sp>
      <p:sp>
        <p:nvSpPr>
          <p:cNvPr id="37" name="Freeform 36">
            <a:extLst>
              <a:ext uri="{FF2B5EF4-FFF2-40B4-BE49-F238E27FC236}">
                <a16:creationId xmlns:a16="http://schemas.microsoft.com/office/drawing/2014/main" id="{599F8E39-CCC7-7B42-97F5-08E2863FDBC2}"/>
              </a:ext>
            </a:extLst>
          </p:cNvPr>
          <p:cNvSpPr/>
          <p:nvPr/>
        </p:nvSpPr>
        <p:spPr>
          <a:xfrm rot="18360000">
            <a:off x="5492167" y="4148614"/>
            <a:ext cx="303580" cy="488433"/>
          </a:xfrm>
          <a:custGeom>
            <a:avLst/>
            <a:gdLst>
              <a:gd name="connsiteX0" fmla="*/ 0 w 303579"/>
              <a:gd name="connsiteY0" fmla="*/ 97686 h 488432"/>
              <a:gd name="connsiteX1" fmla="*/ 151790 w 303579"/>
              <a:gd name="connsiteY1" fmla="*/ 97686 h 488432"/>
              <a:gd name="connsiteX2" fmla="*/ 151790 w 303579"/>
              <a:gd name="connsiteY2" fmla="*/ 0 h 488432"/>
              <a:gd name="connsiteX3" fmla="*/ 303579 w 303579"/>
              <a:gd name="connsiteY3" fmla="*/ 244216 h 488432"/>
              <a:gd name="connsiteX4" fmla="*/ 151790 w 303579"/>
              <a:gd name="connsiteY4" fmla="*/ 488432 h 488432"/>
              <a:gd name="connsiteX5" fmla="*/ 151790 w 303579"/>
              <a:gd name="connsiteY5" fmla="*/ 390746 h 488432"/>
              <a:gd name="connsiteX6" fmla="*/ 0 w 303579"/>
              <a:gd name="connsiteY6" fmla="*/ 390746 h 488432"/>
              <a:gd name="connsiteX7" fmla="*/ 0 w 303579"/>
              <a:gd name="connsiteY7" fmla="*/ 97686 h 48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579" h="488432">
                <a:moveTo>
                  <a:pt x="303579" y="390746"/>
                </a:moveTo>
                <a:lnTo>
                  <a:pt x="151789" y="390746"/>
                </a:lnTo>
                <a:lnTo>
                  <a:pt x="151789" y="488432"/>
                </a:lnTo>
                <a:lnTo>
                  <a:pt x="0" y="244216"/>
                </a:lnTo>
                <a:lnTo>
                  <a:pt x="151789" y="0"/>
                </a:lnTo>
                <a:lnTo>
                  <a:pt x="151789" y="97686"/>
                </a:lnTo>
                <a:lnTo>
                  <a:pt x="303579" y="97686"/>
                </a:lnTo>
                <a:lnTo>
                  <a:pt x="303579" y="390746"/>
                </a:lnTo>
                <a:close/>
              </a:path>
            </a:pathLst>
          </a:custGeom>
        </p:spPr>
        <p:style>
          <a:lnRef idx="0">
            <a:schemeClr val="lt1">
              <a:hueOff val="0"/>
              <a:satOff val="0"/>
              <a:lumOff val="0"/>
              <a:alphaOff val="0"/>
            </a:schemeClr>
          </a:lnRef>
          <a:fillRef idx="1">
            <a:schemeClr val="accent5">
              <a:hueOff val="2438789"/>
              <a:satOff val="-16974"/>
              <a:lumOff val="-4559"/>
              <a:alphaOff val="0"/>
            </a:schemeClr>
          </a:fillRef>
          <a:effectRef idx="0">
            <a:schemeClr val="accent5">
              <a:hueOff val="2438789"/>
              <a:satOff val="-16974"/>
              <a:lumOff val="-4559"/>
              <a:alphaOff val="0"/>
            </a:schemeClr>
          </a:effectRef>
          <a:fontRef idx="minor">
            <a:schemeClr val="lt1"/>
          </a:fontRef>
        </p:style>
        <p:txBody>
          <a:bodyPr spcFirstLastPara="0" vert="horz" wrap="square" lIns="91073" tIns="97686" rIns="1" bIns="97686" numCol="1" spcCol="1270" anchor="ctr" anchorCtr="0">
            <a:noAutofit/>
          </a:bodyPr>
          <a:lstStyle/>
          <a:p>
            <a:pPr marL="0" lvl="0" indent="0" algn="ctr" defTabSz="977900">
              <a:lnSpc>
                <a:spcPct val="90000"/>
              </a:lnSpc>
              <a:spcBef>
                <a:spcPct val="0"/>
              </a:spcBef>
              <a:spcAft>
                <a:spcPct val="35000"/>
              </a:spcAft>
              <a:buNone/>
            </a:pPr>
            <a:endParaRPr lang="en-GB" sz="2200" kern="1200"/>
          </a:p>
        </p:txBody>
      </p:sp>
      <p:sp>
        <p:nvSpPr>
          <p:cNvPr id="38" name="Freeform 37">
            <a:extLst>
              <a:ext uri="{FF2B5EF4-FFF2-40B4-BE49-F238E27FC236}">
                <a16:creationId xmlns:a16="http://schemas.microsoft.com/office/drawing/2014/main" id="{B52E4B59-FE58-1B40-BFAC-1A0B2CB28D94}"/>
              </a:ext>
            </a:extLst>
          </p:cNvPr>
          <p:cNvSpPr/>
          <p:nvPr/>
        </p:nvSpPr>
        <p:spPr>
          <a:xfrm>
            <a:off x="4330088" y="4494302"/>
            <a:ext cx="1436565" cy="1436565"/>
          </a:xfrm>
          <a:custGeom>
            <a:avLst/>
            <a:gdLst>
              <a:gd name="connsiteX0" fmla="*/ 0 w 1436565"/>
              <a:gd name="connsiteY0" fmla="*/ 718283 h 1436565"/>
              <a:gd name="connsiteX1" fmla="*/ 718283 w 1436565"/>
              <a:gd name="connsiteY1" fmla="*/ 0 h 1436565"/>
              <a:gd name="connsiteX2" fmla="*/ 1436566 w 1436565"/>
              <a:gd name="connsiteY2" fmla="*/ 718283 h 1436565"/>
              <a:gd name="connsiteX3" fmla="*/ 718283 w 1436565"/>
              <a:gd name="connsiteY3" fmla="*/ 1436566 h 1436565"/>
              <a:gd name="connsiteX4" fmla="*/ 0 w 1436565"/>
              <a:gd name="connsiteY4" fmla="*/ 718283 h 1436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565" h="1436565">
                <a:moveTo>
                  <a:pt x="0" y="718283"/>
                </a:moveTo>
                <a:cubicBezTo>
                  <a:pt x="0" y="321586"/>
                  <a:pt x="321586" y="0"/>
                  <a:pt x="718283" y="0"/>
                </a:cubicBezTo>
                <a:cubicBezTo>
                  <a:pt x="1114980" y="0"/>
                  <a:pt x="1436566" y="321586"/>
                  <a:pt x="1436566" y="718283"/>
                </a:cubicBezTo>
                <a:cubicBezTo>
                  <a:pt x="1436566" y="1114980"/>
                  <a:pt x="1114980" y="1436566"/>
                  <a:pt x="718283" y="1436566"/>
                </a:cubicBezTo>
                <a:cubicBezTo>
                  <a:pt x="321586" y="1436566"/>
                  <a:pt x="0" y="1114980"/>
                  <a:pt x="0" y="718283"/>
                </a:cubicBezTo>
                <a:close/>
              </a:path>
            </a:pathLst>
          </a:custGeom>
        </p:spPr>
        <p:style>
          <a:lnRef idx="2">
            <a:schemeClr val="lt1">
              <a:hueOff val="0"/>
              <a:satOff val="0"/>
              <a:lumOff val="0"/>
              <a:alphaOff val="0"/>
            </a:schemeClr>
          </a:lnRef>
          <a:fillRef idx="1">
            <a:schemeClr val="accent5">
              <a:hueOff val="2438789"/>
              <a:satOff val="-16974"/>
              <a:lumOff val="-4559"/>
              <a:alphaOff val="0"/>
            </a:schemeClr>
          </a:fillRef>
          <a:effectRef idx="0">
            <a:schemeClr val="accent5">
              <a:hueOff val="2438789"/>
              <a:satOff val="-16974"/>
              <a:lumOff val="-4559"/>
              <a:alphaOff val="0"/>
            </a:schemeClr>
          </a:effectRef>
          <a:fontRef idx="minor">
            <a:schemeClr val="lt1"/>
          </a:fontRef>
        </p:style>
        <p:txBody>
          <a:bodyPr spcFirstLastPara="0" vert="horz" wrap="square" lIns="225620" tIns="225620" rIns="225620" bIns="225620" numCol="1" spcCol="1270" anchor="ctr" anchorCtr="0">
            <a:noAutofit/>
          </a:bodyPr>
          <a:lstStyle/>
          <a:p>
            <a:pPr marL="0" lvl="0" indent="0" algn="ctr" defTabSz="533400">
              <a:lnSpc>
                <a:spcPct val="90000"/>
              </a:lnSpc>
              <a:spcBef>
                <a:spcPct val="0"/>
              </a:spcBef>
              <a:spcAft>
                <a:spcPct val="35000"/>
              </a:spcAft>
              <a:buNone/>
            </a:pPr>
            <a:r>
              <a:rPr lang="en-ZA" sz="1200" b="0" i="0" u="none" kern="1200" dirty="0">
                <a:solidFill>
                  <a:schemeClr val="bg1"/>
                </a:solidFill>
              </a:rPr>
              <a:t>More opportunities for researchers to network and connect </a:t>
            </a:r>
            <a:endParaRPr lang="en-GB" sz="1200" kern="1200" dirty="0">
              <a:solidFill>
                <a:schemeClr val="bg1"/>
              </a:solidFill>
            </a:endParaRPr>
          </a:p>
        </p:txBody>
      </p:sp>
      <p:sp>
        <p:nvSpPr>
          <p:cNvPr id="39" name="Freeform 38">
            <a:extLst>
              <a:ext uri="{FF2B5EF4-FFF2-40B4-BE49-F238E27FC236}">
                <a16:creationId xmlns:a16="http://schemas.microsoft.com/office/drawing/2014/main" id="{68F06E35-694C-6E45-ADA8-25A7C5F12D0D}"/>
              </a:ext>
            </a:extLst>
          </p:cNvPr>
          <p:cNvSpPr/>
          <p:nvPr/>
        </p:nvSpPr>
        <p:spPr>
          <a:xfrm rot="1080000">
            <a:off x="5130317" y="3034956"/>
            <a:ext cx="303580" cy="488433"/>
          </a:xfrm>
          <a:custGeom>
            <a:avLst/>
            <a:gdLst>
              <a:gd name="connsiteX0" fmla="*/ 0 w 303579"/>
              <a:gd name="connsiteY0" fmla="*/ 97686 h 488432"/>
              <a:gd name="connsiteX1" fmla="*/ 151790 w 303579"/>
              <a:gd name="connsiteY1" fmla="*/ 97686 h 488432"/>
              <a:gd name="connsiteX2" fmla="*/ 151790 w 303579"/>
              <a:gd name="connsiteY2" fmla="*/ 0 h 488432"/>
              <a:gd name="connsiteX3" fmla="*/ 303579 w 303579"/>
              <a:gd name="connsiteY3" fmla="*/ 244216 h 488432"/>
              <a:gd name="connsiteX4" fmla="*/ 151790 w 303579"/>
              <a:gd name="connsiteY4" fmla="*/ 488432 h 488432"/>
              <a:gd name="connsiteX5" fmla="*/ 151790 w 303579"/>
              <a:gd name="connsiteY5" fmla="*/ 390746 h 488432"/>
              <a:gd name="connsiteX6" fmla="*/ 0 w 303579"/>
              <a:gd name="connsiteY6" fmla="*/ 390746 h 488432"/>
              <a:gd name="connsiteX7" fmla="*/ 0 w 303579"/>
              <a:gd name="connsiteY7" fmla="*/ 97686 h 48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579" h="488432">
                <a:moveTo>
                  <a:pt x="303579" y="390746"/>
                </a:moveTo>
                <a:lnTo>
                  <a:pt x="151789" y="390746"/>
                </a:lnTo>
                <a:lnTo>
                  <a:pt x="151789" y="488432"/>
                </a:lnTo>
                <a:lnTo>
                  <a:pt x="0" y="244216"/>
                </a:lnTo>
                <a:lnTo>
                  <a:pt x="151789" y="0"/>
                </a:lnTo>
                <a:lnTo>
                  <a:pt x="151789" y="97686"/>
                </a:lnTo>
                <a:lnTo>
                  <a:pt x="303579" y="97686"/>
                </a:lnTo>
                <a:lnTo>
                  <a:pt x="303579" y="390746"/>
                </a:lnTo>
                <a:close/>
              </a:path>
            </a:pathLst>
          </a:custGeom>
        </p:spPr>
        <p:style>
          <a:lnRef idx="0">
            <a:schemeClr val="lt1">
              <a:hueOff val="0"/>
              <a:satOff val="0"/>
              <a:lumOff val="0"/>
              <a:alphaOff val="0"/>
            </a:schemeClr>
          </a:lnRef>
          <a:fillRef idx="1">
            <a:schemeClr val="accent5">
              <a:hueOff val="3251718"/>
              <a:satOff val="-22632"/>
              <a:lumOff val="-6079"/>
              <a:alphaOff val="0"/>
            </a:schemeClr>
          </a:fillRef>
          <a:effectRef idx="0">
            <a:schemeClr val="accent5">
              <a:hueOff val="3251718"/>
              <a:satOff val="-22632"/>
              <a:lumOff val="-6079"/>
              <a:alphaOff val="0"/>
            </a:schemeClr>
          </a:effectRef>
          <a:fontRef idx="minor">
            <a:schemeClr val="lt1"/>
          </a:fontRef>
        </p:style>
        <p:txBody>
          <a:bodyPr spcFirstLastPara="0" vert="horz" wrap="square" lIns="91074" tIns="97687" rIns="0" bIns="97685" numCol="1" spcCol="1270" anchor="ctr" anchorCtr="0">
            <a:noAutofit/>
          </a:bodyPr>
          <a:lstStyle/>
          <a:p>
            <a:pPr marL="0" lvl="0" indent="0" algn="ctr" defTabSz="977900">
              <a:lnSpc>
                <a:spcPct val="90000"/>
              </a:lnSpc>
              <a:spcBef>
                <a:spcPct val="0"/>
              </a:spcBef>
              <a:spcAft>
                <a:spcPct val="35000"/>
              </a:spcAft>
              <a:buNone/>
            </a:pPr>
            <a:endParaRPr lang="en-GB" sz="2200" kern="1200"/>
          </a:p>
        </p:txBody>
      </p:sp>
      <p:sp>
        <p:nvSpPr>
          <p:cNvPr id="40" name="Freeform 39">
            <a:extLst>
              <a:ext uri="{FF2B5EF4-FFF2-40B4-BE49-F238E27FC236}">
                <a16:creationId xmlns:a16="http://schemas.microsoft.com/office/drawing/2014/main" id="{5370E75A-A613-D444-9293-BE16FD181824}"/>
              </a:ext>
            </a:extLst>
          </p:cNvPr>
          <p:cNvSpPr/>
          <p:nvPr/>
        </p:nvSpPr>
        <p:spPr>
          <a:xfrm>
            <a:off x="3600147" y="2247772"/>
            <a:ext cx="1436565" cy="1436565"/>
          </a:xfrm>
          <a:custGeom>
            <a:avLst/>
            <a:gdLst>
              <a:gd name="connsiteX0" fmla="*/ 0 w 1436565"/>
              <a:gd name="connsiteY0" fmla="*/ 718283 h 1436565"/>
              <a:gd name="connsiteX1" fmla="*/ 718283 w 1436565"/>
              <a:gd name="connsiteY1" fmla="*/ 0 h 1436565"/>
              <a:gd name="connsiteX2" fmla="*/ 1436566 w 1436565"/>
              <a:gd name="connsiteY2" fmla="*/ 718283 h 1436565"/>
              <a:gd name="connsiteX3" fmla="*/ 718283 w 1436565"/>
              <a:gd name="connsiteY3" fmla="*/ 1436566 h 1436565"/>
              <a:gd name="connsiteX4" fmla="*/ 0 w 1436565"/>
              <a:gd name="connsiteY4" fmla="*/ 718283 h 1436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565" h="1436565">
                <a:moveTo>
                  <a:pt x="0" y="718283"/>
                </a:moveTo>
                <a:cubicBezTo>
                  <a:pt x="0" y="321586"/>
                  <a:pt x="321586" y="0"/>
                  <a:pt x="718283" y="0"/>
                </a:cubicBezTo>
                <a:cubicBezTo>
                  <a:pt x="1114980" y="0"/>
                  <a:pt x="1436566" y="321586"/>
                  <a:pt x="1436566" y="718283"/>
                </a:cubicBezTo>
                <a:cubicBezTo>
                  <a:pt x="1436566" y="1114980"/>
                  <a:pt x="1114980" y="1436566"/>
                  <a:pt x="718283" y="1436566"/>
                </a:cubicBezTo>
                <a:cubicBezTo>
                  <a:pt x="321586" y="1436566"/>
                  <a:pt x="0" y="1114980"/>
                  <a:pt x="0" y="718283"/>
                </a:cubicBezTo>
                <a:close/>
              </a:path>
            </a:pathLst>
          </a:custGeom>
        </p:spPr>
        <p:style>
          <a:lnRef idx="2">
            <a:schemeClr val="lt1">
              <a:hueOff val="0"/>
              <a:satOff val="0"/>
              <a:lumOff val="0"/>
              <a:alphaOff val="0"/>
            </a:schemeClr>
          </a:lnRef>
          <a:fillRef idx="1">
            <a:schemeClr val="accent5">
              <a:hueOff val="3251718"/>
              <a:satOff val="-22632"/>
              <a:lumOff val="-6079"/>
              <a:alphaOff val="0"/>
            </a:schemeClr>
          </a:fillRef>
          <a:effectRef idx="0">
            <a:schemeClr val="accent5">
              <a:hueOff val="3251718"/>
              <a:satOff val="-22632"/>
              <a:lumOff val="-6079"/>
              <a:alphaOff val="0"/>
            </a:schemeClr>
          </a:effectRef>
          <a:fontRef idx="minor">
            <a:schemeClr val="lt1"/>
          </a:fontRef>
        </p:style>
        <p:txBody>
          <a:bodyPr spcFirstLastPara="0" vert="horz" wrap="square" lIns="225620" tIns="225620" rIns="225620" bIns="225620" numCol="1" spcCol="1270" anchor="ctr" anchorCtr="0">
            <a:noAutofit/>
          </a:bodyPr>
          <a:lstStyle/>
          <a:p>
            <a:pPr marL="0" lvl="0" indent="0" algn="ctr" defTabSz="533400">
              <a:lnSpc>
                <a:spcPct val="90000"/>
              </a:lnSpc>
              <a:spcBef>
                <a:spcPct val="0"/>
              </a:spcBef>
              <a:spcAft>
                <a:spcPct val="35000"/>
              </a:spcAft>
              <a:buNone/>
            </a:pPr>
            <a:r>
              <a:rPr lang="en-ZA" sz="1200" b="0" i="0" u="none" strike="noStrike" kern="1200" dirty="0">
                <a:solidFill>
                  <a:schemeClr val="bg1"/>
                </a:solidFill>
                <a:effectLst/>
                <a:latin typeface="+mn-lt"/>
              </a:rPr>
              <a:t>No interfaculty ethics committee</a:t>
            </a:r>
            <a:endParaRPr lang="en-GB" sz="1200" kern="1200" dirty="0">
              <a:solidFill>
                <a:schemeClr val="bg1"/>
              </a:solidFill>
            </a:endParaRPr>
          </a:p>
        </p:txBody>
      </p:sp>
      <p:sp>
        <p:nvSpPr>
          <p:cNvPr id="10" name="Rounded Rectangle 9">
            <a:extLst>
              <a:ext uri="{FF2B5EF4-FFF2-40B4-BE49-F238E27FC236}">
                <a16:creationId xmlns:a16="http://schemas.microsoft.com/office/drawing/2014/main" id="{2D920E96-DAF8-5C48-AD75-8021EA52ABF6}"/>
              </a:ext>
            </a:extLst>
          </p:cNvPr>
          <p:cNvSpPr/>
          <p:nvPr/>
        </p:nvSpPr>
        <p:spPr>
          <a:xfrm>
            <a:off x="7302379" y="845017"/>
            <a:ext cx="4371949" cy="676293"/>
          </a:xfrm>
          <a:prstGeom prst="roundRect">
            <a:avLst/>
          </a:prstGeom>
          <a:noFill/>
          <a:ln w="28575">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endParaRPr lang="en-ZA" sz="1200" b="0" i="0" u="none" strike="noStrike">
              <a:solidFill>
                <a:srgbClr val="000000"/>
              </a:solidFill>
              <a:effectLst/>
              <a:latin typeface="+mn-lt"/>
            </a:endParaRPr>
          </a:p>
          <a:p>
            <a:endParaRPr lang="en-ZA" sz="1200">
              <a:solidFill>
                <a:srgbClr val="000000"/>
              </a:solidFill>
            </a:endParaRPr>
          </a:p>
          <a:p>
            <a:r>
              <a:rPr lang="en-ZA" sz="1200" b="0" i="0" u="none" strike="noStrike">
                <a:solidFill>
                  <a:srgbClr val="000000"/>
                </a:solidFill>
                <a:effectLst/>
                <a:latin typeface="+mn-lt"/>
              </a:rPr>
              <a:t>Established a </a:t>
            </a:r>
            <a:r>
              <a:rPr lang="en-ZA" sz="1200" b="1" i="0" u="none" strike="noStrike">
                <a:solidFill>
                  <a:srgbClr val="000000"/>
                </a:solidFill>
                <a:effectLst/>
                <a:latin typeface="+mn-lt"/>
              </a:rPr>
              <a:t>research executive </a:t>
            </a:r>
            <a:r>
              <a:rPr lang="en-ZA" sz="1200" b="0" i="0" u="none" strike="noStrike">
                <a:solidFill>
                  <a:srgbClr val="000000"/>
                </a:solidFill>
                <a:effectLst/>
                <a:latin typeface="+mn-lt"/>
              </a:rPr>
              <a:t>to build capacity to allow research to be responsive through the URC Executive </a:t>
            </a:r>
            <a:endParaRPr lang="en-ZA" sz="1200">
              <a:solidFill>
                <a:srgbClr val="000000"/>
              </a:solidFill>
            </a:endParaRPr>
          </a:p>
          <a:p>
            <a:endParaRPr lang="en-US" sz="1200">
              <a:solidFill>
                <a:schemeClr val="tx2"/>
              </a:solidFill>
            </a:endParaRPr>
          </a:p>
          <a:p>
            <a:endParaRPr lang="en-ZA" sz="1200">
              <a:solidFill>
                <a:schemeClr val="tx2"/>
              </a:solidFill>
            </a:endParaRPr>
          </a:p>
        </p:txBody>
      </p:sp>
      <p:sp>
        <p:nvSpPr>
          <p:cNvPr id="12" name="Oval 11">
            <a:extLst>
              <a:ext uri="{FF2B5EF4-FFF2-40B4-BE49-F238E27FC236}">
                <a16:creationId xmlns:a16="http://schemas.microsoft.com/office/drawing/2014/main" id="{C48AAAA7-6B99-5F4D-89C7-5B997F377457}"/>
              </a:ext>
            </a:extLst>
          </p:cNvPr>
          <p:cNvSpPr/>
          <p:nvPr/>
        </p:nvSpPr>
        <p:spPr>
          <a:xfrm>
            <a:off x="7075844" y="806224"/>
            <a:ext cx="356400" cy="356400"/>
          </a:xfrm>
          <a:prstGeom prst="ellips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sp>
        <p:nvSpPr>
          <p:cNvPr id="18" name="Rounded Rectangle 17">
            <a:extLst>
              <a:ext uri="{FF2B5EF4-FFF2-40B4-BE49-F238E27FC236}">
                <a16:creationId xmlns:a16="http://schemas.microsoft.com/office/drawing/2014/main" id="{92FDF763-B5FF-7546-A525-8EBB97CDEAC5}"/>
              </a:ext>
            </a:extLst>
          </p:cNvPr>
          <p:cNvSpPr/>
          <p:nvPr/>
        </p:nvSpPr>
        <p:spPr>
          <a:xfrm>
            <a:off x="8511492" y="5389743"/>
            <a:ext cx="3568081" cy="1110897"/>
          </a:xfrm>
          <a:prstGeom prst="round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indent="0">
              <a:buFont typeface="Arial" panose="020B0604020202020204" pitchFamily="34" charset="0"/>
              <a:buNone/>
            </a:pPr>
            <a:r>
              <a:rPr lang="en-ZA" sz="1200">
                <a:solidFill>
                  <a:srgbClr val="000000"/>
                </a:solidFill>
              </a:rPr>
              <a:t>Establishment of a </a:t>
            </a:r>
            <a:r>
              <a:rPr lang="en-ZA" sz="1200" b="1">
                <a:solidFill>
                  <a:srgbClr val="000000"/>
                </a:solidFill>
              </a:rPr>
              <a:t>forum to monitor compliance</a:t>
            </a:r>
            <a:r>
              <a:rPr lang="en-ZA" sz="1200">
                <a:solidFill>
                  <a:srgbClr val="000000"/>
                </a:solidFill>
              </a:rPr>
              <a:t> related matters </a:t>
            </a:r>
            <a:r>
              <a:rPr lang="en-ZA" sz="1200" b="0" i="0" u="none" strike="noStrike">
                <a:solidFill>
                  <a:srgbClr val="000000"/>
                </a:solidFill>
                <a:effectLst/>
                <a:latin typeface="+mn-lt"/>
              </a:rPr>
              <a:t>(e.g. </a:t>
            </a:r>
            <a:r>
              <a:rPr lang="en-ZA" sz="1200" b="0" i="0" u="none" strike="noStrike" err="1">
                <a:solidFill>
                  <a:srgbClr val="000000"/>
                </a:solidFill>
                <a:effectLst/>
                <a:latin typeface="+mn-lt"/>
              </a:rPr>
              <a:t>BioSafety</a:t>
            </a:r>
            <a:r>
              <a:rPr lang="en-ZA" sz="1200" b="0" i="0" u="none" strike="noStrike">
                <a:solidFill>
                  <a:srgbClr val="000000"/>
                </a:solidFill>
                <a:effectLst/>
                <a:latin typeface="+mn-lt"/>
              </a:rPr>
              <a:t>, Ethics, Health and Safety, Conflict of Interest, POPIA, Carbon Offset Policies etc.)- take over from task team</a:t>
            </a:r>
            <a:endParaRPr lang="en-US" sz="1200">
              <a:latin typeface="+mn-lt"/>
            </a:endParaRPr>
          </a:p>
        </p:txBody>
      </p:sp>
      <p:sp>
        <p:nvSpPr>
          <p:cNvPr id="20" name="Rounded Rectangle 19">
            <a:extLst>
              <a:ext uri="{FF2B5EF4-FFF2-40B4-BE49-F238E27FC236}">
                <a16:creationId xmlns:a16="http://schemas.microsoft.com/office/drawing/2014/main" id="{0040C7C1-20CE-BF49-A7B8-4EAD1A8360BF}"/>
              </a:ext>
            </a:extLst>
          </p:cNvPr>
          <p:cNvSpPr/>
          <p:nvPr/>
        </p:nvSpPr>
        <p:spPr>
          <a:xfrm>
            <a:off x="1405988" y="4591089"/>
            <a:ext cx="3025597" cy="504083"/>
          </a:xfrm>
          <a:prstGeom prst="roundRect">
            <a:avLst/>
          </a:prstGeom>
          <a:noFill/>
          <a:ln w="28575">
            <a:solidFill>
              <a:schemeClr val="accent6">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indent="0">
              <a:buFont typeface="Arial" panose="020B0604020202020204" pitchFamily="34" charset="0"/>
              <a:buNone/>
            </a:pPr>
            <a:r>
              <a:rPr lang="en-ZA" sz="1200" b="0" i="0" u="none" strike="noStrike">
                <a:solidFill>
                  <a:srgbClr val="000000"/>
                </a:solidFill>
                <a:effectLst/>
                <a:latin typeface="+mn-lt"/>
              </a:rPr>
              <a:t>Grand Challenges Programme</a:t>
            </a:r>
            <a:endParaRPr lang="en-US" sz="1200">
              <a:latin typeface="+mn-lt"/>
            </a:endParaRPr>
          </a:p>
        </p:txBody>
      </p:sp>
      <p:sp>
        <p:nvSpPr>
          <p:cNvPr id="21" name="Oval 20">
            <a:extLst>
              <a:ext uri="{FF2B5EF4-FFF2-40B4-BE49-F238E27FC236}">
                <a16:creationId xmlns:a16="http://schemas.microsoft.com/office/drawing/2014/main" id="{3D970C8F-E96E-D245-8D0A-C4ADF67CF6D9}"/>
              </a:ext>
            </a:extLst>
          </p:cNvPr>
          <p:cNvSpPr/>
          <p:nvPr/>
        </p:nvSpPr>
        <p:spPr>
          <a:xfrm>
            <a:off x="1201490" y="4324120"/>
            <a:ext cx="356400" cy="356400"/>
          </a:xfrm>
          <a:prstGeom prst="ellipse">
            <a:avLst/>
          </a:prstGeom>
          <a:solidFill>
            <a:srgbClr val="00905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sp>
        <p:nvSpPr>
          <p:cNvPr id="22" name="Rounded Rectangle 21">
            <a:extLst>
              <a:ext uri="{FF2B5EF4-FFF2-40B4-BE49-F238E27FC236}">
                <a16:creationId xmlns:a16="http://schemas.microsoft.com/office/drawing/2014/main" id="{99041822-E7D0-0F40-834D-CEEF7CA4E535}"/>
              </a:ext>
            </a:extLst>
          </p:cNvPr>
          <p:cNvSpPr/>
          <p:nvPr/>
        </p:nvSpPr>
        <p:spPr>
          <a:xfrm>
            <a:off x="9023400" y="2282557"/>
            <a:ext cx="3095471" cy="1698723"/>
          </a:xfrm>
          <a:prstGeom prst="roundRect">
            <a:avLst/>
          </a:prstGeom>
          <a:noFill/>
          <a:ln w="28575">
            <a:solidFill>
              <a:srgbClr val="FFBD4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r>
              <a:rPr lang="en-ZA" sz="1200" b="0" i="0" u="none" strike="noStrike" dirty="0">
                <a:solidFill>
                  <a:srgbClr val="000000"/>
                </a:solidFill>
                <a:effectLst/>
                <a:latin typeface="+mn-lt"/>
              </a:rPr>
              <a:t>Established a </a:t>
            </a:r>
            <a:r>
              <a:rPr lang="en-ZA" sz="1200" b="1" i="0" u="none" strike="noStrike" dirty="0">
                <a:solidFill>
                  <a:srgbClr val="000000"/>
                </a:solidFill>
                <a:effectLst/>
                <a:latin typeface="+mn-lt"/>
              </a:rPr>
              <a:t>research forum </a:t>
            </a:r>
            <a:r>
              <a:rPr lang="en-ZA" sz="1200" b="0" i="0" u="none" strike="noStrike" dirty="0">
                <a:solidFill>
                  <a:srgbClr val="000000"/>
                </a:solidFill>
                <a:effectLst/>
                <a:latin typeface="+mn-lt"/>
              </a:rPr>
              <a:t>which meet each semester and is the seat for airing research ideas, opportunities and for building new approaches</a:t>
            </a:r>
          </a:p>
          <a:p>
            <a:endParaRPr lang="en-ZA" sz="1200" dirty="0">
              <a:solidFill>
                <a:srgbClr val="000000"/>
              </a:solidFill>
            </a:endParaRPr>
          </a:p>
          <a:p>
            <a:r>
              <a:rPr lang="en-ZA" sz="1200" dirty="0">
                <a:solidFill>
                  <a:srgbClr val="000000"/>
                </a:solidFill>
              </a:rPr>
              <a:t>Established a Director’s Forum for representation from accredited research centres and institutes</a:t>
            </a:r>
            <a:endParaRPr lang="en-ZA" sz="1200" dirty="0">
              <a:solidFill>
                <a:schemeClr val="tx1"/>
              </a:solidFill>
            </a:endParaRPr>
          </a:p>
        </p:txBody>
      </p:sp>
      <p:sp>
        <p:nvSpPr>
          <p:cNvPr id="23" name="Oval 22">
            <a:extLst>
              <a:ext uri="{FF2B5EF4-FFF2-40B4-BE49-F238E27FC236}">
                <a16:creationId xmlns:a16="http://schemas.microsoft.com/office/drawing/2014/main" id="{B6CDDD88-9377-E84C-AA5D-3EA0DA726B9A}"/>
              </a:ext>
            </a:extLst>
          </p:cNvPr>
          <p:cNvSpPr/>
          <p:nvPr/>
        </p:nvSpPr>
        <p:spPr>
          <a:xfrm>
            <a:off x="8778885" y="2234229"/>
            <a:ext cx="356400" cy="360000"/>
          </a:xfrm>
          <a:prstGeom prst="ellips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grpSp>
        <p:nvGrpSpPr>
          <p:cNvPr id="14" name="Group 13">
            <a:extLst>
              <a:ext uri="{FF2B5EF4-FFF2-40B4-BE49-F238E27FC236}">
                <a16:creationId xmlns:a16="http://schemas.microsoft.com/office/drawing/2014/main" id="{F219A4AD-6D99-4C4D-B21A-360B85F39131}"/>
              </a:ext>
            </a:extLst>
          </p:cNvPr>
          <p:cNvGrpSpPr/>
          <p:nvPr/>
        </p:nvGrpSpPr>
        <p:grpSpPr>
          <a:xfrm>
            <a:off x="579120" y="5600076"/>
            <a:ext cx="3186948" cy="1018903"/>
            <a:chOff x="212186" y="5036288"/>
            <a:chExt cx="3186948" cy="1018903"/>
          </a:xfrm>
        </p:grpSpPr>
        <p:sp>
          <p:nvSpPr>
            <p:cNvPr id="13" name="TextBox 12">
              <a:extLst>
                <a:ext uri="{FF2B5EF4-FFF2-40B4-BE49-F238E27FC236}">
                  <a16:creationId xmlns:a16="http://schemas.microsoft.com/office/drawing/2014/main" id="{A19E6C58-E0A7-8549-A9B8-8F6FE604E7B8}"/>
                </a:ext>
              </a:extLst>
            </p:cNvPr>
            <p:cNvSpPr txBox="1"/>
            <p:nvPr/>
          </p:nvSpPr>
          <p:spPr>
            <a:xfrm>
              <a:off x="559243" y="5036288"/>
              <a:ext cx="2839891" cy="1018903"/>
            </a:xfrm>
            <a:prstGeom prst="rect">
              <a:avLst/>
            </a:prstGeom>
            <a:noFill/>
          </p:spPr>
          <p:txBody>
            <a:bodyPr wrap="square" lIns="0" tIns="0" rIns="0" bIns="0" rtlCol="0">
              <a:noAutofit/>
            </a:bodyPr>
            <a:lstStyle/>
            <a:p>
              <a:pPr algn="l"/>
              <a:r>
                <a:rPr lang="en-US" sz="1200" b="1" u="sng">
                  <a:solidFill>
                    <a:schemeClr val="tx2"/>
                  </a:solidFill>
                </a:rPr>
                <a:t>KEY:</a:t>
              </a:r>
            </a:p>
            <a:p>
              <a:pPr algn="l"/>
              <a:r>
                <a:rPr lang="en-US" sz="1200">
                  <a:solidFill>
                    <a:schemeClr val="tx2"/>
                  </a:solidFill>
                </a:rPr>
                <a:t>Complete</a:t>
              </a:r>
            </a:p>
            <a:p>
              <a:pPr algn="l"/>
              <a:endParaRPr lang="en-US" sz="1200">
                <a:solidFill>
                  <a:schemeClr val="tx2"/>
                </a:solidFill>
              </a:endParaRPr>
            </a:p>
            <a:p>
              <a:pPr algn="l"/>
              <a:r>
                <a:rPr lang="en-US" sz="1200">
                  <a:solidFill>
                    <a:schemeClr val="tx2"/>
                  </a:solidFill>
                </a:rPr>
                <a:t>Work in progress </a:t>
              </a:r>
            </a:p>
          </p:txBody>
        </p:sp>
        <p:sp>
          <p:nvSpPr>
            <p:cNvPr id="27" name="Oval 26">
              <a:extLst>
                <a:ext uri="{FF2B5EF4-FFF2-40B4-BE49-F238E27FC236}">
                  <a16:creationId xmlns:a16="http://schemas.microsoft.com/office/drawing/2014/main" id="{A9802874-06C2-084B-8C89-B02F555EB7A4}"/>
                </a:ext>
              </a:extLst>
            </p:cNvPr>
            <p:cNvSpPr/>
            <p:nvPr/>
          </p:nvSpPr>
          <p:spPr>
            <a:xfrm>
              <a:off x="212187" y="5115946"/>
              <a:ext cx="233275" cy="237600"/>
            </a:xfrm>
            <a:prstGeom prst="ellips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sp>
          <p:nvSpPr>
            <p:cNvPr id="28" name="Oval 27">
              <a:extLst>
                <a:ext uri="{FF2B5EF4-FFF2-40B4-BE49-F238E27FC236}">
                  <a16:creationId xmlns:a16="http://schemas.microsoft.com/office/drawing/2014/main" id="{D7649232-FE5A-C244-A8B1-0E77929BE1C0}"/>
                </a:ext>
              </a:extLst>
            </p:cNvPr>
            <p:cNvSpPr/>
            <p:nvPr/>
          </p:nvSpPr>
          <p:spPr>
            <a:xfrm>
              <a:off x="212186" y="5492183"/>
              <a:ext cx="233275" cy="237600"/>
            </a:xfrm>
            <a:prstGeom prst="ellips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grpSp>
      <p:sp>
        <p:nvSpPr>
          <p:cNvPr id="26" name="Oval 25">
            <a:extLst>
              <a:ext uri="{FF2B5EF4-FFF2-40B4-BE49-F238E27FC236}">
                <a16:creationId xmlns:a16="http://schemas.microsoft.com/office/drawing/2014/main" id="{49992844-AA8A-954D-A09D-E9D01D41213B}"/>
              </a:ext>
            </a:extLst>
          </p:cNvPr>
          <p:cNvSpPr/>
          <p:nvPr/>
        </p:nvSpPr>
        <p:spPr>
          <a:xfrm>
            <a:off x="8333292" y="5190907"/>
            <a:ext cx="356400" cy="360000"/>
          </a:xfrm>
          <a:prstGeom prst="ellips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sp>
        <p:nvSpPr>
          <p:cNvPr id="34" name="Rounded Rectangle 33">
            <a:extLst>
              <a:ext uri="{FF2B5EF4-FFF2-40B4-BE49-F238E27FC236}">
                <a16:creationId xmlns:a16="http://schemas.microsoft.com/office/drawing/2014/main" id="{6F2949EB-724F-7647-AF66-6C167E607DA5}"/>
              </a:ext>
            </a:extLst>
          </p:cNvPr>
          <p:cNvSpPr/>
          <p:nvPr/>
        </p:nvSpPr>
        <p:spPr>
          <a:xfrm>
            <a:off x="343655" y="2135783"/>
            <a:ext cx="3222505" cy="1268782"/>
          </a:xfrm>
          <a:prstGeom prst="roundRect">
            <a:avLst/>
          </a:prstGeom>
          <a:no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l" rtl="0">
              <a:spcBef>
                <a:spcPts val="0"/>
              </a:spcBef>
              <a:spcAft>
                <a:spcPts val="0"/>
              </a:spcAft>
            </a:pPr>
            <a:r>
              <a:rPr lang="en-ZA" sz="1200" b="0" i="0" u="none" strike="noStrike">
                <a:solidFill>
                  <a:srgbClr val="000000"/>
                </a:solidFill>
                <a:effectLst/>
                <a:latin typeface="+mn-lt"/>
              </a:rPr>
              <a:t>Establishment of an </a:t>
            </a:r>
            <a:r>
              <a:rPr lang="en-ZA" sz="1200" b="1" i="0" u="none" strike="noStrike">
                <a:solidFill>
                  <a:srgbClr val="000000"/>
                </a:solidFill>
                <a:effectLst/>
                <a:latin typeface="+mn-lt"/>
              </a:rPr>
              <a:t>interfaculty committee</a:t>
            </a:r>
            <a:r>
              <a:rPr lang="en-ZA" sz="1200" b="0" i="0" u="none" strike="noStrike">
                <a:solidFill>
                  <a:srgbClr val="000000"/>
                </a:solidFill>
                <a:effectLst/>
                <a:latin typeface="+mn-lt"/>
              </a:rPr>
              <a:t> </a:t>
            </a:r>
            <a:r>
              <a:rPr lang="en-ZA" sz="1200">
                <a:solidFill>
                  <a:srgbClr val="000000"/>
                </a:solidFill>
              </a:rPr>
              <a:t>to oversee a</a:t>
            </a:r>
            <a:r>
              <a:rPr lang="en-ZA" sz="1200" b="0" i="0" u="none" strike="noStrike">
                <a:solidFill>
                  <a:srgbClr val="000000"/>
                </a:solidFill>
                <a:effectLst/>
                <a:latin typeface="+mn-lt"/>
              </a:rPr>
              <a:t>ll ethics applications related to non-bio medical human research</a:t>
            </a:r>
            <a:endParaRPr lang="en-US" sz="1200">
              <a:latin typeface="+mn-lt"/>
            </a:endParaRPr>
          </a:p>
        </p:txBody>
      </p:sp>
      <p:sp>
        <p:nvSpPr>
          <p:cNvPr id="36" name="Oval 35">
            <a:extLst>
              <a:ext uri="{FF2B5EF4-FFF2-40B4-BE49-F238E27FC236}">
                <a16:creationId xmlns:a16="http://schemas.microsoft.com/office/drawing/2014/main" id="{A5DA249F-4930-8343-86DE-A2BCECFCEC41}"/>
              </a:ext>
            </a:extLst>
          </p:cNvPr>
          <p:cNvSpPr/>
          <p:nvPr/>
        </p:nvSpPr>
        <p:spPr>
          <a:xfrm>
            <a:off x="134840" y="2053751"/>
            <a:ext cx="356400" cy="356400"/>
          </a:xfrm>
          <a:prstGeom prst="ellipse">
            <a:avLst/>
          </a:prstGeom>
          <a:solidFill>
            <a:srgbClr val="00905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sp>
        <p:nvSpPr>
          <p:cNvPr id="31" name="Title 1">
            <a:extLst>
              <a:ext uri="{FF2B5EF4-FFF2-40B4-BE49-F238E27FC236}">
                <a16:creationId xmlns:a16="http://schemas.microsoft.com/office/drawing/2014/main" id="{361B92E4-A7D8-B713-C20A-C9018A4B46F6}"/>
              </a:ext>
            </a:extLst>
          </p:cNvPr>
          <p:cNvSpPr>
            <a:spLocks noGrp="1"/>
          </p:cNvSpPr>
          <p:nvPr>
            <p:ph type="title"/>
          </p:nvPr>
        </p:nvSpPr>
        <p:spPr>
          <a:xfrm>
            <a:off x="852820" y="810689"/>
            <a:ext cx="11103482" cy="504082"/>
          </a:xfrm>
        </p:spPr>
        <p:txBody>
          <a:bodyPr/>
          <a:lstStyle/>
          <a:p>
            <a:r>
              <a:rPr lang="en-US" sz="3200" dirty="0"/>
              <a:t>The project has successfully addressed a number of priority research support issues as identified (3/4)</a:t>
            </a:r>
            <a:br>
              <a:rPr lang="en-US" sz="3200" dirty="0"/>
            </a:br>
            <a:endParaRPr lang="en-US" sz="3200" dirty="0"/>
          </a:p>
        </p:txBody>
      </p:sp>
    </p:spTree>
    <p:extLst>
      <p:ext uri="{BB962C8B-B14F-4D97-AF65-F5344CB8AC3E}">
        <p14:creationId xmlns:p14="http://schemas.microsoft.com/office/powerpoint/2010/main" val="1138171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2832416-C3BC-BC49-8787-3D43A43D19EB}"/>
              </a:ext>
            </a:extLst>
          </p:cNvPr>
          <p:cNvCxnSpPr>
            <a:cxnSpLocks/>
          </p:cNvCxnSpPr>
          <p:nvPr/>
        </p:nvCxnSpPr>
        <p:spPr>
          <a:xfrm>
            <a:off x="419100" y="761851"/>
            <a:ext cx="11362083"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9207C89-7FBA-9547-AF8A-B664B7483D9B}"/>
              </a:ext>
            </a:extLst>
          </p:cNvPr>
          <p:cNvPicPr>
            <a:picLocks noChangeAspect="1"/>
          </p:cNvPicPr>
          <p:nvPr/>
        </p:nvPicPr>
        <p:blipFill>
          <a:blip r:embed="rId3"/>
          <a:stretch>
            <a:fillRect/>
          </a:stretch>
        </p:blipFill>
        <p:spPr>
          <a:xfrm>
            <a:off x="74631" y="28677"/>
            <a:ext cx="583499" cy="592252"/>
          </a:xfrm>
          <a:prstGeom prst="rect">
            <a:avLst/>
          </a:prstGeom>
        </p:spPr>
      </p:pic>
      <p:sp>
        <p:nvSpPr>
          <p:cNvPr id="47" name="TextBox 46">
            <a:extLst>
              <a:ext uri="{FF2B5EF4-FFF2-40B4-BE49-F238E27FC236}">
                <a16:creationId xmlns:a16="http://schemas.microsoft.com/office/drawing/2014/main" id="{54160E3D-61C9-CA4C-8D67-6F4C6E134324}"/>
              </a:ext>
            </a:extLst>
          </p:cNvPr>
          <p:cNvSpPr txBox="1"/>
          <p:nvPr/>
        </p:nvSpPr>
        <p:spPr>
          <a:xfrm>
            <a:off x="888524" y="889603"/>
            <a:ext cx="2913101" cy="737005"/>
          </a:xfrm>
          <a:prstGeom prst="rect">
            <a:avLst/>
          </a:prstGeom>
          <a:noFill/>
        </p:spPr>
        <p:txBody>
          <a:bodyPr wrap="square" lIns="0" tIns="0" rIns="0" bIns="0" rtlCol="0">
            <a:noAutofit/>
          </a:bodyPr>
          <a:lstStyle/>
          <a:p>
            <a:pPr algn="l"/>
            <a:r>
              <a:rPr lang="en-US" sz="1800" b="1" i="1" dirty="0">
                <a:solidFill>
                  <a:schemeClr val="tx2"/>
                </a:solidFill>
              </a:rPr>
              <a:t>Postgraduate and Post Doctoral support  related issues: </a:t>
            </a:r>
          </a:p>
        </p:txBody>
      </p:sp>
      <p:sp>
        <p:nvSpPr>
          <p:cNvPr id="9" name="TextBox 8">
            <a:extLst>
              <a:ext uri="{FF2B5EF4-FFF2-40B4-BE49-F238E27FC236}">
                <a16:creationId xmlns:a16="http://schemas.microsoft.com/office/drawing/2014/main" id="{E8C1C578-6A70-FB4A-B276-7CB605BB630F}"/>
              </a:ext>
            </a:extLst>
          </p:cNvPr>
          <p:cNvSpPr txBox="1"/>
          <p:nvPr/>
        </p:nvSpPr>
        <p:spPr>
          <a:xfrm>
            <a:off x="1497496" y="5512904"/>
            <a:ext cx="0" cy="0"/>
          </a:xfrm>
          <a:prstGeom prst="rect">
            <a:avLst/>
          </a:prstGeom>
          <a:noFill/>
        </p:spPr>
        <p:txBody>
          <a:bodyPr wrap="none" lIns="0" tIns="0" rIns="0" bIns="0" rtlCol="0">
            <a:noAutofit/>
          </a:bodyPr>
          <a:lstStyle/>
          <a:p>
            <a:pPr algn="l"/>
            <a:endParaRPr lang="en-US" sz="1600">
              <a:solidFill>
                <a:schemeClr val="tx2"/>
              </a:solidFill>
            </a:endParaRPr>
          </a:p>
        </p:txBody>
      </p:sp>
      <p:sp>
        <p:nvSpPr>
          <p:cNvPr id="8" name="TextBox 7">
            <a:extLst>
              <a:ext uri="{FF2B5EF4-FFF2-40B4-BE49-F238E27FC236}">
                <a16:creationId xmlns:a16="http://schemas.microsoft.com/office/drawing/2014/main" id="{4972DC0A-8ACB-7942-8D19-81A03E47A930}"/>
              </a:ext>
            </a:extLst>
          </p:cNvPr>
          <p:cNvSpPr txBox="1"/>
          <p:nvPr/>
        </p:nvSpPr>
        <p:spPr>
          <a:xfrm>
            <a:off x="1360449" y="3534937"/>
            <a:ext cx="0" cy="0"/>
          </a:xfrm>
          <a:prstGeom prst="rect">
            <a:avLst/>
          </a:prstGeom>
          <a:noFill/>
        </p:spPr>
        <p:txBody>
          <a:bodyPr wrap="none" lIns="0" tIns="0" rIns="0" bIns="0" rtlCol="0">
            <a:noAutofit/>
          </a:bodyPr>
          <a:lstStyle/>
          <a:p>
            <a:pPr algn="l"/>
            <a:endParaRPr lang="en-US" sz="1600">
              <a:solidFill>
                <a:schemeClr val="tx2"/>
              </a:solidFill>
            </a:endParaRPr>
          </a:p>
        </p:txBody>
      </p:sp>
      <p:sp>
        <p:nvSpPr>
          <p:cNvPr id="16" name="Freeform 15">
            <a:extLst>
              <a:ext uri="{FF2B5EF4-FFF2-40B4-BE49-F238E27FC236}">
                <a16:creationId xmlns:a16="http://schemas.microsoft.com/office/drawing/2014/main" id="{E13ECE91-7FFB-7740-B304-BB111A830CEC}"/>
              </a:ext>
            </a:extLst>
          </p:cNvPr>
          <p:cNvSpPr/>
          <p:nvPr/>
        </p:nvSpPr>
        <p:spPr>
          <a:xfrm>
            <a:off x="5640736" y="2863308"/>
            <a:ext cx="1430775" cy="1430775"/>
          </a:xfrm>
          <a:custGeom>
            <a:avLst/>
            <a:gdLst>
              <a:gd name="connsiteX0" fmla="*/ 0 w 1430775"/>
              <a:gd name="connsiteY0" fmla="*/ 715388 h 1430775"/>
              <a:gd name="connsiteX1" fmla="*/ 715388 w 1430775"/>
              <a:gd name="connsiteY1" fmla="*/ 0 h 1430775"/>
              <a:gd name="connsiteX2" fmla="*/ 1430776 w 1430775"/>
              <a:gd name="connsiteY2" fmla="*/ 715388 h 1430775"/>
              <a:gd name="connsiteX3" fmla="*/ 715388 w 1430775"/>
              <a:gd name="connsiteY3" fmla="*/ 1430776 h 1430775"/>
              <a:gd name="connsiteX4" fmla="*/ 0 w 1430775"/>
              <a:gd name="connsiteY4" fmla="*/ 715388 h 143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775" h="1430775">
                <a:moveTo>
                  <a:pt x="0" y="715388"/>
                </a:moveTo>
                <a:cubicBezTo>
                  <a:pt x="0" y="320290"/>
                  <a:pt x="320290" y="0"/>
                  <a:pt x="715388" y="0"/>
                </a:cubicBezTo>
                <a:cubicBezTo>
                  <a:pt x="1110486" y="0"/>
                  <a:pt x="1430776" y="320290"/>
                  <a:pt x="1430776" y="715388"/>
                </a:cubicBezTo>
                <a:cubicBezTo>
                  <a:pt x="1430776" y="1110486"/>
                  <a:pt x="1110486" y="1430776"/>
                  <a:pt x="715388" y="1430776"/>
                </a:cubicBezTo>
                <a:cubicBezTo>
                  <a:pt x="320290" y="1430776"/>
                  <a:pt x="0" y="1110486"/>
                  <a:pt x="0" y="715388"/>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7472" tIns="237472" rIns="237472" bIns="237472" numCol="1" spcCol="1270" anchor="ctr" anchorCtr="0">
            <a:noAutofit/>
          </a:bodyPr>
          <a:lstStyle/>
          <a:p>
            <a:pPr marL="0" lvl="0" indent="0" algn="ctr" defTabSz="977900">
              <a:lnSpc>
                <a:spcPct val="90000"/>
              </a:lnSpc>
              <a:spcBef>
                <a:spcPct val="0"/>
              </a:spcBef>
              <a:spcAft>
                <a:spcPct val="35000"/>
              </a:spcAft>
              <a:buNone/>
            </a:pPr>
            <a:r>
              <a:rPr lang="en-GB" sz="2200" b="1" kern="1200"/>
              <a:t>PG and PDRF </a:t>
            </a:r>
          </a:p>
        </p:txBody>
      </p:sp>
      <p:sp>
        <p:nvSpPr>
          <p:cNvPr id="17" name="Freeform 16">
            <a:extLst>
              <a:ext uri="{FF2B5EF4-FFF2-40B4-BE49-F238E27FC236}">
                <a16:creationId xmlns:a16="http://schemas.microsoft.com/office/drawing/2014/main" id="{2DC3ECE4-980F-1E40-A8D7-685AB7DA83A1}"/>
              </a:ext>
            </a:extLst>
          </p:cNvPr>
          <p:cNvSpPr/>
          <p:nvPr/>
        </p:nvSpPr>
        <p:spPr>
          <a:xfrm rot="16344342">
            <a:off x="6245776" y="2342657"/>
            <a:ext cx="304115" cy="486463"/>
          </a:xfrm>
          <a:custGeom>
            <a:avLst/>
            <a:gdLst>
              <a:gd name="connsiteX0" fmla="*/ 0 w 304115"/>
              <a:gd name="connsiteY0" fmla="*/ 97293 h 486463"/>
              <a:gd name="connsiteX1" fmla="*/ 152058 w 304115"/>
              <a:gd name="connsiteY1" fmla="*/ 97293 h 486463"/>
              <a:gd name="connsiteX2" fmla="*/ 152058 w 304115"/>
              <a:gd name="connsiteY2" fmla="*/ 0 h 486463"/>
              <a:gd name="connsiteX3" fmla="*/ 304115 w 304115"/>
              <a:gd name="connsiteY3" fmla="*/ 243232 h 486463"/>
              <a:gd name="connsiteX4" fmla="*/ 152058 w 304115"/>
              <a:gd name="connsiteY4" fmla="*/ 486463 h 486463"/>
              <a:gd name="connsiteX5" fmla="*/ 152058 w 304115"/>
              <a:gd name="connsiteY5" fmla="*/ 389170 h 486463"/>
              <a:gd name="connsiteX6" fmla="*/ 0 w 304115"/>
              <a:gd name="connsiteY6" fmla="*/ 389170 h 486463"/>
              <a:gd name="connsiteX7" fmla="*/ 0 w 304115"/>
              <a:gd name="connsiteY7" fmla="*/ 97293 h 48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115" h="486463">
                <a:moveTo>
                  <a:pt x="0" y="97293"/>
                </a:moveTo>
                <a:lnTo>
                  <a:pt x="152058" y="97293"/>
                </a:lnTo>
                <a:lnTo>
                  <a:pt x="152058" y="0"/>
                </a:lnTo>
                <a:lnTo>
                  <a:pt x="304115" y="243232"/>
                </a:lnTo>
                <a:lnTo>
                  <a:pt x="152058" y="486463"/>
                </a:lnTo>
                <a:lnTo>
                  <a:pt x="152058" y="389170"/>
                </a:lnTo>
                <a:lnTo>
                  <a:pt x="0" y="389170"/>
                </a:lnTo>
                <a:lnTo>
                  <a:pt x="0" y="97293"/>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 tIns="97292" rIns="91235" bIns="97293" numCol="1" spcCol="1270" anchor="ctr" anchorCtr="0">
            <a:noAutofit/>
          </a:bodyPr>
          <a:lstStyle/>
          <a:p>
            <a:pPr marL="0" lvl="0" indent="0" algn="ctr" defTabSz="977900">
              <a:lnSpc>
                <a:spcPct val="90000"/>
              </a:lnSpc>
              <a:spcBef>
                <a:spcPct val="0"/>
              </a:spcBef>
              <a:spcAft>
                <a:spcPct val="35000"/>
              </a:spcAft>
              <a:buNone/>
            </a:pPr>
            <a:endParaRPr lang="en-GB" sz="2200" kern="1200">
              <a:solidFill>
                <a:schemeClr val="tx1"/>
              </a:solidFill>
            </a:endParaRPr>
          </a:p>
        </p:txBody>
      </p:sp>
      <p:sp>
        <p:nvSpPr>
          <p:cNvPr id="19" name="Freeform 18">
            <a:extLst>
              <a:ext uri="{FF2B5EF4-FFF2-40B4-BE49-F238E27FC236}">
                <a16:creationId xmlns:a16="http://schemas.microsoft.com/office/drawing/2014/main" id="{DD559858-C6E5-F045-AD82-54E7E221B00B}"/>
              </a:ext>
            </a:extLst>
          </p:cNvPr>
          <p:cNvSpPr/>
          <p:nvPr/>
        </p:nvSpPr>
        <p:spPr>
          <a:xfrm>
            <a:off x="5724878" y="860496"/>
            <a:ext cx="1430775" cy="1430775"/>
          </a:xfrm>
          <a:custGeom>
            <a:avLst/>
            <a:gdLst>
              <a:gd name="connsiteX0" fmla="*/ 0 w 1430775"/>
              <a:gd name="connsiteY0" fmla="*/ 715388 h 1430775"/>
              <a:gd name="connsiteX1" fmla="*/ 715388 w 1430775"/>
              <a:gd name="connsiteY1" fmla="*/ 0 h 1430775"/>
              <a:gd name="connsiteX2" fmla="*/ 1430776 w 1430775"/>
              <a:gd name="connsiteY2" fmla="*/ 715388 h 1430775"/>
              <a:gd name="connsiteX3" fmla="*/ 715388 w 1430775"/>
              <a:gd name="connsiteY3" fmla="*/ 1430776 h 1430775"/>
              <a:gd name="connsiteX4" fmla="*/ 0 w 1430775"/>
              <a:gd name="connsiteY4" fmla="*/ 715388 h 143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775" h="1430775">
                <a:moveTo>
                  <a:pt x="0" y="715388"/>
                </a:moveTo>
                <a:cubicBezTo>
                  <a:pt x="0" y="320290"/>
                  <a:pt x="320290" y="0"/>
                  <a:pt x="715388" y="0"/>
                </a:cubicBezTo>
                <a:cubicBezTo>
                  <a:pt x="1110486" y="0"/>
                  <a:pt x="1430776" y="320290"/>
                  <a:pt x="1430776" y="715388"/>
                </a:cubicBezTo>
                <a:cubicBezTo>
                  <a:pt x="1430776" y="1110486"/>
                  <a:pt x="1110486" y="1430776"/>
                  <a:pt x="715388" y="1430776"/>
                </a:cubicBezTo>
                <a:cubicBezTo>
                  <a:pt x="320290" y="1430776"/>
                  <a:pt x="0" y="1110486"/>
                  <a:pt x="0" y="715388"/>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6042" tIns="226042" rIns="226042" bIns="226042" numCol="1" spcCol="1270" anchor="ctr" anchorCtr="0">
            <a:noAutofit/>
          </a:bodyPr>
          <a:lstStyle/>
          <a:p>
            <a:pPr marL="0" lvl="0" indent="0" algn="ctr" defTabSz="577850">
              <a:lnSpc>
                <a:spcPct val="90000"/>
              </a:lnSpc>
              <a:spcBef>
                <a:spcPct val="0"/>
              </a:spcBef>
              <a:spcAft>
                <a:spcPct val="35000"/>
              </a:spcAft>
              <a:buNone/>
            </a:pPr>
            <a:r>
              <a:rPr lang="en-ZA" sz="1300" b="0" i="0" u="none" strike="noStrike" kern="1200">
                <a:solidFill>
                  <a:srgbClr val="000000"/>
                </a:solidFill>
                <a:effectLst/>
                <a:latin typeface="+mn-lt"/>
              </a:rPr>
              <a:t>Lack of a dedicated online space for UCT postdoctoral students </a:t>
            </a:r>
            <a:endParaRPr lang="en-GB" sz="1300" kern="1200"/>
          </a:p>
        </p:txBody>
      </p:sp>
      <p:sp>
        <p:nvSpPr>
          <p:cNvPr id="33" name="Freeform 32">
            <a:extLst>
              <a:ext uri="{FF2B5EF4-FFF2-40B4-BE49-F238E27FC236}">
                <a16:creationId xmlns:a16="http://schemas.microsoft.com/office/drawing/2014/main" id="{61B2A260-52D6-2946-B33A-86A23102FDB3}"/>
              </a:ext>
            </a:extLst>
          </p:cNvPr>
          <p:cNvSpPr/>
          <p:nvPr/>
        </p:nvSpPr>
        <p:spPr>
          <a:xfrm rot="5400000">
            <a:off x="6204177" y="4328941"/>
            <a:ext cx="303892" cy="486463"/>
          </a:xfrm>
          <a:custGeom>
            <a:avLst/>
            <a:gdLst>
              <a:gd name="connsiteX0" fmla="*/ 0 w 303892"/>
              <a:gd name="connsiteY0" fmla="*/ 97293 h 486463"/>
              <a:gd name="connsiteX1" fmla="*/ 151946 w 303892"/>
              <a:gd name="connsiteY1" fmla="*/ 97293 h 486463"/>
              <a:gd name="connsiteX2" fmla="*/ 151946 w 303892"/>
              <a:gd name="connsiteY2" fmla="*/ 0 h 486463"/>
              <a:gd name="connsiteX3" fmla="*/ 303892 w 303892"/>
              <a:gd name="connsiteY3" fmla="*/ 243232 h 486463"/>
              <a:gd name="connsiteX4" fmla="*/ 151946 w 303892"/>
              <a:gd name="connsiteY4" fmla="*/ 486463 h 486463"/>
              <a:gd name="connsiteX5" fmla="*/ 151946 w 303892"/>
              <a:gd name="connsiteY5" fmla="*/ 389170 h 486463"/>
              <a:gd name="connsiteX6" fmla="*/ 0 w 303892"/>
              <a:gd name="connsiteY6" fmla="*/ 389170 h 486463"/>
              <a:gd name="connsiteX7" fmla="*/ 0 w 303892"/>
              <a:gd name="connsiteY7" fmla="*/ 97293 h 48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892" h="486463">
                <a:moveTo>
                  <a:pt x="0" y="97293"/>
                </a:moveTo>
                <a:lnTo>
                  <a:pt x="151946" y="97293"/>
                </a:lnTo>
                <a:lnTo>
                  <a:pt x="151946" y="0"/>
                </a:lnTo>
                <a:lnTo>
                  <a:pt x="303892" y="243232"/>
                </a:lnTo>
                <a:lnTo>
                  <a:pt x="151946" y="486463"/>
                </a:lnTo>
                <a:lnTo>
                  <a:pt x="151946" y="389170"/>
                </a:lnTo>
                <a:lnTo>
                  <a:pt x="0" y="389170"/>
                </a:lnTo>
                <a:lnTo>
                  <a:pt x="0" y="97293"/>
                </a:lnTo>
                <a:close/>
              </a:path>
            </a:pathLst>
          </a:custGeom>
        </p:spPr>
        <p:style>
          <a:lnRef idx="0">
            <a:schemeClr val="lt1">
              <a:hueOff val="0"/>
              <a:satOff val="0"/>
              <a:lumOff val="0"/>
              <a:alphaOff val="0"/>
            </a:schemeClr>
          </a:lnRef>
          <a:fillRef idx="1">
            <a:schemeClr val="accent3">
              <a:hueOff val="7199755"/>
              <a:satOff val="-47383"/>
              <a:lumOff val="25490"/>
              <a:alphaOff val="0"/>
            </a:schemeClr>
          </a:fillRef>
          <a:effectRef idx="0">
            <a:schemeClr val="accent3">
              <a:hueOff val="7199755"/>
              <a:satOff val="-47383"/>
              <a:lumOff val="25490"/>
              <a:alphaOff val="0"/>
            </a:schemeClr>
          </a:effectRef>
          <a:fontRef idx="minor">
            <a:schemeClr val="lt1"/>
          </a:fontRef>
        </p:style>
        <p:txBody>
          <a:bodyPr spcFirstLastPara="0" vert="horz" wrap="square" lIns="0" tIns="97292" rIns="91167" bIns="97293" numCol="1" spcCol="1270" anchor="ctr" anchorCtr="0">
            <a:noAutofit/>
          </a:bodyPr>
          <a:lstStyle/>
          <a:p>
            <a:pPr marL="0" lvl="0" indent="0" algn="ctr" defTabSz="977900">
              <a:lnSpc>
                <a:spcPct val="90000"/>
              </a:lnSpc>
              <a:spcBef>
                <a:spcPct val="0"/>
              </a:spcBef>
              <a:spcAft>
                <a:spcPct val="35000"/>
              </a:spcAft>
              <a:buNone/>
            </a:pPr>
            <a:endParaRPr lang="en-GB" sz="2200" kern="1200">
              <a:solidFill>
                <a:schemeClr val="tx1"/>
              </a:solidFill>
            </a:endParaRPr>
          </a:p>
        </p:txBody>
      </p:sp>
      <p:sp>
        <p:nvSpPr>
          <p:cNvPr id="35" name="Freeform 34">
            <a:extLst>
              <a:ext uri="{FF2B5EF4-FFF2-40B4-BE49-F238E27FC236}">
                <a16:creationId xmlns:a16="http://schemas.microsoft.com/office/drawing/2014/main" id="{EBC9A93B-5830-DA4B-8483-F1F58E0D5DD2}"/>
              </a:ext>
            </a:extLst>
          </p:cNvPr>
          <p:cNvSpPr/>
          <p:nvPr/>
        </p:nvSpPr>
        <p:spPr>
          <a:xfrm>
            <a:off x="5640736" y="4867465"/>
            <a:ext cx="1430775" cy="1430775"/>
          </a:xfrm>
          <a:custGeom>
            <a:avLst/>
            <a:gdLst>
              <a:gd name="connsiteX0" fmla="*/ 0 w 1430775"/>
              <a:gd name="connsiteY0" fmla="*/ 715388 h 1430775"/>
              <a:gd name="connsiteX1" fmla="*/ 715388 w 1430775"/>
              <a:gd name="connsiteY1" fmla="*/ 0 h 1430775"/>
              <a:gd name="connsiteX2" fmla="*/ 1430776 w 1430775"/>
              <a:gd name="connsiteY2" fmla="*/ 715388 h 1430775"/>
              <a:gd name="connsiteX3" fmla="*/ 715388 w 1430775"/>
              <a:gd name="connsiteY3" fmla="*/ 1430776 h 1430775"/>
              <a:gd name="connsiteX4" fmla="*/ 0 w 1430775"/>
              <a:gd name="connsiteY4" fmla="*/ 715388 h 143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775" h="1430775">
                <a:moveTo>
                  <a:pt x="0" y="715388"/>
                </a:moveTo>
                <a:cubicBezTo>
                  <a:pt x="0" y="320290"/>
                  <a:pt x="320290" y="0"/>
                  <a:pt x="715388" y="0"/>
                </a:cubicBezTo>
                <a:cubicBezTo>
                  <a:pt x="1110486" y="0"/>
                  <a:pt x="1430776" y="320290"/>
                  <a:pt x="1430776" y="715388"/>
                </a:cubicBezTo>
                <a:cubicBezTo>
                  <a:pt x="1430776" y="1110486"/>
                  <a:pt x="1110486" y="1430776"/>
                  <a:pt x="715388" y="1430776"/>
                </a:cubicBezTo>
                <a:cubicBezTo>
                  <a:pt x="320290" y="1430776"/>
                  <a:pt x="0" y="1110486"/>
                  <a:pt x="0" y="715388"/>
                </a:cubicBezTo>
                <a:close/>
              </a:path>
            </a:pathLst>
          </a:custGeom>
        </p:spPr>
        <p:style>
          <a:lnRef idx="2">
            <a:schemeClr val="lt1">
              <a:hueOff val="0"/>
              <a:satOff val="0"/>
              <a:lumOff val="0"/>
              <a:alphaOff val="0"/>
            </a:schemeClr>
          </a:lnRef>
          <a:fillRef idx="1">
            <a:schemeClr val="accent3">
              <a:hueOff val="7199755"/>
              <a:satOff val="-47383"/>
              <a:lumOff val="25490"/>
              <a:alphaOff val="0"/>
            </a:schemeClr>
          </a:fillRef>
          <a:effectRef idx="0">
            <a:schemeClr val="accent3">
              <a:hueOff val="7199755"/>
              <a:satOff val="-47383"/>
              <a:lumOff val="25490"/>
              <a:alphaOff val="0"/>
            </a:schemeClr>
          </a:effectRef>
          <a:fontRef idx="minor">
            <a:schemeClr val="lt1"/>
          </a:fontRef>
        </p:style>
        <p:txBody>
          <a:bodyPr spcFirstLastPara="0" vert="horz" wrap="square" lIns="224772" tIns="224772" rIns="224772" bIns="224772" numCol="1" spcCol="1270" anchor="ctr" anchorCtr="0">
            <a:noAutofit/>
          </a:bodyPr>
          <a:lstStyle/>
          <a:p>
            <a:pPr marL="0" lvl="0" indent="0" algn="ctr" defTabSz="533400">
              <a:lnSpc>
                <a:spcPct val="90000"/>
              </a:lnSpc>
              <a:spcBef>
                <a:spcPct val="0"/>
              </a:spcBef>
              <a:spcAft>
                <a:spcPct val="35000"/>
              </a:spcAft>
              <a:buNone/>
            </a:pPr>
            <a:r>
              <a:rPr lang="en-ZA" sz="1200" b="0" i="0" u="none" strike="noStrike" kern="1200">
                <a:solidFill>
                  <a:srgbClr val="000000"/>
                </a:solidFill>
                <a:effectLst/>
                <a:latin typeface="+mn-lt"/>
              </a:rPr>
              <a:t>Delays in payment of funding to Post Graduate and Post-Doctoral students</a:t>
            </a:r>
            <a:endParaRPr lang="en-GB" sz="1200" kern="1200"/>
          </a:p>
        </p:txBody>
      </p:sp>
      <p:sp>
        <p:nvSpPr>
          <p:cNvPr id="10" name="Rounded Rectangle 9">
            <a:extLst>
              <a:ext uri="{FF2B5EF4-FFF2-40B4-BE49-F238E27FC236}">
                <a16:creationId xmlns:a16="http://schemas.microsoft.com/office/drawing/2014/main" id="{2D920E96-DAF8-5C48-AD75-8021EA52ABF6}"/>
              </a:ext>
            </a:extLst>
          </p:cNvPr>
          <p:cNvSpPr/>
          <p:nvPr/>
        </p:nvSpPr>
        <p:spPr>
          <a:xfrm>
            <a:off x="7528920" y="1193845"/>
            <a:ext cx="4371949" cy="676293"/>
          </a:xfrm>
          <a:prstGeom prst="roundRect">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endParaRPr lang="en-ZA" sz="1200" b="0" i="0" u="none" strike="noStrike" dirty="0">
              <a:solidFill>
                <a:srgbClr val="000000"/>
              </a:solidFill>
              <a:effectLst/>
              <a:latin typeface="+mn-lt"/>
            </a:endParaRPr>
          </a:p>
          <a:p>
            <a:r>
              <a:rPr lang="en-ZA" sz="1200" dirty="0">
                <a:solidFill>
                  <a:srgbClr val="000000"/>
                </a:solidFill>
              </a:rPr>
              <a:t>Hosted focus group to design PD hub- staggered implementation to address critical gaps first</a:t>
            </a:r>
            <a:endParaRPr lang="en-US" sz="1200" dirty="0">
              <a:solidFill>
                <a:schemeClr val="tx2"/>
              </a:solidFill>
            </a:endParaRPr>
          </a:p>
          <a:p>
            <a:endParaRPr lang="en-ZA" sz="1200" dirty="0">
              <a:solidFill>
                <a:schemeClr val="tx2"/>
              </a:solidFill>
            </a:endParaRPr>
          </a:p>
        </p:txBody>
      </p:sp>
      <p:sp>
        <p:nvSpPr>
          <p:cNvPr id="12" name="Oval 11">
            <a:extLst>
              <a:ext uri="{FF2B5EF4-FFF2-40B4-BE49-F238E27FC236}">
                <a16:creationId xmlns:a16="http://schemas.microsoft.com/office/drawing/2014/main" id="{C48AAAA7-6B99-5F4D-89C7-5B997F377457}"/>
              </a:ext>
            </a:extLst>
          </p:cNvPr>
          <p:cNvSpPr/>
          <p:nvPr/>
        </p:nvSpPr>
        <p:spPr>
          <a:xfrm>
            <a:off x="7302385" y="1155052"/>
            <a:ext cx="356400" cy="356400"/>
          </a:xfrm>
          <a:prstGeom prst="ellips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sp>
        <p:nvSpPr>
          <p:cNvPr id="22" name="Rounded Rectangle 21">
            <a:extLst>
              <a:ext uri="{FF2B5EF4-FFF2-40B4-BE49-F238E27FC236}">
                <a16:creationId xmlns:a16="http://schemas.microsoft.com/office/drawing/2014/main" id="{99041822-E7D0-0F40-834D-CEEF7CA4E535}"/>
              </a:ext>
            </a:extLst>
          </p:cNvPr>
          <p:cNvSpPr/>
          <p:nvPr/>
        </p:nvSpPr>
        <p:spPr>
          <a:xfrm>
            <a:off x="2545265" y="4929376"/>
            <a:ext cx="3095471" cy="510508"/>
          </a:xfrm>
          <a:prstGeom prst="roundRect">
            <a:avLst/>
          </a:prstGeom>
          <a:noFill/>
          <a:ln w="28575">
            <a:solidFill>
              <a:srgbClr val="9FC1B8"/>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r>
              <a:rPr lang="en-US" sz="1200">
                <a:solidFill>
                  <a:schemeClr val="tx1"/>
                </a:solidFill>
                <a:latin typeface="+mn-lt"/>
              </a:rPr>
              <a:t>Review of PGFO’s processes was conducted (BPR &amp; RACI) </a:t>
            </a:r>
            <a:endParaRPr lang="en-ZA" sz="1200">
              <a:solidFill>
                <a:schemeClr val="tx1"/>
              </a:solidFill>
            </a:endParaRPr>
          </a:p>
        </p:txBody>
      </p:sp>
      <p:sp>
        <p:nvSpPr>
          <p:cNvPr id="23" name="Oval 22">
            <a:extLst>
              <a:ext uri="{FF2B5EF4-FFF2-40B4-BE49-F238E27FC236}">
                <a16:creationId xmlns:a16="http://schemas.microsoft.com/office/drawing/2014/main" id="{B6CDDD88-9377-E84C-AA5D-3EA0DA726B9A}"/>
              </a:ext>
            </a:extLst>
          </p:cNvPr>
          <p:cNvSpPr/>
          <p:nvPr/>
        </p:nvSpPr>
        <p:spPr>
          <a:xfrm>
            <a:off x="2238099" y="4735995"/>
            <a:ext cx="356400" cy="360000"/>
          </a:xfrm>
          <a:prstGeom prst="ellips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grpSp>
        <p:nvGrpSpPr>
          <p:cNvPr id="14" name="Group 13">
            <a:extLst>
              <a:ext uri="{FF2B5EF4-FFF2-40B4-BE49-F238E27FC236}">
                <a16:creationId xmlns:a16="http://schemas.microsoft.com/office/drawing/2014/main" id="{F219A4AD-6D99-4C4D-B21A-360B85F39131}"/>
              </a:ext>
            </a:extLst>
          </p:cNvPr>
          <p:cNvGrpSpPr/>
          <p:nvPr/>
        </p:nvGrpSpPr>
        <p:grpSpPr>
          <a:xfrm>
            <a:off x="579120" y="5600076"/>
            <a:ext cx="3186948" cy="1018903"/>
            <a:chOff x="212186" y="5036288"/>
            <a:chExt cx="3186948" cy="1018903"/>
          </a:xfrm>
        </p:grpSpPr>
        <p:sp>
          <p:nvSpPr>
            <p:cNvPr id="13" name="TextBox 12">
              <a:extLst>
                <a:ext uri="{FF2B5EF4-FFF2-40B4-BE49-F238E27FC236}">
                  <a16:creationId xmlns:a16="http://schemas.microsoft.com/office/drawing/2014/main" id="{A19E6C58-E0A7-8549-A9B8-8F6FE604E7B8}"/>
                </a:ext>
              </a:extLst>
            </p:cNvPr>
            <p:cNvSpPr txBox="1"/>
            <p:nvPr/>
          </p:nvSpPr>
          <p:spPr>
            <a:xfrm>
              <a:off x="559243" y="5036288"/>
              <a:ext cx="2839891" cy="1018903"/>
            </a:xfrm>
            <a:prstGeom prst="rect">
              <a:avLst/>
            </a:prstGeom>
            <a:noFill/>
          </p:spPr>
          <p:txBody>
            <a:bodyPr wrap="square" lIns="0" tIns="0" rIns="0" bIns="0" rtlCol="0">
              <a:noAutofit/>
            </a:bodyPr>
            <a:lstStyle/>
            <a:p>
              <a:pPr algn="l"/>
              <a:r>
                <a:rPr lang="en-US" sz="1200" b="1" u="sng">
                  <a:solidFill>
                    <a:schemeClr val="tx2"/>
                  </a:solidFill>
                </a:rPr>
                <a:t>KEY:</a:t>
              </a:r>
            </a:p>
            <a:p>
              <a:pPr algn="l"/>
              <a:r>
                <a:rPr lang="en-US" sz="1200">
                  <a:solidFill>
                    <a:schemeClr val="tx2"/>
                  </a:solidFill>
                </a:rPr>
                <a:t>Complete</a:t>
              </a:r>
            </a:p>
            <a:p>
              <a:pPr algn="l"/>
              <a:endParaRPr lang="en-US" sz="1200">
                <a:solidFill>
                  <a:schemeClr val="tx2"/>
                </a:solidFill>
              </a:endParaRPr>
            </a:p>
            <a:p>
              <a:pPr algn="l"/>
              <a:r>
                <a:rPr lang="en-US" sz="1200">
                  <a:solidFill>
                    <a:schemeClr val="tx2"/>
                  </a:solidFill>
                </a:rPr>
                <a:t>Work in progress </a:t>
              </a:r>
            </a:p>
          </p:txBody>
        </p:sp>
        <p:sp>
          <p:nvSpPr>
            <p:cNvPr id="27" name="Oval 26">
              <a:extLst>
                <a:ext uri="{FF2B5EF4-FFF2-40B4-BE49-F238E27FC236}">
                  <a16:creationId xmlns:a16="http://schemas.microsoft.com/office/drawing/2014/main" id="{A9802874-06C2-084B-8C89-B02F555EB7A4}"/>
                </a:ext>
              </a:extLst>
            </p:cNvPr>
            <p:cNvSpPr/>
            <p:nvPr/>
          </p:nvSpPr>
          <p:spPr>
            <a:xfrm>
              <a:off x="212187" y="5115946"/>
              <a:ext cx="233275" cy="237600"/>
            </a:xfrm>
            <a:prstGeom prst="ellips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sp>
          <p:nvSpPr>
            <p:cNvPr id="28" name="Oval 27">
              <a:extLst>
                <a:ext uri="{FF2B5EF4-FFF2-40B4-BE49-F238E27FC236}">
                  <a16:creationId xmlns:a16="http://schemas.microsoft.com/office/drawing/2014/main" id="{D7649232-FE5A-C244-A8B1-0E77929BE1C0}"/>
                </a:ext>
              </a:extLst>
            </p:cNvPr>
            <p:cNvSpPr/>
            <p:nvPr/>
          </p:nvSpPr>
          <p:spPr>
            <a:xfrm>
              <a:off x="212186" y="5492183"/>
              <a:ext cx="233275" cy="237600"/>
            </a:xfrm>
            <a:prstGeom prst="ellips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grpSp>
      <p:sp>
        <p:nvSpPr>
          <p:cNvPr id="24" name="Rounded Rectangle 23">
            <a:extLst>
              <a:ext uri="{FF2B5EF4-FFF2-40B4-BE49-F238E27FC236}">
                <a16:creationId xmlns:a16="http://schemas.microsoft.com/office/drawing/2014/main" id="{BF19F814-9153-AA4B-A2F3-91880F9D1978}"/>
              </a:ext>
            </a:extLst>
          </p:cNvPr>
          <p:cNvSpPr/>
          <p:nvPr/>
        </p:nvSpPr>
        <p:spPr>
          <a:xfrm>
            <a:off x="7329444" y="4397393"/>
            <a:ext cx="3007788" cy="984982"/>
          </a:xfrm>
          <a:prstGeom prst="roundRect">
            <a:avLst/>
          </a:prstGeom>
          <a:noFill/>
          <a:ln w="28575">
            <a:solidFill>
              <a:srgbClr val="9FC1B8"/>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endParaRPr lang="en-US" sz="1200">
              <a:solidFill>
                <a:schemeClr val="tx1"/>
              </a:solidFill>
              <a:latin typeface="+mn-lt"/>
            </a:endParaRPr>
          </a:p>
          <a:p>
            <a:r>
              <a:rPr lang="en-US" sz="1200">
                <a:solidFill>
                  <a:schemeClr val="tx1"/>
                </a:solidFill>
                <a:latin typeface="+mn-lt"/>
              </a:rPr>
              <a:t>Automation of the Financial Aid Process </a:t>
            </a:r>
          </a:p>
          <a:p>
            <a:endParaRPr lang="en-US" sz="1200">
              <a:solidFill>
                <a:schemeClr val="tx1"/>
              </a:solidFill>
            </a:endParaRPr>
          </a:p>
          <a:p>
            <a:r>
              <a:rPr lang="en-US" sz="1200">
                <a:solidFill>
                  <a:schemeClr val="tx1"/>
                </a:solidFill>
              </a:rPr>
              <a:t>Implementation of the revised </a:t>
            </a:r>
            <a:r>
              <a:rPr lang="en-US" sz="1200" err="1">
                <a:solidFill>
                  <a:schemeClr val="tx1"/>
                </a:solidFill>
              </a:rPr>
              <a:t>PayWorks</a:t>
            </a:r>
            <a:r>
              <a:rPr lang="en-US" sz="1200">
                <a:solidFill>
                  <a:schemeClr val="tx1"/>
                </a:solidFill>
              </a:rPr>
              <a:t> Package</a:t>
            </a:r>
          </a:p>
          <a:p>
            <a:endParaRPr lang="en-US" sz="1200">
              <a:solidFill>
                <a:schemeClr val="tx1"/>
              </a:solidFill>
            </a:endParaRPr>
          </a:p>
        </p:txBody>
      </p:sp>
      <p:sp>
        <p:nvSpPr>
          <p:cNvPr id="29" name="Oval 28">
            <a:extLst>
              <a:ext uri="{FF2B5EF4-FFF2-40B4-BE49-F238E27FC236}">
                <a16:creationId xmlns:a16="http://schemas.microsoft.com/office/drawing/2014/main" id="{802E1F64-DE26-FF41-A171-652A9A2255C4}"/>
              </a:ext>
            </a:extLst>
          </p:cNvPr>
          <p:cNvSpPr/>
          <p:nvPr/>
        </p:nvSpPr>
        <p:spPr>
          <a:xfrm>
            <a:off x="7172520" y="4230680"/>
            <a:ext cx="356400" cy="360000"/>
          </a:xfrm>
          <a:prstGeom prst="ellips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sp>
        <p:nvSpPr>
          <p:cNvPr id="31" name="Rounded Rectangle 30">
            <a:extLst>
              <a:ext uri="{FF2B5EF4-FFF2-40B4-BE49-F238E27FC236}">
                <a16:creationId xmlns:a16="http://schemas.microsoft.com/office/drawing/2014/main" id="{0B6D5631-8B22-9F48-BB6F-933051146017}"/>
              </a:ext>
            </a:extLst>
          </p:cNvPr>
          <p:cNvSpPr/>
          <p:nvPr/>
        </p:nvSpPr>
        <p:spPr>
          <a:xfrm>
            <a:off x="7350719" y="5743539"/>
            <a:ext cx="3389881" cy="616474"/>
          </a:xfrm>
          <a:prstGeom prst="roundRect">
            <a:avLst/>
          </a:prstGeom>
          <a:noFill/>
          <a:ln w="28575">
            <a:solidFill>
              <a:srgbClr val="9FC1B8"/>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en-US" sz="1200">
                <a:solidFill>
                  <a:schemeClr val="tx1"/>
                </a:solidFill>
                <a:latin typeface="+mn-lt"/>
              </a:rPr>
              <a:t>ICTS build schedule for automations- planned rollout </a:t>
            </a:r>
          </a:p>
          <a:p>
            <a:endParaRPr lang="en-US" sz="1200">
              <a:solidFill>
                <a:schemeClr val="tx1"/>
              </a:solidFill>
            </a:endParaRPr>
          </a:p>
          <a:p>
            <a:endParaRPr lang="en-US" sz="1200">
              <a:solidFill>
                <a:schemeClr val="tx1"/>
              </a:solidFill>
            </a:endParaRPr>
          </a:p>
        </p:txBody>
      </p:sp>
      <p:sp>
        <p:nvSpPr>
          <p:cNvPr id="32" name="Oval 31">
            <a:extLst>
              <a:ext uri="{FF2B5EF4-FFF2-40B4-BE49-F238E27FC236}">
                <a16:creationId xmlns:a16="http://schemas.microsoft.com/office/drawing/2014/main" id="{7C66EC93-4CC0-5343-8388-420C6B709761}"/>
              </a:ext>
            </a:extLst>
          </p:cNvPr>
          <p:cNvSpPr/>
          <p:nvPr/>
        </p:nvSpPr>
        <p:spPr>
          <a:xfrm>
            <a:off x="7172520" y="5613941"/>
            <a:ext cx="356400" cy="360000"/>
          </a:xfrm>
          <a:prstGeom prst="ellips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sp>
        <p:nvSpPr>
          <p:cNvPr id="5" name="TextBox 4">
            <a:extLst>
              <a:ext uri="{FF2B5EF4-FFF2-40B4-BE49-F238E27FC236}">
                <a16:creationId xmlns:a16="http://schemas.microsoft.com/office/drawing/2014/main" id="{722360F5-CCA2-0C41-8363-38BD32B78AF8}"/>
              </a:ext>
            </a:extLst>
          </p:cNvPr>
          <p:cNvSpPr txBox="1"/>
          <p:nvPr/>
        </p:nvSpPr>
        <p:spPr>
          <a:xfrm>
            <a:off x="10920549" y="2560320"/>
            <a:ext cx="0" cy="0"/>
          </a:xfrm>
          <a:prstGeom prst="rect">
            <a:avLst/>
          </a:prstGeom>
          <a:noFill/>
        </p:spPr>
        <p:txBody>
          <a:bodyPr wrap="none" lIns="0" tIns="0" rIns="0" bIns="0" rtlCol="0">
            <a:noAutofit/>
          </a:bodyPr>
          <a:lstStyle/>
          <a:p>
            <a:pPr algn="l"/>
            <a:endParaRPr lang="en-US" sz="1600">
              <a:solidFill>
                <a:schemeClr val="tx2"/>
              </a:solidFill>
            </a:endParaRPr>
          </a:p>
        </p:txBody>
      </p:sp>
      <p:sp>
        <p:nvSpPr>
          <p:cNvPr id="3" name="Freeform 38">
            <a:extLst>
              <a:ext uri="{FF2B5EF4-FFF2-40B4-BE49-F238E27FC236}">
                <a16:creationId xmlns:a16="http://schemas.microsoft.com/office/drawing/2014/main" id="{9014527A-49ED-D494-EA67-1D2381B88A00}"/>
              </a:ext>
            </a:extLst>
          </p:cNvPr>
          <p:cNvSpPr/>
          <p:nvPr/>
        </p:nvSpPr>
        <p:spPr>
          <a:xfrm rot="1080000">
            <a:off x="5130317" y="3034956"/>
            <a:ext cx="303580" cy="488433"/>
          </a:xfrm>
          <a:custGeom>
            <a:avLst/>
            <a:gdLst>
              <a:gd name="connsiteX0" fmla="*/ 0 w 303579"/>
              <a:gd name="connsiteY0" fmla="*/ 97686 h 488432"/>
              <a:gd name="connsiteX1" fmla="*/ 151790 w 303579"/>
              <a:gd name="connsiteY1" fmla="*/ 97686 h 488432"/>
              <a:gd name="connsiteX2" fmla="*/ 151790 w 303579"/>
              <a:gd name="connsiteY2" fmla="*/ 0 h 488432"/>
              <a:gd name="connsiteX3" fmla="*/ 303579 w 303579"/>
              <a:gd name="connsiteY3" fmla="*/ 244216 h 488432"/>
              <a:gd name="connsiteX4" fmla="*/ 151790 w 303579"/>
              <a:gd name="connsiteY4" fmla="*/ 488432 h 488432"/>
              <a:gd name="connsiteX5" fmla="*/ 151790 w 303579"/>
              <a:gd name="connsiteY5" fmla="*/ 390746 h 488432"/>
              <a:gd name="connsiteX6" fmla="*/ 0 w 303579"/>
              <a:gd name="connsiteY6" fmla="*/ 390746 h 488432"/>
              <a:gd name="connsiteX7" fmla="*/ 0 w 303579"/>
              <a:gd name="connsiteY7" fmla="*/ 97686 h 48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579" h="488432">
                <a:moveTo>
                  <a:pt x="303579" y="390746"/>
                </a:moveTo>
                <a:lnTo>
                  <a:pt x="151789" y="390746"/>
                </a:lnTo>
                <a:lnTo>
                  <a:pt x="151789" y="488432"/>
                </a:lnTo>
                <a:lnTo>
                  <a:pt x="0" y="244216"/>
                </a:lnTo>
                <a:lnTo>
                  <a:pt x="151789" y="0"/>
                </a:lnTo>
                <a:lnTo>
                  <a:pt x="151789" y="97686"/>
                </a:lnTo>
                <a:lnTo>
                  <a:pt x="303579" y="97686"/>
                </a:lnTo>
                <a:lnTo>
                  <a:pt x="303579" y="390746"/>
                </a:lnTo>
                <a:close/>
              </a:path>
            </a:pathLst>
          </a:custGeom>
        </p:spPr>
        <p:style>
          <a:lnRef idx="0">
            <a:schemeClr val="lt1">
              <a:hueOff val="0"/>
              <a:satOff val="0"/>
              <a:lumOff val="0"/>
              <a:alphaOff val="0"/>
            </a:schemeClr>
          </a:lnRef>
          <a:fillRef idx="1">
            <a:schemeClr val="accent5">
              <a:hueOff val="3251718"/>
              <a:satOff val="-22632"/>
              <a:lumOff val="-6079"/>
              <a:alphaOff val="0"/>
            </a:schemeClr>
          </a:fillRef>
          <a:effectRef idx="0">
            <a:schemeClr val="accent5">
              <a:hueOff val="3251718"/>
              <a:satOff val="-22632"/>
              <a:lumOff val="-6079"/>
              <a:alphaOff val="0"/>
            </a:schemeClr>
          </a:effectRef>
          <a:fontRef idx="minor">
            <a:schemeClr val="lt1"/>
          </a:fontRef>
        </p:style>
        <p:txBody>
          <a:bodyPr spcFirstLastPara="0" vert="horz" wrap="square" lIns="91074" tIns="97687" rIns="0" bIns="97685" numCol="1" spcCol="1270" anchor="ctr" anchorCtr="0">
            <a:noAutofit/>
          </a:bodyPr>
          <a:lstStyle/>
          <a:p>
            <a:pPr marL="0" lvl="0" indent="0" algn="ctr" defTabSz="977900">
              <a:lnSpc>
                <a:spcPct val="90000"/>
              </a:lnSpc>
              <a:spcBef>
                <a:spcPct val="0"/>
              </a:spcBef>
              <a:spcAft>
                <a:spcPct val="35000"/>
              </a:spcAft>
              <a:buNone/>
            </a:pPr>
            <a:endParaRPr lang="en-GB" sz="2200" kern="1200"/>
          </a:p>
        </p:txBody>
      </p:sp>
      <p:sp>
        <p:nvSpPr>
          <p:cNvPr id="4" name="Freeform 39">
            <a:extLst>
              <a:ext uri="{FF2B5EF4-FFF2-40B4-BE49-F238E27FC236}">
                <a16:creationId xmlns:a16="http://schemas.microsoft.com/office/drawing/2014/main" id="{370BD5A2-F3E1-E13B-1728-9F5D9BAEB240}"/>
              </a:ext>
            </a:extLst>
          </p:cNvPr>
          <p:cNvSpPr/>
          <p:nvPr/>
        </p:nvSpPr>
        <p:spPr>
          <a:xfrm>
            <a:off x="3600147" y="2247772"/>
            <a:ext cx="1436565" cy="1436565"/>
          </a:xfrm>
          <a:custGeom>
            <a:avLst/>
            <a:gdLst>
              <a:gd name="connsiteX0" fmla="*/ 0 w 1436565"/>
              <a:gd name="connsiteY0" fmla="*/ 718283 h 1436565"/>
              <a:gd name="connsiteX1" fmla="*/ 718283 w 1436565"/>
              <a:gd name="connsiteY1" fmla="*/ 0 h 1436565"/>
              <a:gd name="connsiteX2" fmla="*/ 1436566 w 1436565"/>
              <a:gd name="connsiteY2" fmla="*/ 718283 h 1436565"/>
              <a:gd name="connsiteX3" fmla="*/ 718283 w 1436565"/>
              <a:gd name="connsiteY3" fmla="*/ 1436566 h 1436565"/>
              <a:gd name="connsiteX4" fmla="*/ 0 w 1436565"/>
              <a:gd name="connsiteY4" fmla="*/ 718283 h 1436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565" h="1436565">
                <a:moveTo>
                  <a:pt x="0" y="718283"/>
                </a:moveTo>
                <a:cubicBezTo>
                  <a:pt x="0" y="321586"/>
                  <a:pt x="321586" y="0"/>
                  <a:pt x="718283" y="0"/>
                </a:cubicBezTo>
                <a:cubicBezTo>
                  <a:pt x="1114980" y="0"/>
                  <a:pt x="1436566" y="321586"/>
                  <a:pt x="1436566" y="718283"/>
                </a:cubicBezTo>
                <a:cubicBezTo>
                  <a:pt x="1436566" y="1114980"/>
                  <a:pt x="1114980" y="1436566"/>
                  <a:pt x="718283" y="1436566"/>
                </a:cubicBezTo>
                <a:cubicBezTo>
                  <a:pt x="321586" y="1436566"/>
                  <a:pt x="0" y="1114980"/>
                  <a:pt x="0" y="718283"/>
                </a:cubicBezTo>
                <a:close/>
              </a:path>
            </a:pathLst>
          </a:custGeom>
        </p:spPr>
        <p:style>
          <a:lnRef idx="2">
            <a:schemeClr val="lt1">
              <a:hueOff val="0"/>
              <a:satOff val="0"/>
              <a:lumOff val="0"/>
              <a:alphaOff val="0"/>
            </a:schemeClr>
          </a:lnRef>
          <a:fillRef idx="1">
            <a:schemeClr val="accent5">
              <a:hueOff val="3251718"/>
              <a:satOff val="-22632"/>
              <a:lumOff val="-6079"/>
              <a:alphaOff val="0"/>
            </a:schemeClr>
          </a:fillRef>
          <a:effectRef idx="0">
            <a:schemeClr val="accent5">
              <a:hueOff val="3251718"/>
              <a:satOff val="-22632"/>
              <a:lumOff val="-6079"/>
              <a:alphaOff val="0"/>
            </a:schemeClr>
          </a:effectRef>
          <a:fontRef idx="minor">
            <a:schemeClr val="lt1"/>
          </a:fontRef>
        </p:style>
        <p:txBody>
          <a:bodyPr spcFirstLastPara="0" vert="horz" wrap="square" lIns="225620" tIns="225620" rIns="225620" bIns="225620" numCol="1" spcCol="1270" anchor="ctr" anchorCtr="0">
            <a:noAutofit/>
          </a:bodyPr>
          <a:lstStyle/>
          <a:p>
            <a:pPr marL="0" lvl="0" indent="0" algn="ctr" defTabSz="533400">
              <a:lnSpc>
                <a:spcPct val="90000"/>
              </a:lnSpc>
              <a:spcBef>
                <a:spcPct val="0"/>
              </a:spcBef>
              <a:spcAft>
                <a:spcPct val="35000"/>
              </a:spcAft>
              <a:buNone/>
            </a:pPr>
            <a:r>
              <a:rPr lang="en-ZA" sz="1200" b="0" i="0" u="none" strike="noStrike" kern="1200" dirty="0">
                <a:solidFill>
                  <a:schemeClr val="bg1"/>
                </a:solidFill>
                <a:effectLst/>
                <a:latin typeface="+mn-lt"/>
              </a:rPr>
              <a:t>Visibility and voice of postdoctoral researchers</a:t>
            </a:r>
            <a:endParaRPr lang="en-GB" sz="1200" kern="1200" dirty="0">
              <a:solidFill>
                <a:schemeClr val="bg1"/>
              </a:solidFill>
            </a:endParaRPr>
          </a:p>
        </p:txBody>
      </p:sp>
      <p:sp>
        <p:nvSpPr>
          <p:cNvPr id="15" name="Rounded Rectangle 33">
            <a:extLst>
              <a:ext uri="{FF2B5EF4-FFF2-40B4-BE49-F238E27FC236}">
                <a16:creationId xmlns:a16="http://schemas.microsoft.com/office/drawing/2014/main" id="{806C6BF5-27DD-F537-7AC5-8AACD48C6DCC}"/>
              </a:ext>
            </a:extLst>
          </p:cNvPr>
          <p:cNvSpPr/>
          <p:nvPr/>
        </p:nvSpPr>
        <p:spPr>
          <a:xfrm>
            <a:off x="343655" y="2135783"/>
            <a:ext cx="3222505" cy="1268782"/>
          </a:xfrm>
          <a:prstGeom prst="roundRect">
            <a:avLst/>
          </a:prstGeom>
          <a:no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l" rtl="0">
              <a:spcBef>
                <a:spcPts val="0"/>
              </a:spcBef>
              <a:spcAft>
                <a:spcPts val="0"/>
              </a:spcAft>
            </a:pPr>
            <a:r>
              <a:rPr lang="en-ZA" sz="1200" b="0" i="0" u="none" strike="noStrike" dirty="0">
                <a:solidFill>
                  <a:srgbClr val="000000"/>
                </a:solidFill>
                <a:effectLst/>
                <a:latin typeface="+mn-lt"/>
              </a:rPr>
              <a:t>Postdoctoral Association (PDA) being resuscitated</a:t>
            </a:r>
          </a:p>
          <a:p>
            <a:pPr algn="l" rtl="0">
              <a:spcBef>
                <a:spcPts val="0"/>
              </a:spcBef>
              <a:spcAft>
                <a:spcPts val="0"/>
              </a:spcAft>
            </a:pPr>
            <a:r>
              <a:rPr lang="en-ZA" sz="1200" dirty="0">
                <a:solidFill>
                  <a:srgbClr val="000000"/>
                </a:solidFill>
              </a:rPr>
              <a:t>Postdoctoral Research Day </a:t>
            </a:r>
          </a:p>
          <a:p>
            <a:pPr algn="l" rtl="0">
              <a:spcBef>
                <a:spcPts val="0"/>
              </a:spcBef>
              <a:spcAft>
                <a:spcPts val="0"/>
              </a:spcAft>
            </a:pPr>
            <a:r>
              <a:rPr lang="en-ZA" sz="1200" dirty="0">
                <a:solidFill>
                  <a:srgbClr val="000000"/>
                </a:solidFill>
                <a:latin typeface="+mn-lt"/>
              </a:rPr>
              <a:t>PDRF sub-committee working through postdoctoral rights and support</a:t>
            </a:r>
            <a:endParaRPr lang="en-US" sz="1200" dirty="0">
              <a:latin typeface="+mn-lt"/>
            </a:endParaRPr>
          </a:p>
        </p:txBody>
      </p:sp>
      <p:sp>
        <p:nvSpPr>
          <p:cNvPr id="18" name="Oval 17">
            <a:extLst>
              <a:ext uri="{FF2B5EF4-FFF2-40B4-BE49-F238E27FC236}">
                <a16:creationId xmlns:a16="http://schemas.microsoft.com/office/drawing/2014/main" id="{D494E970-72C6-0004-10AF-E90744CA7702}"/>
              </a:ext>
            </a:extLst>
          </p:cNvPr>
          <p:cNvSpPr/>
          <p:nvPr/>
        </p:nvSpPr>
        <p:spPr>
          <a:xfrm>
            <a:off x="134840" y="2053751"/>
            <a:ext cx="356400" cy="356400"/>
          </a:xfrm>
          <a:prstGeom prst="ellipse">
            <a:avLst/>
          </a:prstGeom>
          <a:solidFill>
            <a:srgbClr val="00905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sp>
        <p:nvSpPr>
          <p:cNvPr id="20" name="Rounded Rectangle 33">
            <a:extLst>
              <a:ext uri="{FF2B5EF4-FFF2-40B4-BE49-F238E27FC236}">
                <a16:creationId xmlns:a16="http://schemas.microsoft.com/office/drawing/2014/main" id="{B986E063-AE90-B3DF-B30D-06E097C992C1}"/>
              </a:ext>
            </a:extLst>
          </p:cNvPr>
          <p:cNvSpPr/>
          <p:nvPr/>
        </p:nvSpPr>
        <p:spPr>
          <a:xfrm>
            <a:off x="579120" y="3453436"/>
            <a:ext cx="3222505" cy="966790"/>
          </a:xfrm>
          <a:prstGeom prst="roundRect">
            <a:avLst/>
          </a:prstGeom>
          <a:no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l" rtl="0">
              <a:spcBef>
                <a:spcPts val="0"/>
              </a:spcBef>
              <a:spcAft>
                <a:spcPts val="0"/>
              </a:spcAft>
            </a:pPr>
            <a:r>
              <a:rPr lang="en-ZA" sz="1200" b="0" i="0" u="none" strike="noStrike">
                <a:solidFill>
                  <a:srgbClr val="000000"/>
                </a:solidFill>
                <a:effectLst/>
                <a:latin typeface="+mn-lt"/>
              </a:rPr>
              <a:t>Build series of postdoctoral events and networking opportunities</a:t>
            </a:r>
          </a:p>
          <a:p>
            <a:pPr algn="l" rtl="0">
              <a:spcBef>
                <a:spcPts val="0"/>
              </a:spcBef>
              <a:spcAft>
                <a:spcPts val="0"/>
              </a:spcAft>
            </a:pPr>
            <a:r>
              <a:rPr lang="en-ZA" sz="1200">
                <a:solidFill>
                  <a:srgbClr val="000000"/>
                </a:solidFill>
                <a:latin typeface="+mn-lt"/>
              </a:rPr>
              <a:t>Assess benefit of dedicated postdoct</a:t>
            </a:r>
            <a:r>
              <a:rPr lang="en-ZA" sz="1200">
                <a:solidFill>
                  <a:srgbClr val="000000"/>
                </a:solidFill>
              </a:rPr>
              <a:t>oral space</a:t>
            </a:r>
            <a:endParaRPr lang="en-US" sz="1200">
              <a:latin typeface="+mn-lt"/>
            </a:endParaRPr>
          </a:p>
        </p:txBody>
      </p:sp>
      <p:sp>
        <p:nvSpPr>
          <p:cNvPr id="21" name="Oval 20">
            <a:extLst>
              <a:ext uri="{FF2B5EF4-FFF2-40B4-BE49-F238E27FC236}">
                <a16:creationId xmlns:a16="http://schemas.microsoft.com/office/drawing/2014/main" id="{7A9A085E-6E9D-736E-1D42-A52580FC16A6}"/>
              </a:ext>
            </a:extLst>
          </p:cNvPr>
          <p:cNvSpPr/>
          <p:nvPr/>
        </p:nvSpPr>
        <p:spPr>
          <a:xfrm>
            <a:off x="299911" y="3506137"/>
            <a:ext cx="356400" cy="356400"/>
          </a:xfrm>
          <a:prstGeom prst="ellips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sp>
        <p:nvSpPr>
          <p:cNvPr id="25" name="Rounded Rectangle 9">
            <a:extLst>
              <a:ext uri="{FF2B5EF4-FFF2-40B4-BE49-F238E27FC236}">
                <a16:creationId xmlns:a16="http://schemas.microsoft.com/office/drawing/2014/main" id="{CB78D035-8E52-FA2F-BBB1-C6F5020AE2EB}"/>
              </a:ext>
            </a:extLst>
          </p:cNvPr>
          <p:cNvSpPr/>
          <p:nvPr/>
        </p:nvSpPr>
        <p:spPr>
          <a:xfrm>
            <a:off x="7528920" y="3265533"/>
            <a:ext cx="4371949" cy="676293"/>
          </a:xfrm>
          <a:prstGeom prst="roundRect">
            <a:avLst/>
          </a:prstGeom>
          <a:noFill/>
          <a:ln w="28575">
            <a:solidFill>
              <a:srgbClr val="4472C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endParaRPr lang="en-ZA" sz="1200" b="0" i="0" u="none" strike="noStrike" dirty="0">
              <a:solidFill>
                <a:srgbClr val="000000"/>
              </a:solidFill>
              <a:effectLst/>
              <a:latin typeface="+mn-lt"/>
            </a:endParaRPr>
          </a:p>
          <a:p>
            <a:r>
              <a:rPr lang="en-US" sz="1200" dirty="0">
                <a:solidFill>
                  <a:srgbClr val="000000"/>
                </a:solidFill>
              </a:rPr>
              <a:t>Bench-marked and in process with designing a “PG life-cycle” support tool for the PG hub</a:t>
            </a:r>
            <a:endParaRPr lang="en-US" sz="1200" dirty="0">
              <a:solidFill>
                <a:schemeClr val="tx2"/>
              </a:solidFill>
            </a:endParaRPr>
          </a:p>
          <a:p>
            <a:endParaRPr lang="en-ZA" sz="1200" dirty="0">
              <a:solidFill>
                <a:schemeClr val="tx2"/>
              </a:solidFill>
            </a:endParaRPr>
          </a:p>
        </p:txBody>
      </p:sp>
      <p:sp>
        <p:nvSpPr>
          <p:cNvPr id="26" name="Oval 25">
            <a:extLst>
              <a:ext uri="{FF2B5EF4-FFF2-40B4-BE49-F238E27FC236}">
                <a16:creationId xmlns:a16="http://schemas.microsoft.com/office/drawing/2014/main" id="{33672BB9-66FA-1E8C-B0EF-F0955B98477C}"/>
              </a:ext>
            </a:extLst>
          </p:cNvPr>
          <p:cNvSpPr/>
          <p:nvPr/>
        </p:nvSpPr>
        <p:spPr>
          <a:xfrm>
            <a:off x="7302385" y="3226740"/>
            <a:ext cx="356400" cy="356400"/>
          </a:xfrm>
          <a:prstGeom prst="ellips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err="1">
              <a:solidFill>
                <a:schemeClr val="tx1"/>
              </a:solidFill>
            </a:endParaRPr>
          </a:p>
        </p:txBody>
      </p:sp>
      <p:sp>
        <p:nvSpPr>
          <p:cNvPr id="36" name="Title 1">
            <a:extLst>
              <a:ext uri="{FF2B5EF4-FFF2-40B4-BE49-F238E27FC236}">
                <a16:creationId xmlns:a16="http://schemas.microsoft.com/office/drawing/2014/main" id="{30E186A3-81D9-6988-30C8-985D7A094DCB}"/>
              </a:ext>
            </a:extLst>
          </p:cNvPr>
          <p:cNvSpPr>
            <a:spLocks noGrp="1"/>
          </p:cNvSpPr>
          <p:nvPr>
            <p:ph type="title"/>
          </p:nvPr>
        </p:nvSpPr>
        <p:spPr>
          <a:xfrm>
            <a:off x="888524" y="642386"/>
            <a:ext cx="11103482" cy="504082"/>
          </a:xfrm>
        </p:spPr>
        <p:txBody>
          <a:bodyPr/>
          <a:lstStyle/>
          <a:p>
            <a:r>
              <a:rPr lang="en-US" sz="3000" dirty="0"/>
              <a:t>The project has successfully addressed a number of priority research support issues as identified (4/4)</a:t>
            </a:r>
            <a:br>
              <a:rPr lang="en-US" sz="3000" dirty="0"/>
            </a:br>
            <a:endParaRPr lang="en-US" sz="3000" dirty="0"/>
          </a:p>
        </p:txBody>
      </p:sp>
    </p:spTree>
    <p:extLst>
      <p:ext uri="{BB962C8B-B14F-4D97-AF65-F5344CB8AC3E}">
        <p14:creationId xmlns:p14="http://schemas.microsoft.com/office/powerpoint/2010/main" val="2125411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8C1C578-6A70-FB4A-B276-7CB605BB630F}"/>
              </a:ext>
            </a:extLst>
          </p:cNvPr>
          <p:cNvSpPr txBox="1"/>
          <p:nvPr/>
        </p:nvSpPr>
        <p:spPr>
          <a:xfrm>
            <a:off x="1497496" y="5903193"/>
            <a:ext cx="0" cy="0"/>
          </a:xfrm>
          <a:prstGeom prst="rect">
            <a:avLst/>
          </a:prstGeom>
          <a:noFill/>
        </p:spPr>
        <p:txBody>
          <a:bodyPr wrap="none" lIns="0" tIns="0" rIns="0" bIns="0" rtlCol="0">
            <a:noAutofit/>
          </a:bodyPr>
          <a:lstStyle/>
          <a:p>
            <a:pPr algn="l"/>
            <a:endParaRPr lang="en-US" sz="1600">
              <a:solidFill>
                <a:schemeClr val="tx2"/>
              </a:solidFill>
            </a:endParaRPr>
          </a:p>
        </p:txBody>
      </p:sp>
      <p:pic>
        <p:nvPicPr>
          <p:cNvPr id="8" name="Picture 7" descr="A picture containing text, screenshot, meter, parking&#10;&#10;Description automatically generated">
            <a:extLst>
              <a:ext uri="{FF2B5EF4-FFF2-40B4-BE49-F238E27FC236}">
                <a16:creationId xmlns:a16="http://schemas.microsoft.com/office/drawing/2014/main" id="{03563D47-856E-C44A-95C2-7C94FC84C825}"/>
              </a:ext>
            </a:extLst>
          </p:cNvPr>
          <p:cNvPicPr>
            <a:picLocks noChangeAspect="1"/>
          </p:cNvPicPr>
          <p:nvPr/>
        </p:nvPicPr>
        <p:blipFill>
          <a:blip r:embed="rId3"/>
          <a:stretch>
            <a:fillRect/>
          </a:stretch>
        </p:blipFill>
        <p:spPr>
          <a:xfrm>
            <a:off x="0" y="337645"/>
            <a:ext cx="12192000" cy="5660196"/>
          </a:xfrm>
          <a:prstGeom prst="rect">
            <a:avLst/>
          </a:prstGeom>
        </p:spPr>
      </p:pic>
    </p:spTree>
    <p:extLst>
      <p:ext uri="{BB962C8B-B14F-4D97-AF65-F5344CB8AC3E}">
        <p14:creationId xmlns:p14="http://schemas.microsoft.com/office/powerpoint/2010/main" val="2208515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2FFA-04D6-914D-9E54-1E21EFC4538B}"/>
              </a:ext>
            </a:extLst>
          </p:cNvPr>
          <p:cNvSpPr>
            <a:spLocks noGrp="1"/>
          </p:cNvSpPr>
          <p:nvPr>
            <p:ph type="title"/>
          </p:nvPr>
        </p:nvSpPr>
        <p:spPr>
          <a:xfrm>
            <a:off x="774908" y="173043"/>
            <a:ext cx="11103482" cy="504082"/>
          </a:xfrm>
        </p:spPr>
        <p:txBody>
          <a:bodyPr/>
          <a:lstStyle/>
          <a:p>
            <a:r>
              <a:rPr lang="en-US" sz="3200" dirty="0"/>
              <a:t>Much of the research support required exists in the University. . .</a:t>
            </a:r>
          </a:p>
        </p:txBody>
      </p:sp>
      <p:cxnSp>
        <p:nvCxnSpPr>
          <p:cNvPr id="6" name="Straight Connector 5">
            <a:extLst>
              <a:ext uri="{FF2B5EF4-FFF2-40B4-BE49-F238E27FC236}">
                <a16:creationId xmlns:a16="http://schemas.microsoft.com/office/drawing/2014/main" id="{42832416-C3BC-BC49-8787-3D43A43D19EB}"/>
              </a:ext>
            </a:extLst>
          </p:cNvPr>
          <p:cNvCxnSpPr>
            <a:cxnSpLocks/>
          </p:cNvCxnSpPr>
          <p:nvPr/>
        </p:nvCxnSpPr>
        <p:spPr>
          <a:xfrm>
            <a:off x="419100" y="716881"/>
            <a:ext cx="11362083"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9207C89-7FBA-9547-AF8A-B664B7483D9B}"/>
              </a:ext>
            </a:extLst>
          </p:cNvPr>
          <p:cNvPicPr>
            <a:picLocks noChangeAspect="1"/>
          </p:cNvPicPr>
          <p:nvPr/>
        </p:nvPicPr>
        <p:blipFill>
          <a:blip r:embed="rId3"/>
          <a:stretch>
            <a:fillRect/>
          </a:stretch>
        </p:blipFill>
        <p:spPr>
          <a:xfrm>
            <a:off x="74631" y="28677"/>
            <a:ext cx="583499" cy="592252"/>
          </a:xfrm>
          <a:prstGeom prst="rect">
            <a:avLst/>
          </a:prstGeom>
        </p:spPr>
      </p:pic>
      <p:sp>
        <p:nvSpPr>
          <p:cNvPr id="47" name="TextBox 46">
            <a:extLst>
              <a:ext uri="{FF2B5EF4-FFF2-40B4-BE49-F238E27FC236}">
                <a16:creationId xmlns:a16="http://schemas.microsoft.com/office/drawing/2014/main" id="{54160E3D-61C9-CA4C-8D67-6F4C6E134324}"/>
              </a:ext>
            </a:extLst>
          </p:cNvPr>
          <p:cNvSpPr txBox="1"/>
          <p:nvPr/>
        </p:nvSpPr>
        <p:spPr>
          <a:xfrm>
            <a:off x="868173" y="939309"/>
            <a:ext cx="1751309" cy="734816"/>
          </a:xfrm>
          <a:prstGeom prst="rect">
            <a:avLst/>
          </a:prstGeom>
          <a:noFill/>
        </p:spPr>
        <p:txBody>
          <a:bodyPr wrap="square" lIns="0" tIns="0" rIns="0" bIns="0" rtlCol="0">
            <a:noAutofit/>
          </a:bodyPr>
          <a:lstStyle/>
          <a:p>
            <a:pPr algn="l"/>
            <a:r>
              <a:rPr lang="en-US" sz="1800" b="1" i="1" dirty="0">
                <a:solidFill>
                  <a:schemeClr val="tx2"/>
                </a:solidFill>
              </a:rPr>
              <a:t>UCT’s research support infrastructure: </a:t>
            </a:r>
          </a:p>
        </p:txBody>
      </p:sp>
      <p:sp>
        <p:nvSpPr>
          <p:cNvPr id="9" name="TextBox 8">
            <a:extLst>
              <a:ext uri="{FF2B5EF4-FFF2-40B4-BE49-F238E27FC236}">
                <a16:creationId xmlns:a16="http://schemas.microsoft.com/office/drawing/2014/main" id="{E8C1C578-6A70-FB4A-B276-7CB605BB630F}"/>
              </a:ext>
            </a:extLst>
          </p:cNvPr>
          <p:cNvSpPr txBox="1"/>
          <p:nvPr/>
        </p:nvSpPr>
        <p:spPr>
          <a:xfrm>
            <a:off x="1497496" y="5903193"/>
            <a:ext cx="0" cy="0"/>
          </a:xfrm>
          <a:prstGeom prst="rect">
            <a:avLst/>
          </a:prstGeom>
          <a:noFill/>
        </p:spPr>
        <p:txBody>
          <a:bodyPr wrap="none" lIns="0" tIns="0" rIns="0" bIns="0" rtlCol="0">
            <a:noAutofit/>
          </a:bodyPr>
          <a:lstStyle/>
          <a:p>
            <a:pPr algn="l"/>
            <a:endParaRPr lang="en-US" sz="1600">
              <a:solidFill>
                <a:schemeClr val="tx2"/>
              </a:solidFill>
            </a:endParaRPr>
          </a:p>
        </p:txBody>
      </p:sp>
      <p:pic>
        <p:nvPicPr>
          <p:cNvPr id="10" name="Picture 9" descr="Diagram&#10;&#10;Description automatically generated">
            <a:extLst>
              <a:ext uri="{FF2B5EF4-FFF2-40B4-BE49-F238E27FC236}">
                <a16:creationId xmlns:a16="http://schemas.microsoft.com/office/drawing/2014/main" id="{50C7AF3A-78A1-EE45-BB15-3365DDD0BB9E}"/>
              </a:ext>
            </a:extLst>
          </p:cNvPr>
          <p:cNvPicPr>
            <a:picLocks noChangeAspect="1"/>
          </p:cNvPicPr>
          <p:nvPr/>
        </p:nvPicPr>
        <p:blipFill rotWithShape="1">
          <a:blip r:embed="rId4"/>
          <a:srcRect l="2204" t="3739" r="1935" b="8130"/>
          <a:stretch/>
        </p:blipFill>
        <p:spPr>
          <a:xfrm>
            <a:off x="2025887" y="768230"/>
            <a:ext cx="7873073" cy="5363720"/>
          </a:xfrm>
          <a:prstGeom prst="rect">
            <a:avLst/>
          </a:prstGeom>
        </p:spPr>
      </p:pic>
      <p:sp>
        <p:nvSpPr>
          <p:cNvPr id="53" name="Text Placeholder 3">
            <a:extLst>
              <a:ext uri="{FF2B5EF4-FFF2-40B4-BE49-F238E27FC236}">
                <a16:creationId xmlns:a16="http://schemas.microsoft.com/office/drawing/2014/main" id="{1EF14A24-ECDD-9649-8F8B-CDF985CA9B9D}"/>
              </a:ext>
            </a:extLst>
          </p:cNvPr>
          <p:cNvSpPr txBox="1">
            <a:spLocks/>
          </p:cNvSpPr>
          <p:nvPr/>
        </p:nvSpPr>
        <p:spPr>
          <a:xfrm>
            <a:off x="0" y="6078996"/>
            <a:ext cx="12191999" cy="734817"/>
          </a:xfrm>
          <a:prstGeom prst="rect">
            <a:avLst/>
          </a:prstGeom>
          <a:solidFill>
            <a:srgbClr val="00243A"/>
          </a:solidFill>
          <a:ln>
            <a:noFill/>
          </a:ln>
        </p:spPr>
        <p:txBody>
          <a:bodyPr vert="horz" lIns="108000" tIns="108000" rIns="108000" bIns="108000" rtlCol="0" anchor="ctr">
            <a:noAutofit/>
          </a:bodyPr>
          <a:lstStyle>
            <a:lvl1pPr marL="490538" indent="0" algn="l" defTabSz="862051" rtl="0" eaLnBrk="1" latinLnBrk="0" hangingPunct="1">
              <a:lnSpc>
                <a:spcPct val="100000"/>
              </a:lnSpc>
              <a:spcBef>
                <a:spcPts val="0"/>
              </a:spcBef>
              <a:spcAft>
                <a:spcPts val="0"/>
              </a:spcAft>
              <a:buFont typeface="Arial" panose="020B0604020202020204" pitchFamily="34" charset="0"/>
              <a:buNone/>
              <a:defRPr sz="2000" b="1" kern="1200">
                <a:solidFill>
                  <a:schemeClr val="bg1"/>
                </a:solidFill>
                <a:latin typeface="+mn-lt"/>
                <a:ea typeface="+mn-ea"/>
                <a:cs typeface="+mn-cs"/>
              </a:defRPr>
            </a:lvl1pPr>
            <a:lvl2pPr marL="646538" indent="-215513" algn="l" defTabSz="862051" rtl="0" eaLnBrk="1" latinLnBrk="0" hangingPunct="1">
              <a:lnSpc>
                <a:spcPct val="120000"/>
              </a:lnSpc>
              <a:spcBef>
                <a:spcPts val="0"/>
              </a:spcBef>
              <a:spcAft>
                <a:spcPts val="300"/>
              </a:spcAft>
              <a:buFont typeface="Symbol" panose="05050102010706020507" pitchFamily="18" charset="2"/>
              <a:buChar char="-"/>
              <a:defRPr sz="1800" kern="1200">
                <a:solidFill>
                  <a:schemeClr val="tx2"/>
                </a:solidFill>
                <a:latin typeface="+mn-lt"/>
                <a:ea typeface="+mn-ea"/>
                <a:cs typeface="+mn-cs"/>
              </a:defRPr>
            </a:lvl2pPr>
            <a:lvl3pPr marL="1077563" indent="-215513" algn="l" defTabSz="862051" rtl="0" eaLnBrk="1" latinLnBrk="0" hangingPunct="1">
              <a:lnSpc>
                <a:spcPct val="120000"/>
              </a:lnSpc>
              <a:spcBef>
                <a:spcPts val="0"/>
              </a:spcBef>
              <a:spcAft>
                <a:spcPts val="300"/>
              </a:spcAft>
              <a:buFont typeface="Arial" panose="020B0604020202020204" pitchFamily="34" charset="0"/>
              <a:buChar char="•"/>
              <a:defRPr sz="1800" kern="1200">
                <a:solidFill>
                  <a:schemeClr val="tx2"/>
                </a:solidFill>
                <a:latin typeface="+mn-lt"/>
                <a:ea typeface="+mn-ea"/>
                <a:cs typeface="+mn-cs"/>
              </a:defRPr>
            </a:lvl3pPr>
            <a:lvl4pPr marL="1508589" indent="-215513" algn="l" defTabSz="862051" rtl="0" eaLnBrk="1" latinLnBrk="0" hangingPunct="1">
              <a:lnSpc>
                <a:spcPct val="120000"/>
              </a:lnSpc>
              <a:spcBef>
                <a:spcPts val="0"/>
              </a:spcBef>
              <a:spcAft>
                <a:spcPts val="300"/>
              </a:spcAft>
              <a:buFont typeface="Symbol" panose="05050102010706020507" pitchFamily="18" charset="2"/>
              <a:buChar char=""/>
              <a:defRPr sz="1800" kern="1200">
                <a:solidFill>
                  <a:schemeClr val="tx2"/>
                </a:solidFill>
                <a:latin typeface="+mn-lt"/>
                <a:ea typeface="+mn-ea"/>
                <a:cs typeface="+mn-cs"/>
              </a:defRPr>
            </a:lvl4pPr>
            <a:lvl5pPr marL="1939614" indent="-215513" algn="l" defTabSz="862051" rtl="0" eaLnBrk="1" latinLnBrk="0" hangingPunct="1">
              <a:lnSpc>
                <a:spcPct val="120000"/>
              </a:lnSpc>
              <a:spcBef>
                <a:spcPts val="0"/>
              </a:spcBef>
              <a:spcAft>
                <a:spcPts val="300"/>
              </a:spcAft>
              <a:buFont typeface="Arial" panose="020B0604020202020204" pitchFamily="34" charset="0"/>
              <a:buChar char="•"/>
              <a:defRPr sz="1800" kern="1200">
                <a:solidFill>
                  <a:schemeClr val="tx2"/>
                </a:solidFill>
                <a:latin typeface="+mn-lt"/>
                <a:ea typeface="+mn-ea"/>
                <a:cs typeface="+mn-cs"/>
              </a:defRPr>
            </a:lvl5pPr>
            <a:lvl6pPr marL="2370639"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6pPr>
            <a:lvl7pPr marL="2801664"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7pPr>
            <a:lvl8pPr marL="3232690"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8pPr>
            <a:lvl9pPr marL="3663715"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9pPr>
          </a:lstStyle>
          <a:p>
            <a:r>
              <a:rPr lang="en-US" dirty="0"/>
              <a:t>. . . the solution needs to focus on connecting researchers with the support. </a:t>
            </a:r>
            <a:endParaRPr lang="en-ZA" dirty="0"/>
          </a:p>
        </p:txBody>
      </p:sp>
    </p:spTree>
    <p:extLst>
      <p:ext uri="{BB962C8B-B14F-4D97-AF65-F5344CB8AC3E}">
        <p14:creationId xmlns:p14="http://schemas.microsoft.com/office/powerpoint/2010/main" val="3918911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2FFA-04D6-914D-9E54-1E21EFC4538B}"/>
              </a:ext>
            </a:extLst>
          </p:cNvPr>
          <p:cNvSpPr>
            <a:spLocks noGrp="1"/>
          </p:cNvSpPr>
          <p:nvPr>
            <p:ph type="title"/>
          </p:nvPr>
        </p:nvSpPr>
        <p:spPr>
          <a:xfrm>
            <a:off x="886948" y="264782"/>
            <a:ext cx="11103482" cy="504082"/>
          </a:xfrm>
        </p:spPr>
        <p:txBody>
          <a:bodyPr/>
          <a:lstStyle/>
          <a:p>
            <a:r>
              <a:rPr lang="en-US" sz="3000" dirty="0"/>
              <a:t>Survey results highlighted the need for a faculty-based path-finder </a:t>
            </a:r>
            <a:br>
              <a:rPr lang="en-US" sz="3000" dirty="0"/>
            </a:br>
            <a:r>
              <a:rPr lang="en-US" sz="3000" dirty="0"/>
              <a:t>who can assist researchers in sourcing the appropriate support </a:t>
            </a:r>
          </a:p>
        </p:txBody>
      </p:sp>
      <p:cxnSp>
        <p:nvCxnSpPr>
          <p:cNvPr id="6" name="Straight Connector 5">
            <a:extLst>
              <a:ext uri="{FF2B5EF4-FFF2-40B4-BE49-F238E27FC236}">
                <a16:creationId xmlns:a16="http://schemas.microsoft.com/office/drawing/2014/main" id="{42832416-C3BC-BC49-8787-3D43A43D19EB}"/>
              </a:ext>
            </a:extLst>
          </p:cNvPr>
          <p:cNvCxnSpPr>
            <a:cxnSpLocks/>
          </p:cNvCxnSpPr>
          <p:nvPr/>
        </p:nvCxnSpPr>
        <p:spPr>
          <a:xfrm>
            <a:off x="419100" y="716881"/>
            <a:ext cx="11362083" cy="43899"/>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9207C89-7FBA-9547-AF8A-B664B7483D9B}"/>
              </a:ext>
            </a:extLst>
          </p:cNvPr>
          <p:cNvPicPr>
            <a:picLocks noChangeAspect="1"/>
          </p:cNvPicPr>
          <p:nvPr/>
        </p:nvPicPr>
        <p:blipFill>
          <a:blip r:embed="rId3"/>
          <a:stretch>
            <a:fillRect/>
          </a:stretch>
        </p:blipFill>
        <p:spPr>
          <a:xfrm>
            <a:off x="74631" y="28677"/>
            <a:ext cx="583499" cy="592252"/>
          </a:xfrm>
          <a:prstGeom prst="rect">
            <a:avLst/>
          </a:prstGeom>
        </p:spPr>
      </p:pic>
      <p:sp>
        <p:nvSpPr>
          <p:cNvPr id="47" name="TextBox 46">
            <a:extLst>
              <a:ext uri="{FF2B5EF4-FFF2-40B4-BE49-F238E27FC236}">
                <a16:creationId xmlns:a16="http://schemas.microsoft.com/office/drawing/2014/main" id="{54160E3D-61C9-CA4C-8D67-6F4C6E134324}"/>
              </a:ext>
            </a:extLst>
          </p:cNvPr>
          <p:cNvSpPr txBox="1"/>
          <p:nvPr/>
        </p:nvSpPr>
        <p:spPr>
          <a:xfrm>
            <a:off x="366380" y="856562"/>
            <a:ext cx="10972800" cy="305698"/>
          </a:xfrm>
          <a:prstGeom prst="rect">
            <a:avLst/>
          </a:prstGeom>
          <a:noFill/>
        </p:spPr>
        <p:txBody>
          <a:bodyPr wrap="square" lIns="0" tIns="0" rIns="0" bIns="0" rtlCol="0">
            <a:noAutofit/>
          </a:bodyPr>
          <a:lstStyle/>
          <a:p>
            <a:pPr algn="l"/>
            <a:r>
              <a:rPr lang="en-US" sz="1800" b="1" i="1">
                <a:solidFill>
                  <a:schemeClr val="tx2"/>
                </a:solidFill>
              </a:rPr>
              <a:t>Researcher quotes: </a:t>
            </a:r>
          </a:p>
        </p:txBody>
      </p:sp>
      <p:sp>
        <p:nvSpPr>
          <p:cNvPr id="53" name="Text Placeholder 3">
            <a:extLst>
              <a:ext uri="{FF2B5EF4-FFF2-40B4-BE49-F238E27FC236}">
                <a16:creationId xmlns:a16="http://schemas.microsoft.com/office/drawing/2014/main" id="{1EF14A24-ECDD-9649-8F8B-CDF985CA9B9D}"/>
              </a:ext>
            </a:extLst>
          </p:cNvPr>
          <p:cNvSpPr txBox="1">
            <a:spLocks/>
          </p:cNvSpPr>
          <p:nvPr/>
        </p:nvSpPr>
        <p:spPr>
          <a:xfrm>
            <a:off x="133105" y="6094494"/>
            <a:ext cx="12014291" cy="734817"/>
          </a:xfrm>
          <a:prstGeom prst="rect">
            <a:avLst/>
          </a:prstGeom>
          <a:gradFill flip="none" rotWithShape="1">
            <a:gsLst>
              <a:gs pos="0">
                <a:schemeClr val="accent1"/>
              </a:gs>
              <a:gs pos="100000">
                <a:schemeClr val="tx2"/>
              </a:gs>
            </a:gsLst>
            <a:lin ang="0" scaled="1"/>
            <a:tileRect/>
          </a:gradFill>
          <a:ln>
            <a:noFill/>
          </a:ln>
        </p:spPr>
        <p:txBody>
          <a:bodyPr vert="horz" lIns="108000" tIns="108000" rIns="108000" bIns="108000" rtlCol="0" anchor="ctr">
            <a:noAutofit/>
          </a:bodyPr>
          <a:lstStyle>
            <a:lvl1pPr marL="490538" indent="0" algn="l" defTabSz="862051" rtl="0" eaLnBrk="1" latinLnBrk="0" hangingPunct="1">
              <a:lnSpc>
                <a:spcPct val="100000"/>
              </a:lnSpc>
              <a:spcBef>
                <a:spcPts val="0"/>
              </a:spcBef>
              <a:spcAft>
                <a:spcPts val="0"/>
              </a:spcAft>
              <a:buFont typeface="Arial" panose="020B0604020202020204" pitchFamily="34" charset="0"/>
              <a:buNone/>
              <a:defRPr sz="2000" b="1" kern="1200">
                <a:solidFill>
                  <a:schemeClr val="bg1"/>
                </a:solidFill>
                <a:latin typeface="+mn-lt"/>
                <a:ea typeface="+mn-ea"/>
                <a:cs typeface="+mn-cs"/>
              </a:defRPr>
            </a:lvl1pPr>
            <a:lvl2pPr marL="646538" indent="-215513" algn="l" defTabSz="862051" rtl="0" eaLnBrk="1" latinLnBrk="0" hangingPunct="1">
              <a:lnSpc>
                <a:spcPct val="120000"/>
              </a:lnSpc>
              <a:spcBef>
                <a:spcPts val="0"/>
              </a:spcBef>
              <a:spcAft>
                <a:spcPts val="300"/>
              </a:spcAft>
              <a:buFont typeface="Symbol" panose="05050102010706020507" pitchFamily="18" charset="2"/>
              <a:buChar char="-"/>
              <a:defRPr sz="1800" kern="1200">
                <a:solidFill>
                  <a:schemeClr val="tx2"/>
                </a:solidFill>
                <a:latin typeface="+mn-lt"/>
                <a:ea typeface="+mn-ea"/>
                <a:cs typeface="+mn-cs"/>
              </a:defRPr>
            </a:lvl2pPr>
            <a:lvl3pPr marL="1077563" indent="-215513" algn="l" defTabSz="862051" rtl="0" eaLnBrk="1" latinLnBrk="0" hangingPunct="1">
              <a:lnSpc>
                <a:spcPct val="120000"/>
              </a:lnSpc>
              <a:spcBef>
                <a:spcPts val="0"/>
              </a:spcBef>
              <a:spcAft>
                <a:spcPts val="300"/>
              </a:spcAft>
              <a:buFont typeface="Arial" panose="020B0604020202020204" pitchFamily="34" charset="0"/>
              <a:buChar char="•"/>
              <a:defRPr sz="1800" kern="1200">
                <a:solidFill>
                  <a:schemeClr val="tx2"/>
                </a:solidFill>
                <a:latin typeface="+mn-lt"/>
                <a:ea typeface="+mn-ea"/>
                <a:cs typeface="+mn-cs"/>
              </a:defRPr>
            </a:lvl3pPr>
            <a:lvl4pPr marL="1508589" indent="-215513" algn="l" defTabSz="862051" rtl="0" eaLnBrk="1" latinLnBrk="0" hangingPunct="1">
              <a:lnSpc>
                <a:spcPct val="120000"/>
              </a:lnSpc>
              <a:spcBef>
                <a:spcPts val="0"/>
              </a:spcBef>
              <a:spcAft>
                <a:spcPts val="300"/>
              </a:spcAft>
              <a:buFont typeface="Symbol" panose="05050102010706020507" pitchFamily="18" charset="2"/>
              <a:buChar char=""/>
              <a:defRPr sz="1800" kern="1200">
                <a:solidFill>
                  <a:schemeClr val="tx2"/>
                </a:solidFill>
                <a:latin typeface="+mn-lt"/>
                <a:ea typeface="+mn-ea"/>
                <a:cs typeface="+mn-cs"/>
              </a:defRPr>
            </a:lvl4pPr>
            <a:lvl5pPr marL="1939614" indent="-215513" algn="l" defTabSz="862051" rtl="0" eaLnBrk="1" latinLnBrk="0" hangingPunct="1">
              <a:lnSpc>
                <a:spcPct val="120000"/>
              </a:lnSpc>
              <a:spcBef>
                <a:spcPts val="0"/>
              </a:spcBef>
              <a:spcAft>
                <a:spcPts val="300"/>
              </a:spcAft>
              <a:buFont typeface="Arial" panose="020B0604020202020204" pitchFamily="34" charset="0"/>
              <a:buChar char="•"/>
              <a:defRPr sz="1800" kern="1200">
                <a:solidFill>
                  <a:schemeClr val="tx2"/>
                </a:solidFill>
                <a:latin typeface="+mn-lt"/>
                <a:ea typeface="+mn-ea"/>
                <a:cs typeface="+mn-cs"/>
              </a:defRPr>
            </a:lvl5pPr>
            <a:lvl6pPr marL="2370639"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6pPr>
            <a:lvl7pPr marL="2801664"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7pPr>
            <a:lvl8pPr marL="3232690"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8pPr>
            <a:lvl9pPr marL="3663715"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9pPr>
          </a:lstStyle>
          <a:p>
            <a:r>
              <a:rPr lang="en-US"/>
              <a:t>The Project has designed 2 key solutions to assist researchers in accessing appropriate research support – one at a central level and the other at a Faculty-level.  </a:t>
            </a:r>
            <a:endParaRPr lang="en-ZA"/>
          </a:p>
        </p:txBody>
      </p:sp>
      <p:sp>
        <p:nvSpPr>
          <p:cNvPr id="9" name="TextBox 8">
            <a:extLst>
              <a:ext uri="{FF2B5EF4-FFF2-40B4-BE49-F238E27FC236}">
                <a16:creationId xmlns:a16="http://schemas.microsoft.com/office/drawing/2014/main" id="{E8C1C578-6A70-FB4A-B276-7CB605BB630F}"/>
              </a:ext>
            </a:extLst>
          </p:cNvPr>
          <p:cNvSpPr txBox="1"/>
          <p:nvPr/>
        </p:nvSpPr>
        <p:spPr>
          <a:xfrm>
            <a:off x="1497496" y="5512904"/>
            <a:ext cx="0" cy="0"/>
          </a:xfrm>
          <a:prstGeom prst="rect">
            <a:avLst/>
          </a:prstGeom>
          <a:noFill/>
        </p:spPr>
        <p:txBody>
          <a:bodyPr wrap="none" lIns="0" tIns="0" rIns="0" bIns="0" rtlCol="0">
            <a:noAutofit/>
          </a:bodyPr>
          <a:lstStyle/>
          <a:p>
            <a:pPr algn="l"/>
            <a:endParaRPr lang="en-US" sz="1400">
              <a:solidFill>
                <a:schemeClr val="tx2"/>
              </a:solidFill>
            </a:endParaRPr>
          </a:p>
        </p:txBody>
      </p:sp>
      <p:sp>
        <p:nvSpPr>
          <p:cNvPr id="3" name="Rounded Rectangular Callout 2">
            <a:extLst>
              <a:ext uri="{FF2B5EF4-FFF2-40B4-BE49-F238E27FC236}">
                <a16:creationId xmlns:a16="http://schemas.microsoft.com/office/drawing/2014/main" id="{3F0F7133-B9A4-384A-AF71-87E3A2D41A8C}"/>
              </a:ext>
            </a:extLst>
          </p:cNvPr>
          <p:cNvSpPr/>
          <p:nvPr/>
        </p:nvSpPr>
        <p:spPr>
          <a:xfrm>
            <a:off x="259192" y="1244361"/>
            <a:ext cx="2488518" cy="1013572"/>
          </a:xfrm>
          <a:prstGeom prst="wedgeRoundRectCallout">
            <a:avLst>
              <a:gd name="adj1" fmla="val -23371"/>
              <a:gd name="adj2" fmla="val 54827"/>
              <a:gd name="adj3" fmla="val 16667"/>
            </a:avLst>
          </a:prstGeom>
          <a:ln/>
        </p:spPr>
        <p:style>
          <a:lnRef idx="1">
            <a:schemeClr val="accent1"/>
          </a:lnRef>
          <a:fillRef idx="2">
            <a:schemeClr val="accent1"/>
          </a:fillRef>
          <a:effectRef idx="1">
            <a:schemeClr val="accent1"/>
          </a:effectRef>
          <a:fontRef idx="minor">
            <a:schemeClr val="dk1"/>
          </a:fontRef>
        </p:style>
        <p:txBody>
          <a:bodyPr lIns="144000" tIns="144000" rIns="144000" bIns="144000" rtlCol="0" anchor="ctr"/>
          <a:lstStyle/>
          <a:p>
            <a:pPr algn="ctr"/>
            <a:r>
              <a:rPr lang="en-US" sz="1400" b="1">
                <a:solidFill>
                  <a:schemeClr val="tx1"/>
                </a:solidFill>
              </a:rPr>
              <a:t>“The first time I heard of Central Research Finance was at the last Faculty Board meeting.” </a:t>
            </a:r>
          </a:p>
        </p:txBody>
      </p:sp>
      <p:sp>
        <p:nvSpPr>
          <p:cNvPr id="14" name="Rounded Rectangular Callout 13">
            <a:extLst>
              <a:ext uri="{FF2B5EF4-FFF2-40B4-BE49-F238E27FC236}">
                <a16:creationId xmlns:a16="http://schemas.microsoft.com/office/drawing/2014/main" id="{1AB5CA80-6293-6B45-B469-2438F0200A50}"/>
              </a:ext>
            </a:extLst>
          </p:cNvPr>
          <p:cNvSpPr/>
          <p:nvPr/>
        </p:nvSpPr>
        <p:spPr>
          <a:xfrm>
            <a:off x="104430" y="2378977"/>
            <a:ext cx="2968344" cy="1294431"/>
          </a:xfrm>
          <a:prstGeom prst="wedgeRoundRectCallout">
            <a:avLst>
              <a:gd name="adj1" fmla="val -25848"/>
              <a:gd name="adj2" fmla="val 55020"/>
              <a:gd name="adj3" fmla="val 16667"/>
            </a:avLst>
          </a:prstGeom>
          <a:ln/>
        </p:spPr>
        <p:style>
          <a:lnRef idx="1">
            <a:schemeClr val="accent4"/>
          </a:lnRef>
          <a:fillRef idx="2">
            <a:schemeClr val="accent4"/>
          </a:fillRef>
          <a:effectRef idx="1">
            <a:schemeClr val="accent4"/>
          </a:effectRef>
          <a:fontRef idx="minor">
            <a:schemeClr val="dk1"/>
          </a:fontRef>
        </p:style>
        <p:txBody>
          <a:bodyPr lIns="144000" tIns="144000" rIns="144000" bIns="144000" rtlCol="0" anchor="ctr"/>
          <a:lstStyle/>
          <a:p>
            <a:pPr algn="ctr"/>
            <a:r>
              <a:rPr lang="en-US" sz="1400" b="1">
                <a:solidFill>
                  <a:schemeClr val="tx1"/>
                </a:solidFill>
              </a:rPr>
              <a:t>“Market research support service more actively. This would really be useful in orientating new academic staff.”</a:t>
            </a:r>
          </a:p>
        </p:txBody>
      </p:sp>
      <p:sp>
        <p:nvSpPr>
          <p:cNvPr id="15" name="Rounded Rectangular Callout 14">
            <a:extLst>
              <a:ext uri="{FF2B5EF4-FFF2-40B4-BE49-F238E27FC236}">
                <a16:creationId xmlns:a16="http://schemas.microsoft.com/office/drawing/2014/main" id="{0B588A4B-B1D4-EF44-80B7-BFCEE0911A5F}"/>
              </a:ext>
            </a:extLst>
          </p:cNvPr>
          <p:cNvSpPr/>
          <p:nvPr/>
        </p:nvSpPr>
        <p:spPr>
          <a:xfrm>
            <a:off x="6171158" y="3408434"/>
            <a:ext cx="2708366" cy="938332"/>
          </a:xfrm>
          <a:prstGeom prst="wedgeRoundRectCallout">
            <a:avLst>
              <a:gd name="adj1" fmla="val -25106"/>
              <a:gd name="adj2" fmla="val 60704"/>
              <a:gd name="adj3" fmla="val 16667"/>
            </a:avLst>
          </a:prstGeom>
          <a:ln/>
        </p:spPr>
        <p:style>
          <a:lnRef idx="1">
            <a:schemeClr val="dk1"/>
          </a:lnRef>
          <a:fillRef idx="2">
            <a:schemeClr val="dk1"/>
          </a:fillRef>
          <a:effectRef idx="1">
            <a:schemeClr val="dk1"/>
          </a:effectRef>
          <a:fontRef idx="minor">
            <a:schemeClr val="dk1"/>
          </a:fontRef>
        </p:style>
        <p:txBody>
          <a:bodyPr lIns="144000" tIns="144000" rIns="144000" bIns="144000" rtlCol="0" anchor="ctr"/>
          <a:lstStyle/>
          <a:p>
            <a:pPr algn="ctr"/>
            <a:r>
              <a:rPr lang="en-US" sz="1400" b="1">
                <a:solidFill>
                  <a:schemeClr val="tx1"/>
                </a:solidFill>
              </a:rPr>
              <a:t>“Sometimes it's hard to get information on all things available to me as a researcher”</a:t>
            </a:r>
          </a:p>
        </p:txBody>
      </p:sp>
      <p:sp>
        <p:nvSpPr>
          <p:cNvPr id="16" name="Rounded Rectangular Callout 15">
            <a:extLst>
              <a:ext uri="{FF2B5EF4-FFF2-40B4-BE49-F238E27FC236}">
                <a16:creationId xmlns:a16="http://schemas.microsoft.com/office/drawing/2014/main" id="{37C46008-4F65-984C-99D4-EF57AF594EA8}"/>
              </a:ext>
            </a:extLst>
          </p:cNvPr>
          <p:cNvSpPr/>
          <p:nvPr/>
        </p:nvSpPr>
        <p:spPr>
          <a:xfrm>
            <a:off x="115855" y="3779896"/>
            <a:ext cx="2998143" cy="1563607"/>
          </a:xfrm>
          <a:prstGeom prst="wedgeRoundRectCallout">
            <a:avLst>
              <a:gd name="adj1" fmla="val -31231"/>
              <a:gd name="adj2" fmla="val 57523"/>
              <a:gd name="adj3" fmla="val 16667"/>
            </a:avLst>
          </a:prstGeom>
          <a:ln/>
        </p:spPr>
        <p:style>
          <a:lnRef idx="1">
            <a:schemeClr val="dk1"/>
          </a:lnRef>
          <a:fillRef idx="2">
            <a:schemeClr val="dk1"/>
          </a:fillRef>
          <a:effectRef idx="1">
            <a:schemeClr val="dk1"/>
          </a:effectRef>
          <a:fontRef idx="minor">
            <a:schemeClr val="dk1"/>
          </a:fontRef>
        </p:style>
        <p:txBody>
          <a:bodyPr lIns="144000" tIns="144000" rIns="144000" bIns="144000" rtlCol="0" anchor="ctr"/>
          <a:lstStyle/>
          <a:p>
            <a:pPr algn="ctr"/>
            <a:r>
              <a:rPr lang="en-US" sz="1400" b="1">
                <a:solidFill>
                  <a:schemeClr val="tx1"/>
                </a:solidFill>
              </a:rPr>
              <a:t>“We would appreciate having an assigned person who we could build a strong relationship with who understood the specificities of the research we conduct”.</a:t>
            </a:r>
          </a:p>
        </p:txBody>
      </p:sp>
      <p:sp>
        <p:nvSpPr>
          <p:cNvPr id="17" name="Rounded Rectangular Callout 16">
            <a:extLst>
              <a:ext uri="{FF2B5EF4-FFF2-40B4-BE49-F238E27FC236}">
                <a16:creationId xmlns:a16="http://schemas.microsoft.com/office/drawing/2014/main" id="{6A4CE1F1-ECDD-A340-8B7E-ACBCB1709378}"/>
              </a:ext>
            </a:extLst>
          </p:cNvPr>
          <p:cNvSpPr/>
          <p:nvPr/>
        </p:nvSpPr>
        <p:spPr>
          <a:xfrm>
            <a:off x="6140250" y="905815"/>
            <a:ext cx="3051664" cy="1027494"/>
          </a:xfrm>
          <a:prstGeom prst="wedgeRoundRectCallout">
            <a:avLst>
              <a:gd name="adj1" fmla="val -35326"/>
              <a:gd name="adj2" fmla="val 61288"/>
              <a:gd name="adj3" fmla="val 16667"/>
            </a:avLst>
          </a:prstGeom>
          <a:ln/>
        </p:spPr>
        <p:style>
          <a:lnRef idx="1">
            <a:schemeClr val="accent1"/>
          </a:lnRef>
          <a:fillRef idx="2">
            <a:schemeClr val="accent1"/>
          </a:fillRef>
          <a:effectRef idx="1">
            <a:schemeClr val="accent1"/>
          </a:effectRef>
          <a:fontRef idx="minor">
            <a:schemeClr val="dk1"/>
          </a:fontRef>
        </p:style>
        <p:txBody>
          <a:bodyPr lIns="144000" tIns="144000" rIns="144000" bIns="144000" rtlCol="0" anchor="ctr"/>
          <a:lstStyle/>
          <a:p>
            <a:pPr algn="ctr"/>
            <a:r>
              <a:rPr lang="en-US" sz="1400" b="1">
                <a:solidFill>
                  <a:schemeClr val="tx1"/>
                </a:solidFill>
              </a:rPr>
              <a:t>“I find it hard to differentiate what goes via which of the many many central offices. It's all very vague and blurry.”</a:t>
            </a:r>
          </a:p>
        </p:txBody>
      </p:sp>
      <p:sp>
        <p:nvSpPr>
          <p:cNvPr id="20" name="Rounded Rectangular Callout 19">
            <a:extLst>
              <a:ext uri="{FF2B5EF4-FFF2-40B4-BE49-F238E27FC236}">
                <a16:creationId xmlns:a16="http://schemas.microsoft.com/office/drawing/2014/main" id="{214D21D1-AB49-5D4B-93A2-5D46AAE055BE}"/>
              </a:ext>
            </a:extLst>
          </p:cNvPr>
          <p:cNvSpPr/>
          <p:nvPr/>
        </p:nvSpPr>
        <p:spPr>
          <a:xfrm>
            <a:off x="3236366" y="2985953"/>
            <a:ext cx="2807538" cy="1364197"/>
          </a:xfrm>
          <a:prstGeom prst="wedgeRoundRectCallout">
            <a:avLst>
              <a:gd name="adj1" fmla="val -29808"/>
              <a:gd name="adj2" fmla="val 59004"/>
              <a:gd name="adj3" fmla="val 16667"/>
            </a:avLst>
          </a:prstGeom>
          <a:ln/>
        </p:spPr>
        <p:style>
          <a:lnRef idx="1">
            <a:schemeClr val="accent5"/>
          </a:lnRef>
          <a:fillRef idx="2">
            <a:schemeClr val="accent5"/>
          </a:fillRef>
          <a:effectRef idx="1">
            <a:schemeClr val="accent5"/>
          </a:effectRef>
          <a:fontRef idx="minor">
            <a:schemeClr val="dk1"/>
          </a:fontRef>
        </p:style>
        <p:txBody>
          <a:bodyPr lIns="144000" tIns="144000" rIns="144000" bIns="144000" rtlCol="0" anchor="ctr"/>
          <a:lstStyle/>
          <a:p>
            <a:pPr algn="ctr"/>
            <a:r>
              <a:rPr lang="en-US" sz="1400" b="1">
                <a:solidFill>
                  <a:schemeClr val="tx1"/>
                </a:solidFill>
              </a:rPr>
              <a:t>“It would be enormously helpful if there were dedicated research support personnel in each faculty to make the most of the services on offer.”</a:t>
            </a:r>
          </a:p>
        </p:txBody>
      </p:sp>
      <p:sp>
        <p:nvSpPr>
          <p:cNvPr id="8" name="TextBox 7">
            <a:extLst>
              <a:ext uri="{FF2B5EF4-FFF2-40B4-BE49-F238E27FC236}">
                <a16:creationId xmlns:a16="http://schemas.microsoft.com/office/drawing/2014/main" id="{4972DC0A-8ACB-7942-8D19-81A03E47A930}"/>
              </a:ext>
            </a:extLst>
          </p:cNvPr>
          <p:cNvSpPr txBox="1"/>
          <p:nvPr/>
        </p:nvSpPr>
        <p:spPr>
          <a:xfrm>
            <a:off x="1360449" y="3534937"/>
            <a:ext cx="0" cy="0"/>
          </a:xfrm>
          <a:prstGeom prst="rect">
            <a:avLst/>
          </a:prstGeom>
          <a:noFill/>
        </p:spPr>
        <p:txBody>
          <a:bodyPr wrap="none" lIns="0" tIns="0" rIns="0" bIns="0" rtlCol="0">
            <a:noAutofit/>
          </a:bodyPr>
          <a:lstStyle/>
          <a:p>
            <a:pPr algn="l"/>
            <a:endParaRPr lang="en-US" sz="1400">
              <a:solidFill>
                <a:schemeClr val="tx2"/>
              </a:solidFill>
            </a:endParaRPr>
          </a:p>
        </p:txBody>
      </p:sp>
      <p:sp>
        <p:nvSpPr>
          <p:cNvPr id="22" name="Rounded Rectangular Callout 21">
            <a:extLst>
              <a:ext uri="{FF2B5EF4-FFF2-40B4-BE49-F238E27FC236}">
                <a16:creationId xmlns:a16="http://schemas.microsoft.com/office/drawing/2014/main" id="{B55B0719-0545-E94A-B239-A997CA4949EF}"/>
              </a:ext>
            </a:extLst>
          </p:cNvPr>
          <p:cNvSpPr/>
          <p:nvPr/>
        </p:nvSpPr>
        <p:spPr>
          <a:xfrm>
            <a:off x="3096008" y="914648"/>
            <a:ext cx="2968344" cy="1955013"/>
          </a:xfrm>
          <a:prstGeom prst="wedgeRoundRectCallout">
            <a:avLst>
              <a:gd name="adj1" fmla="val -46321"/>
              <a:gd name="adj2" fmla="val 54172"/>
              <a:gd name="adj3" fmla="val 16667"/>
            </a:avLst>
          </a:prstGeom>
          <a:ln/>
        </p:spPr>
        <p:style>
          <a:lnRef idx="1">
            <a:schemeClr val="accent4"/>
          </a:lnRef>
          <a:fillRef idx="2">
            <a:schemeClr val="accent4"/>
          </a:fillRef>
          <a:effectRef idx="1">
            <a:schemeClr val="accent4"/>
          </a:effectRef>
          <a:fontRef idx="minor">
            <a:schemeClr val="dk1"/>
          </a:fontRef>
        </p:style>
        <p:txBody>
          <a:bodyPr lIns="144000" tIns="144000" rIns="144000" bIns="144000" rtlCol="0" anchor="ctr"/>
          <a:lstStyle/>
          <a:p>
            <a:pPr algn="ctr"/>
            <a:r>
              <a:rPr lang="en-US" sz="1400" b="1">
                <a:solidFill>
                  <a:schemeClr val="tx1"/>
                </a:solidFill>
              </a:rPr>
              <a:t>“If you are new to UCT, you are not aware of all the support services and who to contact regarding your own research projects. Consulting the website is overwhelming. Informative/orientation sessions would be useful.”</a:t>
            </a:r>
          </a:p>
        </p:txBody>
      </p:sp>
      <p:sp>
        <p:nvSpPr>
          <p:cNvPr id="19" name="Rounded Rectangular Callout 18">
            <a:extLst>
              <a:ext uri="{FF2B5EF4-FFF2-40B4-BE49-F238E27FC236}">
                <a16:creationId xmlns:a16="http://schemas.microsoft.com/office/drawing/2014/main" id="{0501A601-94D7-754A-998F-78A14BE3A464}"/>
              </a:ext>
            </a:extLst>
          </p:cNvPr>
          <p:cNvSpPr/>
          <p:nvPr/>
        </p:nvSpPr>
        <p:spPr>
          <a:xfrm>
            <a:off x="3252103" y="4513194"/>
            <a:ext cx="2762493" cy="1422464"/>
          </a:xfrm>
          <a:prstGeom prst="wedgeRoundRectCallout">
            <a:avLst>
              <a:gd name="adj1" fmla="val -43870"/>
              <a:gd name="adj2" fmla="val 60355"/>
              <a:gd name="adj3" fmla="val 16667"/>
            </a:avLst>
          </a:prstGeom>
          <a:ln/>
        </p:spPr>
        <p:style>
          <a:lnRef idx="1">
            <a:schemeClr val="accent4"/>
          </a:lnRef>
          <a:fillRef idx="2">
            <a:schemeClr val="accent4"/>
          </a:fillRef>
          <a:effectRef idx="1">
            <a:schemeClr val="accent4"/>
          </a:effectRef>
          <a:fontRef idx="minor">
            <a:schemeClr val="dk1"/>
          </a:fontRef>
        </p:style>
        <p:txBody>
          <a:bodyPr lIns="144000" tIns="144000" rIns="144000" bIns="144000" rtlCol="0" anchor="ctr"/>
          <a:lstStyle/>
          <a:p>
            <a:pPr algn="ctr"/>
            <a:r>
              <a:rPr lang="en-US" sz="1400" b="1">
                <a:solidFill>
                  <a:schemeClr val="tx1"/>
                </a:solidFill>
              </a:rPr>
              <a:t>“Better website with user-friendly interface/ explanation on how research works at UCT and what services the research office offers.”</a:t>
            </a:r>
          </a:p>
        </p:txBody>
      </p:sp>
      <p:sp>
        <p:nvSpPr>
          <p:cNvPr id="21" name="Rounded Rectangular Callout 20">
            <a:extLst>
              <a:ext uri="{FF2B5EF4-FFF2-40B4-BE49-F238E27FC236}">
                <a16:creationId xmlns:a16="http://schemas.microsoft.com/office/drawing/2014/main" id="{7F4DE399-97AB-B146-B2E7-DA6A1C3749FC}"/>
              </a:ext>
            </a:extLst>
          </p:cNvPr>
          <p:cNvSpPr/>
          <p:nvPr/>
        </p:nvSpPr>
        <p:spPr>
          <a:xfrm>
            <a:off x="9340276" y="1978965"/>
            <a:ext cx="2592532" cy="1450035"/>
          </a:xfrm>
          <a:prstGeom prst="wedgeRoundRectCallout">
            <a:avLst>
              <a:gd name="adj1" fmla="val -28782"/>
              <a:gd name="adj2" fmla="val 62362"/>
              <a:gd name="adj3" fmla="val 16667"/>
            </a:avLst>
          </a:prstGeom>
          <a:ln/>
        </p:spPr>
        <p:style>
          <a:lnRef idx="1">
            <a:schemeClr val="dk1"/>
          </a:lnRef>
          <a:fillRef idx="2">
            <a:schemeClr val="dk1"/>
          </a:fillRef>
          <a:effectRef idx="1">
            <a:schemeClr val="dk1"/>
          </a:effectRef>
          <a:fontRef idx="minor">
            <a:schemeClr val="dk1"/>
          </a:fontRef>
        </p:style>
        <p:txBody>
          <a:bodyPr lIns="144000" tIns="144000" rIns="144000" bIns="144000" rtlCol="0" anchor="ctr"/>
          <a:lstStyle/>
          <a:p>
            <a:pPr algn="ctr"/>
            <a:r>
              <a:rPr lang="en-US" sz="1400" b="1">
                <a:solidFill>
                  <a:schemeClr val="tx1"/>
                </a:solidFill>
              </a:rPr>
              <a:t>“I'm not 100% sure what exactly the Research Office does, there are so many departments that it is not always who does what, or who to contact.”</a:t>
            </a:r>
          </a:p>
        </p:txBody>
      </p:sp>
      <p:sp>
        <p:nvSpPr>
          <p:cNvPr id="4" name="TextBox 3">
            <a:extLst>
              <a:ext uri="{FF2B5EF4-FFF2-40B4-BE49-F238E27FC236}">
                <a16:creationId xmlns:a16="http://schemas.microsoft.com/office/drawing/2014/main" id="{5C2ABF2F-62CB-D04C-B1A5-54117BFD7DA5}"/>
              </a:ext>
            </a:extLst>
          </p:cNvPr>
          <p:cNvSpPr txBox="1"/>
          <p:nvPr/>
        </p:nvSpPr>
        <p:spPr>
          <a:xfrm>
            <a:off x="-66907" y="1226634"/>
            <a:ext cx="0" cy="0"/>
          </a:xfrm>
          <a:prstGeom prst="rect">
            <a:avLst/>
          </a:prstGeom>
          <a:noFill/>
        </p:spPr>
        <p:txBody>
          <a:bodyPr wrap="none" lIns="0" tIns="0" rIns="0" bIns="0" rtlCol="0">
            <a:noAutofit/>
          </a:bodyPr>
          <a:lstStyle/>
          <a:p>
            <a:pPr algn="l"/>
            <a:endParaRPr lang="en-US" sz="1600">
              <a:solidFill>
                <a:schemeClr val="tx2"/>
              </a:solidFill>
            </a:endParaRPr>
          </a:p>
        </p:txBody>
      </p:sp>
      <p:sp>
        <p:nvSpPr>
          <p:cNvPr id="23" name="Rounded Rectangular Callout 22">
            <a:extLst>
              <a:ext uri="{FF2B5EF4-FFF2-40B4-BE49-F238E27FC236}">
                <a16:creationId xmlns:a16="http://schemas.microsoft.com/office/drawing/2014/main" id="{9DF70E2F-F6FE-4747-AD6C-03DE86C1E933}"/>
              </a:ext>
            </a:extLst>
          </p:cNvPr>
          <p:cNvSpPr/>
          <p:nvPr/>
        </p:nvSpPr>
        <p:spPr>
          <a:xfrm>
            <a:off x="6171158" y="2163045"/>
            <a:ext cx="3007252" cy="1025710"/>
          </a:xfrm>
          <a:prstGeom prst="wedgeRoundRectCallout">
            <a:avLst>
              <a:gd name="adj1" fmla="val -31544"/>
              <a:gd name="adj2" fmla="val 57151"/>
              <a:gd name="adj3" fmla="val 16667"/>
            </a:avLst>
          </a:prstGeom>
          <a:ln/>
        </p:spPr>
        <p:style>
          <a:lnRef idx="1">
            <a:schemeClr val="accent4"/>
          </a:lnRef>
          <a:fillRef idx="2">
            <a:schemeClr val="accent4"/>
          </a:fillRef>
          <a:effectRef idx="1">
            <a:schemeClr val="accent4"/>
          </a:effectRef>
          <a:fontRef idx="minor">
            <a:schemeClr val="dk1"/>
          </a:fontRef>
        </p:style>
        <p:txBody>
          <a:bodyPr lIns="144000" tIns="144000" rIns="144000" bIns="144000" rtlCol="0" anchor="ctr"/>
          <a:lstStyle/>
          <a:p>
            <a:pPr algn="ctr"/>
            <a:r>
              <a:rPr lang="en-US" sz="1400" b="1">
                <a:solidFill>
                  <a:schemeClr val="tx1"/>
                </a:solidFill>
              </a:rPr>
              <a:t>“UCT is the first research institute I have worked at that does not have inductions for its various systems.”</a:t>
            </a:r>
          </a:p>
        </p:txBody>
      </p:sp>
      <p:sp>
        <p:nvSpPr>
          <p:cNvPr id="25" name="Rounded Rectangular Callout 24">
            <a:extLst>
              <a:ext uri="{FF2B5EF4-FFF2-40B4-BE49-F238E27FC236}">
                <a16:creationId xmlns:a16="http://schemas.microsoft.com/office/drawing/2014/main" id="{45CDEA07-A75F-DE40-B9FD-8587AEBEC3C2}"/>
              </a:ext>
            </a:extLst>
          </p:cNvPr>
          <p:cNvSpPr/>
          <p:nvPr/>
        </p:nvSpPr>
        <p:spPr>
          <a:xfrm>
            <a:off x="9283496" y="871327"/>
            <a:ext cx="2706934" cy="913436"/>
          </a:xfrm>
          <a:prstGeom prst="wedgeRoundRectCallout">
            <a:avLst>
              <a:gd name="adj1" fmla="val -23212"/>
              <a:gd name="adj2" fmla="val 60904"/>
              <a:gd name="adj3" fmla="val 16667"/>
            </a:avLst>
          </a:prstGeom>
          <a:ln/>
        </p:spPr>
        <p:style>
          <a:lnRef idx="1">
            <a:schemeClr val="accent4"/>
          </a:lnRef>
          <a:fillRef idx="2">
            <a:schemeClr val="accent4"/>
          </a:fillRef>
          <a:effectRef idx="1">
            <a:schemeClr val="accent4"/>
          </a:effectRef>
          <a:fontRef idx="minor">
            <a:schemeClr val="dk1"/>
          </a:fontRef>
        </p:style>
        <p:txBody>
          <a:bodyPr lIns="144000" tIns="144000" rIns="144000" bIns="144000" rtlCol="0" anchor="ctr"/>
          <a:lstStyle/>
          <a:p>
            <a:pPr algn="ctr"/>
            <a:r>
              <a:rPr lang="en-US" sz="1400" b="1"/>
              <a:t>“We need dedicated people to work with to develop relationships.”</a:t>
            </a:r>
            <a:endParaRPr lang="en-US" sz="1400" b="1">
              <a:solidFill>
                <a:schemeClr val="tx1"/>
              </a:solidFill>
            </a:endParaRPr>
          </a:p>
        </p:txBody>
      </p:sp>
      <p:sp>
        <p:nvSpPr>
          <p:cNvPr id="27" name="Rounded Rectangular Callout 26">
            <a:extLst>
              <a:ext uri="{FF2B5EF4-FFF2-40B4-BE49-F238E27FC236}">
                <a16:creationId xmlns:a16="http://schemas.microsoft.com/office/drawing/2014/main" id="{21376772-42D0-AD48-B765-E9112AB605EF}"/>
              </a:ext>
            </a:extLst>
          </p:cNvPr>
          <p:cNvSpPr/>
          <p:nvPr/>
        </p:nvSpPr>
        <p:spPr>
          <a:xfrm>
            <a:off x="124568" y="5496739"/>
            <a:ext cx="3021333" cy="504700"/>
          </a:xfrm>
          <a:prstGeom prst="wedgeRoundRectCallout">
            <a:avLst>
              <a:gd name="adj1" fmla="val -31544"/>
              <a:gd name="adj2" fmla="val 57151"/>
              <a:gd name="adj3" fmla="val 16667"/>
            </a:avLst>
          </a:prstGeom>
          <a:ln/>
        </p:spPr>
        <p:style>
          <a:lnRef idx="1">
            <a:schemeClr val="accent4"/>
          </a:lnRef>
          <a:fillRef idx="2">
            <a:schemeClr val="accent4"/>
          </a:fillRef>
          <a:effectRef idx="1">
            <a:schemeClr val="accent4"/>
          </a:effectRef>
          <a:fontRef idx="minor">
            <a:schemeClr val="dk1"/>
          </a:fontRef>
        </p:style>
        <p:txBody>
          <a:bodyPr lIns="144000" tIns="144000" rIns="144000" bIns="144000" rtlCol="0" anchor="ctr"/>
          <a:lstStyle/>
          <a:p>
            <a:pPr algn="ctr"/>
            <a:r>
              <a:rPr lang="en-US" sz="1400" b="1">
                <a:solidFill>
                  <a:schemeClr val="tx1"/>
                </a:solidFill>
              </a:rPr>
              <a:t>“Document standard operating procedures (SOPs).</a:t>
            </a:r>
            <a:r>
              <a:rPr lang="en-US" sz="1400" b="1"/>
              <a:t>”</a:t>
            </a:r>
          </a:p>
        </p:txBody>
      </p:sp>
      <p:sp>
        <p:nvSpPr>
          <p:cNvPr id="28" name="Rounded Rectangular Callout 27">
            <a:extLst>
              <a:ext uri="{FF2B5EF4-FFF2-40B4-BE49-F238E27FC236}">
                <a16:creationId xmlns:a16="http://schemas.microsoft.com/office/drawing/2014/main" id="{46EAF227-1195-B442-8FE4-86D1CD630552}"/>
              </a:ext>
            </a:extLst>
          </p:cNvPr>
          <p:cNvSpPr/>
          <p:nvPr/>
        </p:nvSpPr>
        <p:spPr>
          <a:xfrm>
            <a:off x="8985726" y="3635668"/>
            <a:ext cx="3108794" cy="1617001"/>
          </a:xfrm>
          <a:prstGeom prst="wedgeRoundRectCallout">
            <a:avLst>
              <a:gd name="adj1" fmla="val -26872"/>
              <a:gd name="adj2" fmla="val 55018"/>
              <a:gd name="adj3" fmla="val 16667"/>
            </a:avLst>
          </a:prstGeom>
          <a:ln/>
        </p:spPr>
        <p:style>
          <a:lnRef idx="1">
            <a:schemeClr val="accent4"/>
          </a:lnRef>
          <a:fillRef idx="2">
            <a:schemeClr val="accent4"/>
          </a:fillRef>
          <a:effectRef idx="1">
            <a:schemeClr val="accent4"/>
          </a:effectRef>
          <a:fontRef idx="minor">
            <a:schemeClr val="dk1"/>
          </a:fontRef>
        </p:style>
        <p:txBody>
          <a:bodyPr lIns="144000" tIns="144000" rIns="144000" bIns="144000" rtlCol="0" anchor="ctr"/>
          <a:lstStyle/>
          <a:p>
            <a:pPr algn="ctr"/>
            <a:endParaRPr lang="en-US" sz="1400" b="1">
              <a:solidFill>
                <a:schemeClr val="tx1"/>
              </a:solidFill>
            </a:endParaRPr>
          </a:p>
          <a:p>
            <a:pPr algn="ctr"/>
            <a:r>
              <a:rPr lang="en-US" sz="1400" b="1">
                <a:solidFill>
                  <a:schemeClr val="tx1"/>
                </a:solidFill>
              </a:rPr>
              <a:t>“When we need information for funders or collaborators you get sent from pillar to post trying to get the information and/or support in order to continue with research projects.”</a:t>
            </a:r>
            <a:endParaRPr lang="en-US" sz="1400" b="1"/>
          </a:p>
          <a:p>
            <a:pPr algn="ctr"/>
            <a:endParaRPr lang="en-US" sz="1400" b="1">
              <a:solidFill>
                <a:schemeClr val="tx1"/>
              </a:solidFill>
            </a:endParaRPr>
          </a:p>
        </p:txBody>
      </p:sp>
      <p:sp>
        <p:nvSpPr>
          <p:cNvPr id="29" name="Rounded Rectangular Callout 28">
            <a:extLst>
              <a:ext uri="{FF2B5EF4-FFF2-40B4-BE49-F238E27FC236}">
                <a16:creationId xmlns:a16="http://schemas.microsoft.com/office/drawing/2014/main" id="{2A577B98-87F5-E041-8F69-7217F6DECEE4}"/>
              </a:ext>
            </a:extLst>
          </p:cNvPr>
          <p:cNvSpPr/>
          <p:nvPr/>
        </p:nvSpPr>
        <p:spPr>
          <a:xfrm>
            <a:off x="6129518" y="4518795"/>
            <a:ext cx="2708366" cy="1212919"/>
          </a:xfrm>
          <a:prstGeom prst="wedgeRoundRectCallout">
            <a:avLst>
              <a:gd name="adj1" fmla="val -29329"/>
              <a:gd name="adj2" fmla="val 60790"/>
              <a:gd name="adj3" fmla="val 16667"/>
            </a:avLst>
          </a:prstGeom>
          <a:ln/>
        </p:spPr>
        <p:style>
          <a:lnRef idx="1">
            <a:schemeClr val="accent2"/>
          </a:lnRef>
          <a:fillRef idx="2">
            <a:schemeClr val="accent2"/>
          </a:fillRef>
          <a:effectRef idx="1">
            <a:schemeClr val="accent2"/>
          </a:effectRef>
          <a:fontRef idx="minor">
            <a:schemeClr val="dk1"/>
          </a:fontRef>
        </p:style>
        <p:txBody>
          <a:bodyPr lIns="144000" tIns="144000" rIns="144000" bIns="144000" rtlCol="0" anchor="ctr"/>
          <a:lstStyle/>
          <a:p>
            <a:pPr algn="ctr"/>
            <a:r>
              <a:rPr lang="en-US" sz="1400" b="1">
                <a:solidFill>
                  <a:schemeClr val="tx1"/>
                </a:solidFill>
              </a:rPr>
              <a:t>“Offices need to reach new staff members and explain what they do, where they are based and how to interact with them…”</a:t>
            </a:r>
          </a:p>
        </p:txBody>
      </p:sp>
      <p:sp>
        <p:nvSpPr>
          <p:cNvPr id="24" name="Rounded Rectangular Callout 23">
            <a:extLst>
              <a:ext uri="{FF2B5EF4-FFF2-40B4-BE49-F238E27FC236}">
                <a16:creationId xmlns:a16="http://schemas.microsoft.com/office/drawing/2014/main" id="{DA41FD04-B030-1940-AFFE-D26CE553A018}"/>
              </a:ext>
            </a:extLst>
          </p:cNvPr>
          <p:cNvSpPr/>
          <p:nvPr/>
        </p:nvSpPr>
        <p:spPr>
          <a:xfrm>
            <a:off x="8922008" y="5396828"/>
            <a:ext cx="3236230" cy="476260"/>
          </a:xfrm>
          <a:prstGeom prst="wedgeRoundRectCallout">
            <a:avLst>
              <a:gd name="adj1" fmla="val -27508"/>
              <a:gd name="adj2" fmla="val 69618"/>
              <a:gd name="adj3" fmla="val 16667"/>
            </a:avLst>
          </a:prstGeom>
          <a:ln/>
        </p:spPr>
        <p:style>
          <a:lnRef idx="1">
            <a:schemeClr val="dk1"/>
          </a:lnRef>
          <a:fillRef idx="2">
            <a:schemeClr val="dk1"/>
          </a:fillRef>
          <a:effectRef idx="1">
            <a:schemeClr val="dk1"/>
          </a:effectRef>
          <a:fontRef idx="minor">
            <a:schemeClr val="dk1"/>
          </a:fontRef>
        </p:style>
        <p:txBody>
          <a:bodyPr lIns="144000" tIns="144000" rIns="144000" bIns="144000" rtlCol="0" anchor="ctr"/>
          <a:lstStyle/>
          <a:p>
            <a:pPr algn="ctr"/>
            <a:r>
              <a:rPr lang="en-US" sz="1400" b="1">
                <a:solidFill>
                  <a:schemeClr val="tx1"/>
                </a:solidFill>
              </a:rPr>
              <a:t>“A single point of contact for all my needs.”</a:t>
            </a:r>
            <a:endParaRPr lang="en-US" sz="1400" b="1"/>
          </a:p>
        </p:txBody>
      </p:sp>
    </p:spTree>
    <p:extLst>
      <p:ext uri="{BB962C8B-B14F-4D97-AF65-F5344CB8AC3E}">
        <p14:creationId xmlns:p14="http://schemas.microsoft.com/office/powerpoint/2010/main" val="184946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2FFA-04D6-914D-9E54-1E21EFC4538B}"/>
              </a:ext>
            </a:extLst>
          </p:cNvPr>
          <p:cNvSpPr>
            <a:spLocks noGrp="1"/>
          </p:cNvSpPr>
          <p:nvPr>
            <p:ph type="title"/>
          </p:nvPr>
        </p:nvSpPr>
        <p:spPr>
          <a:xfrm>
            <a:off x="852820" y="377075"/>
            <a:ext cx="11103482" cy="504082"/>
          </a:xfrm>
        </p:spPr>
        <p:txBody>
          <a:bodyPr/>
          <a:lstStyle/>
          <a:p>
            <a:r>
              <a:rPr lang="en-US" sz="3200" dirty="0"/>
              <a:t>We are building a visible pathway of appropriate research support across all aspects of the grant lifecycle </a:t>
            </a:r>
          </a:p>
        </p:txBody>
      </p:sp>
      <p:pic>
        <p:nvPicPr>
          <p:cNvPr id="7" name="Picture 6">
            <a:extLst>
              <a:ext uri="{FF2B5EF4-FFF2-40B4-BE49-F238E27FC236}">
                <a16:creationId xmlns:a16="http://schemas.microsoft.com/office/drawing/2014/main" id="{29207C89-7FBA-9547-AF8A-B664B7483D9B}"/>
              </a:ext>
            </a:extLst>
          </p:cNvPr>
          <p:cNvPicPr>
            <a:picLocks noChangeAspect="1"/>
          </p:cNvPicPr>
          <p:nvPr/>
        </p:nvPicPr>
        <p:blipFill>
          <a:blip r:embed="rId3"/>
          <a:stretch>
            <a:fillRect/>
          </a:stretch>
        </p:blipFill>
        <p:spPr>
          <a:xfrm>
            <a:off x="74631" y="28677"/>
            <a:ext cx="583499" cy="592252"/>
          </a:xfrm>
          <a:prstGeom prst="rect">
            <a:avLst/>
          </a:prstGeom>
        </p:spPr>
      </p:pic>
      <p:sp>
        <p:nvSpPr>
          <p:cNvPr id="47" name="TextBox 46">
            <a:extLst>
              <a:ext uri="{FF2B5EF4-FFF2-40B4-BE49-F238E27FC236}">
                <a16:creationId xmlns:a16="http://schemas.microsoft.com/office/drawing/2014/main" id="{54160E3D-61C9-CA4C-8D67-6F4C6E134324}"/>
              </a:ext>
            </a:extLst>
          </p:cNvPr>
          <p:cNvSpPr txBox="1"/>
          <p:nvPr/>
        </p:nvSpPr>
        <p:spPr>
          <a:xfrm>
            <a:off x="852820" y="860143"/>
            <a:ext cx="10972800" cy="305698"/>
          </a:xfrm>
          <a:prstGeom prst="rect">
            <a:avLst/>
          </a:prstGeom>
          <a:noFill/>
        </p:spPr>
        <p:txBody>
          <a:bodyPr wrap="square" lIns="0" tIns="0" rIns="0" bIns="0" rtlCol="0">
            <a:noAutofit/>
          </a:bodyPr>
          <a:lstStyle/>
          <a:p>
            <a:pPr algn="l"/>
            <a:r>
              <a:rPr lang="en-US" sz="1800" b="1" i="1" dirty="0">
                <a:solidFill>
                  <a:schemeClr val="tx2"/>
                </a:solidFill>
              </a:rPr>
              <a:t>Research support providers across the grant lifecycle: </a:t>
            </a:r>
          </a:p>
        </p:txBody>
      </p:sp>
      <p:sp>
        <p:nvSpPr>
          <p:cNvPr id="53" name="Text Placeholder 3">
            <a:extLst>
              <a:ext uri="{FF2B5EF4-FFF2-40B4-BE49-F238E27FC236}">
                <a16:creationId xmlns:a16="http://schemas.microsoft.com/office/drawing/2014/main" id="{1EF14A24-ECDD-9649-8F8B-CDF985CA9B9D}"/>
              </a:ext>
            </a:extLst>
          </p:cNvPr>
          <p:cNvSpPr txBox="1">
            <a:spLocks/>
          </p:cNvSpPr>
          <p:nvPr/>
        </p:nvSpPr>
        <p:spPr>
          <a:xfrm>
            <a:off x="133105" y="6094494"/>
            <a:ext cx="12014291" cy="734817"/>
          </a:xfrm>
          <a:prstGeom prst="rect">
            <a:avLst/>
          </a:prstGeom>
          <a:gradFill flip="none" rotWithShape="1">
            <a:gsLst>
              <a:gs pos="0">
                <a:schemeClr val="accent1"/>
              </a:gs>
              <a:gs pos="100000">
                <a:schemeClr val="tx2"/>
              </a:gs>
            </a:gsLst>
            <a:lin ang="0" scaled="1"/>
            <a:tileRect/>
          </a:gradFill>
          <a:ln>
            <a:noFill/>
          </a:ln>
        </p:spPr>
        <p:txBody>
          <a:bodyPr vert="horz" lIns="108000" tIns="108000" rIns="108000" bIns="108000" rtlCol="0" anchor="ctr">
            <a:noAutofit/>
          </a:bodyPr>
          <a:lstStyle>
            <a:lvl1pPr marL="490538" indent="0" algn="l" defTabSz="862051" rtl="0" eaLnBrk="1" latinLnBrk="0" hangingPunct="1">
              <a:lnSpc>
                <a:spcPct val="100000"/>
              </a:lnSpc>
              <a:spcBef>
                <a:spcPts val="0"/>
              </a:spcBef>
              <a:spcAft>
                <a:spcPts val="0"/>
              </a:spcAft>
              <a:buFont typeface="Arial" panose="020B0604020202020204" pitchFamily="34" charset="0"/>
              <a:buNone/>
              <a:defRPr sz="2000" b="1" kern="1200">
                <a:solidFill>
                  <a:schemeClr val="bg1"/>
                </a:solidFill>
                <a:latin typeface="+mn-lt"/>
                <a:ea typeface="+mn-ea"/>
                <a:cs typeface="+mn-cs"/>
              </a:defRPr>
            </a:lvl1pPr>
            <a:lvl2pPr marL="646538" indent="-215513" algn="l" defTabSz="862051" rtl="0" eaLnBrk="1" latinLnBrk="0" hangingPunct="1">
              <a:lnSpc>
                <a:spcPct val="120000"/>
              </a:lnSpc>
              <a:spcBef>
                <a:spcPts val="0"/>
              </a:spcBef>
              <a:spcAft>
                <a:spcPts val="300"/>
              </a:spcAft>
              <a:buFont typeface="Symbol" panose="05050102010706020507" pitchFamily="18" charset="2"/>
              <a:buChar char="-"/>
              <a:defRPr sz="1800" kern="1200">
                <a:solidFill>
                  <a:schemeClr val="tx2"/>
                </a:solidFill>
                <a:latin typeface="+mn-lt"/>
                <a:ea typeface="+mn-ea"/>
                <a:cs typeface="+mn-cs"/>
              </a:defRPr>
            </a:lvl2pPr>
            <a:lvl3pPr marL="1077563" indent="-215513" algn="l" defTabSz="862051" rtl="0" eaLnBrk="1" latinLnBrk="0" hangingPunct="1">
              <a:lnSpc>
                <a:spcPct val="120000"/>
              </a:lnSpc>
              <a:spcBef>
                <a:spcPts val="0"/>
              </a:spcBef>
              <a:spcAft>
                <a:spcPts val="300"/>
              </a:spcAft>
              <a:buFont typeface="Arial" panose="020B0604020202020204" pitchFamily="34" charset="0"/>
              <a:buChar char="•"/>
              <a:defRPr sz="1800" kern="1200">
                <a:solidFill>
                  <a:schemeClr val="tx2"/>
                </a:solidFill>
                <a:latin typeface="+mn-lt"/>
                <a:ea typeface="+mn-ea"/>
                <a:cs typeface="+mn-cs"/>
              </a:defRPr>
            </a:lvl3pPr>
            <a:lvl4pPr marL="1508589" indent="-215513" algn="l" defTabSz="862051" rtl="0" eaLnBrk="1" latinLnBrk="0" hangingPunct="1">
              <a:lnSpc>
                <a:spcPct val="120000"/>
              </a:lnSpc>
              <a:spcBef>
                <a:spcPts val="0"/>
              </a:spcBef>
              <a:spcAft>
                <a:spcPts val="300"/>
              </a:spcAft>
              <a:buFont typeface="Symbol" panose="05050102010706020507" pitchFamily="18" charset="2"/>
              <a:buChar char=""/>
              <a:defRPr sz="1800" kern="1200">
                <a:solidFill>
                  <a:schemeClr val="tx2"/>
                </a:solidFill>
                <a:latin typeface="+mn-lt"/>
                <a:ea typeface="+mn-ea"/>
                <a:cs typeface="+mn-cs"/>
              </a:defRPr>
            </a:lvl4pPr>
            <a:lvl5pPr marL="1939614" indent="-215513" algn="l" defTabSz="862051" rtl="0" eaLnBrk="1" latinLnBrk="0" hangingPunct="1">
              <a:lnSpc>
                <a:spcPct val="120000"/>
              </a:lnSpc>
              <a:spcBef>
                <a:spcPts val="0"/>
              </a:spcBef>
              <a:spcAft>
                <a:spcPts val="300"/>
              </a:spcAft>
              <a:buFont typeface="Arial" panose="020B0604020202020204" pitchFamily="34" charset="0"/>
              <a:buChar char="•"/>
              <a:defRPr sz="1800" kern="1200">
                <a:solidFill>
                  <a:schemeClr val="tx2"/>
                </a:solidFill>
                <a:latin typeface="+mn-lt"/>
                <a:ea typeface="+mn-ea"/>
                <a:cs typeface="+mn-cs"/>
              </a:defRPr>
            </a:lvl5pPr>
            <a:lvl6pPr marL="2370639"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6pPr>
            <a:lvl7pPr marL="2801664"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7pPr>
            <a:lvl8pPr marL="3232690"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8pPr>
            <a:lvl9pPr marL="3663715"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9pPr>
          </a:lstStyle>
          <a:p>
            <a:r>
              <a:rPr lang="en-US"/>
              <a:t>Clear articulation across the project life cycle to streamline and communication steps and functions.  </a:t>
            </a:r>
            <a:endParaRPr lang="en-ZA"/>
          </a:p>
        </p:txBody>
      </p:sp>
      <p:sp>
        <p:nvSpPr>
          <p:cNvPr id="9" name="TextBox 8">
            <a:extLst>
              <a:ext uri="{FF2B5EF4-FFF2-40B4-BE49-F238E27FC236}">
                <a16:creationId xmlns:a16="http://schemas.microsoft.com/office/drawing/2014/main" id="{E8C1C578-6A70-FB4A-B276-7CB605BB630F}"/>
              </a:ext>
            </a:extLst>
          </p:cNvPr>
          <p:cNvSpPr txBox="1"/>
          <p:nvPr/>
        </p:nvSpPr>
        <p:spPr>
          <a:xfrm>
            <a:off x="1497496" y="5903193"/>
            <a:ext cx="0" cy="0"/>
          </a:xfrm>
          <a:prstGeom prst="rect">
            <a:avLst/>
          </a:prstGeom>
          <a:noFill/>
        </p:spPr>
        <p:txBody>
          <a:bodyPr wrap="none" lIns="0" tIns="0" rIns="0" bIns="0" rtlCol="0">
            <a:noAutofit/>
          </a:bodyPr>
          <a:lstStyle/>
          <a:p>
            <a:pPr algn="l"/>
            <a:endParaRPr lang="en-US" sz="1600">
              <a:solidFill>
                <a:schemeClr val="tx2"/>
              </a:solidFill>
            </a:endParaRPr>
          </a:p>
        </p:txBody>
      </p:sp>
      <p:grpSp>
        <p:nvGrpSpPr>
          <p:cNvPr id="4" name="Group 3">
            <a:extLst>
              <a:ext uri="{FF2B5EF4-FFF2-40B4-BE49-F238E27FC236}">
                <a16:creationId xmlns:a16="http://schemas.microsoft.com/office/drawing/2014/main" id="{30F24CE2-8C17-D84A-80CA-D0D64839ED1C}"/>
              </a:ext>
            </a:extLst>
          </p:cNvPr>
          <p:cNvGrpSpPr/>
          <p:nvPr/>
        </p:nvGrpSpPr>
        <p:grpSpPr>
          <a:xfrm>
            <a:off x="278556" y="1788182"/>
            <a:ext cx="11359308" cy="1081838"/>
            <a:chOff x="367766" y="2914785"/>
            <a:chExt cx="11359308" cy="1081838"/>
          </a:xfrm>
        </p:grpSpPr>
        <p:sp>
          <p:nvSpPr>
            <p:cNvPr id="5" name="Freeform 4">
              <a:extLst>
                <a:ext uri="{FF2B5EF4-FFF2-40B4-BE49-F238E27FC236}">
                  <a16:creationId xmlns:a16="http://schemas.microsoft.com/office/drawing/2014/main" id="{660BBE9A-54F6-EF42-9975-A411D7B9B110}"/>
                </a:ext>
              </a:extLst>
            </p:cNvPr>
            <p:cNvSpPr/>
            <p:nvPr/>
          </p:nvSpPr>
          <p:spPr>
            <a:xfrm>
              <a:off x="367766" y="2914785"/>
              <a:ext cx="2704597" cy="1081838"/>
            </a:xfrm>
            <a:custGeom>
              <a:avLst/>
              <a:gdLst>
                <a:gd name="connsiteX0" fmla="*/ 0 w 2704597"/>
                <a:gd name="connsiteY0" fmla="*/ 0 h 1081838"/>
                <a:gd name="connsiteX1" fmla="*/ 2163678 w 2704597"/>
                <a:gd name="connsiteY1" fmla="*/ 0 h 1081838"/>
                <a:gd name="connsiteX2" fmla="*/ 2704597 w 2704597"/>
                <a:gd name="connsiteY2" fmla="*/ 540919 h 1081838"/>
                <a:gd name="connsiteX3" fmla="*/ 2163678 w 2704597"/>
                <a:gd name="connsiteY3" fmla="*/ 1081838 h 1081838"/>
                <a:gd name="connsiteX4" fmla="*/ 0 w 2704597"/>
                <a:gd name="connsiteY4" fmla="*/ 1081838 h 1081838"/>
                <a:gd name="connsiteX5" fmla="*/ 0 w 2704597"/>
                <a:gd name="connsiteY5" fmla="*/ 0 h 108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597" h="1081838">
                  <a:moveTo>
                    <a:pt x="0" y="0"/>
                  </a:moveTo>
                  <a:lnTo>
                    <a:pt x="2163678" y="0"/>
                  </a:lnTo>
                  <a:lnTo>
                    <a:pt x="2704597" y="540919"/>
                  </a:lnTo>
                  <a:lnTo>
                    <a:pt x="2163678" y="1081838"/>
                  </a:lnTo>
                  <a:lnTo>
                    <a:pt x="0" y="108183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6680" tIns="53340" rIns="297129" bIns="53340" numCol="1" spcCol="1270" anchor="ctr" anchorCtr="0">
              <a:noAutofit/>
            </a:bodyPr>
            <a:lstStyle/>
            <a:p>
              <a:pPr marL="0" lvl="0" indent="0" algn="ctr" defTabSz="889000">
                <a:lnSpc>
                  <a:spcPct val="90000"/>
                </a:lnSpc>
                <a:spcBef>
                  <a:spcPct val="0"/>
                </a:spcBef>
                <a:spcAft>
                  <a:spcPct val="35000"/>
                </a:spcAft>
                <a:buNone/>
              </a:pPr>
              <a:r>
                <a:rPr lang="en-GB" sz="2000" kern="1200"/>
                <a:t>Grants seeking </a:t>
              </a:r>
            </a:p>
          </p:txBody>
        </p:sp>
        <p:sp>
          <p:nvSpPr>
            <p:cNvPr id="8" name="Freeform 7">
              <a:extLst>
                <a:ext uri="{FF2B5EF4-FFF2-40B4-BE49-F238E27FC236}">
                  <a16:creationId xmlns:a16="http://schemas.microsoft.com/office/drawing/2014/main" id="{FFCE9BAA-FAC5-D24F-8EDB-C0A980D26114}"/>
                </a:ext>
              </a:extLst>
            </p:cNvPr>
            <p:cNvSpPr/>
            <p:nvPr/>
          </p:nvSpPr>
          <p:spPr>
            <a:xfrm>
              <a:off x="2531444" y="2914785"/>
              <a:ext cx="2704597" cy="1081838"/>
            </a:xfrm>
            <a:custGeom>
              <a:avLst/>
              <a:gdLst>
                <a:gd name="connsiteX0" fmla="*/ 0 w 2704597"/>
                <a:gd name="connsiteY0" fmla="*/ 0 h 1081838"/>
                <a:gd name="connsiteX1" fmla="*/ 2163678 w 2704597"/>
                <a:gd name="connsiteY1" fmla="*/ 0 h 1081838"/>
                <a:gd name="connsiteX2" fmla="*/ 2704597 w 2704597"/>
                <a:gd name="connsiteY2" fmla="*/ 540919 h 1081838"/>
                <a:gd name="connsiteX3" fmla="*/ 2163678 w 2704597"/>
                <a:gd name="connsiteY3" fmla="*/ 1081838 h 1081838"/>
                <a:gd name="connsiteX4" fmla="*/ 0 w 2704597"/>
                <a:gd name="connsiteY4" fmla="*/ 1081838 h 1081838"/>
                <a:gd name="connsiteX5" fmla="*/ 540919 w 2704597"/>
                <a:gd name="connsiteY5" fmla="*/ 540919 h 1081838"/>
                <a:gd name="connsiteX6" fmla="*/ 0 w 2704597"/>
                <a:gd name="connsiteY6" fmla="*/ 0 h 108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4597" h="1081838">
                  <a:moveTo>
                    <a:pt x="0" y="0"/>
                  </a:moveTo>
                  <a:lnTo>
                    <a:pt x="2163678" y="0"/>
                  </a:lnTo>
                  <a:lnTo>
                    <a:pt x="2704597" y="540919"/>
                  </a:lnTo>
                  <a:lnTo>
                    <a:pt x="2163678" y="1081838"/>
                  </a:lnTo>
                  <a:lnTo>
                    <a:pt x="0" y="1081838"/>
                  </a:lnTo>
                  <a:lnTo>
                    <a:pt x="540919" y="540919"/>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20929" tIns="53340" rIns="567589" bIns="53340" numCol="1" spcCol="1270" anchor="ctr" anchorCtr="0">
              <a:noAutofit/>
            </a:bodyPr>
            <a:lstStyle/>
            <a:p>
              <a:pPr marL="0" lvl="0" indent="0" algn="ctr" defTabSz="889000">
                <a:lnSpc>
                  <a:spcPct val="90000"/>
                </a:lnSpc>
                <a:spcBef>
                  <a:spcPct val="0"/>
                </a:spcBef>
                <a:spcAft>
                  <a:spcPct val="35000"/>
                </a:spcAft>
                <a:buNone/>
              </a:pPr>
              <a:r>
                <a:rPr lang="en-GB" sz="2000" kern="1200"/>
                <a:t>Grants submission</a:t>
              </a:r>
            </a:p>
          </p:txBody>
        </p:sp>
        <p:sp>
          <p:nvSpPr>
            <p:cNvPr id="10" name="Freeform 9">
              <a:extLst>
                <a:ext uri="{FF2B5EF4-FFF2-40B4-BE49-F238E27FC236}">
                  <a16:creationId xmlns:a16="http://schemas.microsoft.com/office/drawing/2014/main" id="{500815BC-11D9-F24B-BE29-123133728572}"/>
                </a:ext>
              </a:extLst>
            </p:cNvPr>
            <p:cNvSpPr/>
            <p:nvPr/>
          </p:nvSpPr>
          <p:spPr>
            <a:xfrm>
              <a:off x="4695122" y="2914785"/>
              <a:ext cx="2704597" cy="1081838"/>
            </a:xfrm>
            <a:custGeom>
              <a:avLst/>
              <a:gdLst>
                <a:gd name="connsiteX0" fmla="*/ 0 w 2704597"/>
                <a:gd name="connsiteY0" fmla="*/ 0 h 1081838"/>
                <a:gd name="connsiteX1" fmla="*/ 2163678 w 2704597"/>
                <a:gd name="connsiteY1" fmla="*/ 0 h 1081838"/>
                <a:gd name="connsiteX2" fmla="*/ 2704597 w 2704597"/>
                <a:gd name="connsiteY2" fmla="*/ 540919 h 1081838"/>
                <a:gd name="connsiteX3" fmla="*/ 2163678 w 2704597"/>
                <a:gd name="connsiteY3" fmla="*/ 1081838 h 1081838"/>
                <a:gd name="connsiteX4" fmla="*/ 0 w 2704597"/>
                <a:gd name="connsiteY4" fmla="*/ 1081838 h 1081838"/>
                <a:gd name="connsiteX5" fmla="*/ 540919 w 2704597"/>
                <a:gd name="connsiteY5" fmla="*/ 540919 h 1081838"/>
                <a:gd name="connsiteX6" fmla="*/ 0 w 2704597"/>
                <a:gd name="connsiteY6" fmla="*/ 0 h 108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4597" h="1081838">
                  <a:moveTo>
                    <a:pt x="0" y="0"/>
                  </a:moveTo>
                  <a:lnTo>
                    <a:pt x="2163678" y="0"/>
                  </a:lnTo>
                  <a:lnTo>
                    <a:pt x="2704597" y="540919"/>
                  </a:lnTo>
                  <a:lnTo>
                    <a:pt x="2163678" y="1081838"/>
                  </a:lnTo>
                  <a:lnTo>
                    <a:pt x="0" y="1081838"/>
                  </a:lnTo>
                  <a:lnTo>
                    <a:pt x="540919" y="540919"/>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20929" tIns="53340" rIns="567589" bIns="53340" numCol="1" spcCol="1270" anchor="ctr" anchorCtr="0">
              <a:noAutofit/>
            </a:bodyPr>
            <a:lstStyle/>
            <a:p>
              <a:pPr marL="0" lvl="0" indent="0" algn="ctr" defTabSz="889000">
                <a:lnSpc>
                  <a:spcPct val="90000"/>
                </a:lnSpc>
                <a:spcBef>
                  <a:spcPct val="0"/>
                </a:spcBef>
                <a:spcAft>
                  <a:spcPct val="35000"/>
                </a:spcAft>
                <a:buNone/>
              </a:pPr>
              <a:r>
                <a:rPr lang="en-GB" sz="2000" kern="1200"/>
                <a:t>Grants contracting</a:t>
              </a:r>
            </a:p>
          </p:txBody>
        </p:sp>
        <p:sp>
          <p:nvSpPr>
            <p:cNvPr id="11" name="Freeform 10">
              <a:extLst>
                <a:ext uri="{FF2B5EF4-FFF2-40B4-BE49-F238E27FC236}">
                  <a16:creationId xmlns:a16="http://schemas.microsoft.com/office/drawing/2014/main" id="{D13BA649-D58A-5848-BC4F-C7D75B1407D5}"/>
                </a:ext>
              </a:extLst>
            </p:cNvPr>
            <p:cNvSpPr/>
            <p:nvPr/>
          </p:nvSpPr>
          <p:spPr>
            <a:xfrm>
              <a:off x="6858800" y="2914785"/>
              <a:ext cx="2704597" cy="1081838"/>
            </a:xfrm>
            <a:custGeom>
              <a:avLst/>
              <a:gdLst>
                <a:gd name="connsiteX0" fmla="*/ 0 w 2704597"/>
                <a:gd name="connsiteY0" fmla="*/ 0 h 1081838"/>
                <a:gd name="connsiteX1" fmla="*/ 2163678 w 2704597"/>
                <a:gd name="connsiteY1" fmla="*/ 0 h 1081838"/>
                <a:gd name="connsiteX2" fmla="*/ 2704597 w 2704597"/>
                <a:gd name="connsiteY2" fmla="*/ 540919 h 1081838"/>
                <a:gd name="connsiteX3" fmla="*/ 2163678 w 2704597"/>
                <a:gd name="connsiteY3" fmla="*/ 1081838 h 1081838"/>
                <a:gd name="connsiteX4" fmla="*/ 0 w 2704597"/>
                <a:gd name="connsiteY4" fmla="*/ 1081838 h 1081838"/>
                <a:gd name="connsiteX5" fmla="*/ 540919 w 2704597"/>
                <a:gd name="connsiteY5" fmla="*/ 540919 h 1081838"/>
                <a:gd name="connsiteX6" fmla="*/ 0 w 2704597"/>
                <a:gd name="connsiteY6" fmla="*/ 0 h 108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4597" h="1081838">
                  <a:moveTo>
                    <a:pt x="0" y="0"/>
                  </a:moveTo>
                  <a:lnTo>
                    <a:pt x="2163678" y="0"/>
                  </a:lnTo>
                  <a:lnTo>
                    <a:pt x="2704597" y="540919"/>
                  </a:lnTo>
                  <a:lnTo>
                    <a:pt x="2163678" y="1081838"/>
                  </a:lnTo>
                  <a:lnTo>
                    <a:pt x="0" y="1081838"/>
                  </a:lnTo>
                  <a:lnTo>
                    <a:pt x="540919" y="540919"/>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20929" tIns="53340" rIns="567589" bIns="53340" numCol="1" spcCol="1270" anchor="ctr" anchorCtr="0">
              <a:noAutofit/>
            </a:bodyPr>
            <a:lstStyle/>
            <a:p>
              <a:pPr marL="0" lvl="0" indent="0" algn="ctr" defTabSz="889000">
                <a:lnSpc>
                  <a:spcPct val="90000"/>
                </a:lnSpc>
                <a:spcBef>
                  <a:spcPct val="0"/>
                </a:spcBef>
                <a:spcAft>
                  <a:spcPct val="35000"/>
                </a:spcAft>
                <a:buNone/>
              </a:pPr>
              <a:r>
                <a:rPr lang="en-GB" sz="2000" kern="1200"/>
                <a:t>Grants-post award management</a:t>
              </a:r>
            </a:p>
          </p:txBody>
        </p:sp>
        <p:sp>
          <p:nvSpPr>
            <p:cNvPr id="12" name="Freeform 11">
              <a:extLst>
                <a:ext uri="{FF2B5EF4-FFF2-40B4-BE49-F238E27FC236}">
                  <a16:creationId xmlns:a16="http://schemas.microsoft.com/office/drawing/2014/main" id="{CDEA9895-E4C2-844F-AEE9-21A5860BD438}"/>
                </a:ext>
              </a:extLst>
            </p:cNvPr>
            <p:cNvSpPr/>
            <p:nvPr/>
          </p:nvSpPr>
          <p:spPr>
            <a:xfrm>
              <a:off x="9022477" y="2914785"/>
              <a:ext cx="2704597" cy="1081838"/>
            </a:xfrm>
            <a:custGeom>
              <a:avLst/>
              <a:gdLst>
                <a:gd name="connsiteX0" fmla="*/ 0 w 2704597"/>
                <a:gd name="connsiteY0" fmla="*/ 0 h 1081838"/>
                <a:gd name="connsiteX1" fmla="*/ 2163678 w 2704597"/>
                <a:gd name="connsiteY1" fmla="*/ 0 h 1081838"/>
                <a:gd name="connsiteX2" fmla="*/ 2704597 w 2704597"/>
                <a:gd name="connsiteY2" fmla="*/ 540919 h 1081838"/>
                <a:gd name="connsiteX3" fmla="*/ 2163678 w 2704597"/>
                <a:gd name="connsiteY3" fmla="*/ 1081838 h 1081838"/>
                <a:gd name="connsiteX4" fmla="*/ 0 w 2704597"/>
                <a:gd name="connsiteY4" fmla="*/ 1081838 h 1081838"/>
                <a:gd name="connsiteX5" fmla="*/ 540919 w 2704597"/>
                <a:gd name="connsiteY5" fmla="*/ 540919 h 1081838"/>
                <a:gd name="connsiteX6" fmla="*/ 0 w 2704597"/>
                <a:gd name="connsiteY6" fmla="*/ 0 h 108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4597" h="1081838">
                  <a:moveTo>
                    <a:pt x="0" y="0"/>
                  </a:moveTo>
                  <a:lnTo>
                    <a:pt x="2163678" y="0"/>
                  </a:lnTo>
                  <a:lnTo>
                    <a:pt x="2704597" y="540919"/>
                  </a:lnTo>
                  <a:lnTo>
                    <a:pt x="2163678" y="1081838"/>
                  </a:lnTo>
                  <a:lnTo>
                    <a:pt x="0" y="1081838"/>
                  </a:lnTo>
                  <a:lnTo>
                    <a:pt x="540919" y="540919"/>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20929" tIns="53340" rIns="567589" bIns="53340" numCol="1" spcCol="1270" anchor="ctr" anchorCtr="0">
              <a:noAutofit/>
            </a:bodyPr>
            <a:lstStyle/>
            <a:p>
              <a:pPr marL="0" lvl="0" indent="0" algn="ctr" defTabSz="889000">
                <a:lnSpc>
                  <a:spcPct val="90000"/>
                </a:lnSpc>
                <a:spcBef>
                  <a:spcPct val="0"/>
                </a:spcBef>
                <a:spcAft>
                  <a:spcPct val="35000"/>
                </a:spcAft>
                <a:buNone/>
              </a:pPr>
              <a:r>
                <a:rPr lang="en-GB" sz="2000" kern="1200"/>
                <a:t>Grants closure</a:t>
              </a:r>
            </a:p>
          </p:txBody>
        </p:sp>
      </p:grpSp>
      <p:sp>
        <p:nvSpPr>
          <p:cNvPr id="13" name="Rectangle 12">
            <a:extLst>
              <a:ext uri="{FF2B5EF4-FFF2-40B4-BE49-F238E27FC236}">
                <a16:creationId xmlns:a16="http://schemas.microsoft.com/office/drawing/2014/main" id="{9ED03BB6-50AC-8841-9888-C0726B8B5C30}"/>
              </a:ext>
            </a:extLst>
          </p:cNvPr>
          <p:cNvSpPr/>
          <p:nvPr/>
        </p:nvSpPr>
        <p:spPr>
          <a:xfrm>
            <a:off x="278556" y="2929764"/>
            <a:ext cx="2163678" cy="3069588"/>
          </a:xfrm>
          <a:prstGeom prst="rect">
            <a:avLst/>
          </a:prstGeom>
          <a:ln w="28575">
            <a:prstDash val="dash"/>
          </a:ln>
        </p:spPr>
        <p:style>
          <a:lnRef idx="2">
            <a:schemeClr val="accent2"/>
          </a:lnRef>
          <a:fillRef idx="1">
            <a:schemeClr val="lt1"/>
          </a:fillRef>
          <a:effectRef idx="0">
            <a:schemeClr val="accent2"/>
          </a:effectRef>
          <a:fontRef idx="minor">
            <a:schemeClr val="dk1"/>
          </a:fontRef>
        </p:style>
        <p:txBody>
          <a:bodyPr lIns="144000" tIns="144000" rIns="144000" bIns="144000" rtlCol="0" anchor="ctr"/>
          <a:lstStyle/>
          <a:p>
            <a:pPr algn="ctr"/>
            <a:endParaRPr lang="en-US" sz="1200" b="1" err="1">
              <a:solidFill>
                <a:schemeClr val="tx1"/>
              </a:solidFill>
            </a:endParaRPr>
          </a:p>
        </p:txBody>
      </p:sp>
      <p:sp>
        <p:nvSpPr>
          <p:cNvPr id="14" name="TextBox 13">
            <a:extLst>
              <a:ext uri="{FF2B5EF4-FFF2-40B4-BE49-F238E27FC236}">
                <a16:creationId xmlns:a16="http://schemas.microsoft.com/office/drawing/2014/main" id="{78DC4BBC-E0A2-3040-8BEB-18A681F0AD2F}"/>
              </a:ext>
            </a:extLst>
          </p:cNvPr>
          <p:cNvSpPr txBox="1"/>
          <p:nvPr/>
        </p:nvSpPr>
        <p:spPr>
          <a:xfrm>
            <a:off x="419100" y="3100036"/>
            <a:ext cx="1855749" cy="1605776"/>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US" sz="1100">
                <a:solidFill>
                  <a:schemeClr val="tx2"/>
                </a:solidFill>
              </a:rPr>
              <a:t>Executive Director or Deputy Director Research </a:t>
            </a:r>
          </a:p>
          <a:p>
            <a:pPr marL="285750" indent="-285750" algn="l">
              <a:buFont typeface="Arial" panose="020B0604020202020204" pitchFamily="34" charset="0"/>
              <a:buChar char="•"/>
            </a:pPr>
            <a:endParaRPr lang="en-US" sz="1100">
              <a:solidFill>
                <a:schemeClr val="tx2"/>
              </a:solidFill>
            </a:endParaRPr>
          </a:p>
          <a:p>
            <a:pPr marL="285750" indent="-285750" algn="l">
              <a:buFont typeface="Arial" panose="020B0604020202020204" pitchFamily="34" charset="0"/>
              <a:buChar char="•"/>
            </a:pPr>
            <a:r>
              <a:rPr lang="en-US" sz="1100">
                <a:solidFill>
                  <a:schemeClr val="tx2"/>
                </a:solidFill>
              </a:rPr>
              <a:t>International Grants Hub (IGH) </a:t>
            </a:r>
          </a:p>
          <a:p>
            <a:pPr marL="285750" indent="-285750" algn="l">
              <a:buFont typeface="Arial" panose="020B0604020202020204" pitchFamily="34" charset="0"/>
              <a:buChar char="•"/>
            </a:pPr>
            <a:endParaRPr lang="en-US" sz="1100">
              <a:solidFill>
                <a:schemeClr val="tx2"/>
              </a:solidFill>
            </a:endParaRPr>
          </a:p>
          <a:p>
            <a:pPr algn="l"/>
            <a:endParaRPr lang="en-US" sz="1100">
              <a:solidFill>
                <a:schemeClr val="tx2"/>
              </a:solidFill>
            </a:endParaRPr>
          </a:p>
        </p:txBody>
      </p:sp>
      <p:sp>
        <p:nvSpPr>
          <p:cNvPr id="18" name="Rectangle 17">
            <a:extLst>
              <a:ext uri="{FF2B5EF4-FFF2-40B4-BE49-F238E27FC236}">
                <a16:creationId xmlns:a16="http://schemas.microsoft.com/office/drawing/2014/main" id="{32F378DA-F2B5-4C49-8215-8B606ACA64C8}"/>
              </a:ext>
            </a:extLst>
          </p:cNvPr>
          <p:cNvSpPr/>
          <p:nvPr/>
        </p:nvSpPr>
        <p:spPr>
          <a:xfrm>
            <a:off x="2531559" y="2929764"/>
            <a:ext cx="2163678" cy="3069588"/>
          </a:xfrm>
          <a:prstGeom prst="rect">
            <a:avLst/>
          </a:prstGeom>
          <a:ln w="28575">
            <a:prstDash val="dash"/>
          </a:ln>
        </p:spPr>
        <p:style>
          <a:lnRef idx="2">
            <a:schemeClr val="accent3"/>
          </a:lnRef>
          <a:fillRef idx="1">
            <a:schemeClr val="lt1"/>
          </a:fillRef>
          <a:effectRef idx="0">
            <a:schemeClr val="accent3"/>
          </a:effectRef>
          <a:fontRef idx="minor">
            <a:schemeClr val="dk1"/>
          </a:fontRef>
        </p:style>
        <p:txBody>
          <a:bodyPr lIns="144000" tIns="144000" rIns="144000" bIns="144000" rtlCol="0" anchor="ctr"/>
          <a:lstStyle/>
          <a:p>
            <a:pPr algn="ctr"/>
            <a:endParaRPr lang="en-US" sz="1200" b="1" err="1">
              <a:solidFill>
                <a:schemeClr val="tx1"/>
              </a:solidFill>
            </a:endParaRPr>
          </a:p>
        </p:txBody>
      </p:sp>
      <p:sp>
        <p:nvSpPr>
          <p:cNvPr id="19" name="TextBox 18">
            <a:extLst>
              <a:ext uri="{FF2B5EF4-FFF2-40B4-BE49-F238E27FC236}">
                <a16:creationId xmlns:a16="http://schemas.microsoft.com/office/drawing/2014/main" id="{4D7B0DAA-7741-434C-ABF0-CCD70DC97DC4}"/>
              </a:ext>
            </a:extLst>
          </p:cNvPr>
          <p:cNvSpPr txBox="1"/>
          <p:nvPr/>
        </p:nvSpPr>
        <p:spPr>
          <a:xfrm>
            <a:off x="2582778" y="2982469"/>
            <a:ext cx="2034399" cy="1605776"/>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US" sz="1100">
                <a:solidFill>
                  <a:schemeClr val="tx2"/>
                </a:solidFill>
              </a:rPr>
              <a:t>Executive Director or Deputy Director Research </a:t>
            </a:r>
          </a:p>
          <a:p>
            <a:pPr marL="285750" indent="-285750" algn="l">
              <a:buFont typeface="Arial" panose="020B0604020202020204" pitchFamily="34" charset="0"/>
              <a:buChar char="•"/>
            </a:pPr>
            <a:endParaRPr lang="en-US" sz="1100">
              <a:solidFill>
                <a:schemeClr val="tx2"/>
              </a:solidFill>
            </a:endParaRPr>
          </a:p>
          <a:p>
            <a:pPr marL="285750" indent="-285750" algn="l">
              <a:buFont typeface="Arial" panose="020B0604020202020204" pitchFamily="34" charset="0"/>
              <a:buChar char="•"/>
            </a:pPr>
            <a:r>
              <a:rPr lang="en-US" sz="1100">
                <a:solidFill>
                  <a:schemeClr val="tx2"/>
                </a:solidFill>
              </a:rPr>
              <a:t>International Grants Hub (IGH) </a:t>
            </a:r>
          </a:p>
          <a:p>
            <a:pPr algn="l"/>
            <a:endParaRPr lang="en-US" sz="1100">
              <a:solidFill>
                <a:schemeClr val="tx2"/>
              </a:solidFill>
            </a:endParaRPr>
          </a:p>
          <a:p>
            <a:pPr marL="285750" indent="-285750" algn="l">
              <a:buFont typeface="Arial" panose="020B0604020202020204" pitchFamily="34" charset="0"/>
              <a:buChar char="•"/>
            </a:pPr>
            <a:r>
              <a:rPr lang="en-US" sz="1100">
                <a:solidFill>
                  <a:schemeClr val="tx2"/>
                </a:solidFill>
              </a:rPr>
              <a:t>Research Contracts and Innovation (RC&amp;I)</a:t>
            </a:r>
          </a:p>
          <a:p>
            <a:pPr algn="l"/>
            <a:endParaRPr lang="en-US" sz="1100">
              <a:solidFill>
                <a:schemeClr val="tx2"/>
              </a:solidFill>
            </a:endParaRPr>
          </a:p>
          <a:p>
            <a:pPr marL="285750" indent="-285750" algn="l">
              <a:buFont typeface="Arial" panose="020B0604020202020204" pitchFamily="34" charset="0"/>
              <a:buChar char="•"/>
            </a:pPr>
            <a:r>
              <a:rPr lang="en-US" sz="1100">
                <a:solidFill>
                  <a:schemeClr val="tx2"/>
                </a:solidFill>
              </a:rPr>
              <a:t>Central Research Finance (CRF)</a:t>
            </a:r>
          </a:p>
          <a:p>
            <a:pPr algn="l"/>
            <a:r>
              <a:rPr lang="en-US" sz="1100">
                <a:solidFill>
                  <a:schemeClr val="tx2"/>
                </a:solidFill>
              </a:rPr>
              <a:t> </a:t>
            </a:r>
          </a:p>
          <a:p>
            <a:pPr marL="285750" indent="-285750" algn="l">
              <a:buFont typeface="Arial" panose="020B0604020202020204" pitchFamily="34" charset="0"/>
              <a:buChar char="•"/>
            </a:pPr>
            <a:r>
              <a:rPr lang="en-US" sz="1100">
                <a:solidFill>
                  <a:schemeClr val="tx2"/>
                </a:solidFill>
              </a:rPr>
              <a:t>8x Deputy Dean Research  </a:t>
            </a:r>
          </a:p>
          <a:p>
            <a:pPr marL="285750" indent="-285750" algn="l">
              <a:buFont typeface="Arial" panose="020B0604020202020204" pitchFamily="34" charset="0"/>
              <a:buChar char="•"/>
            </a:pPr>
            <a:endParaRPr lang="en-US" sz="1100">
              <a:solidFill>
                <a:schemeClr val="tx2"/>
              </a:solidFill>
            </a:endParaRPr>
          </a:p>
          <a:p>
            <a:pPr marL="285750" indent="-285750" algn="l">
              <a:buFont typeface="Arial" panose="020B0604020202020204" pitchFamily="34" charset="0"/>
              <a:buChar char="•"/>
            </a:pPr>
            <a:r>
              <a:rPr lang="en-US" sz="1100">
                <a:solidFill>
                  <a:schemeClr val="tx2"/>
                </a:solidFill>
              </a:rPr>
              <a:t>8x Faculty Finance Officers </a:t>
            </a:r>
          </a:p>
          <a:p>
            <a:pPr algn="l"/>
            <a:endParaRPr lang="en-US" sz="1100">
              <a:solidFill>
                <a:schemeClr val="tx2"/>
              </a:solidFill>
            </a:endParaRPr>
          </a:p>
        </p:txBody>
      </p:sp>
      <p:sp>
        <p:nvSpPr>
          <p:cNvPr id="20" name="Rectangle 19">
            <a:extLst>
              <a:ext uri="{FF2B5EF4-FFF2-40B4-BE49-F238E27FC236}">
                <a16:creationId xmlns:a16="http://schemas.microsoft.com/office/drawing/2014/main" id="{71D70C61-D5B9-F940-8E0E-F6BF7812CA83}"/>
              </a:ext>
            </a:extLst>
          </p:cNvPr>
          <p:cNvSpPr/>
          <p:nvPr/>
        </p:nvSpPr>
        <p:spPr>
          <a:xfrm>
            <a:off x="4784562" y="2929764"/>
            <a:ext cx="2163678" cy="3069588"/>
          </a:xfrm>
          <a:prstGeom prst="rect">
            <a:avLst/>
          </a:prstGeom>
          <a:ln w="28575">
            <a:prstDash val="dash"/>
          </a:ln>
        </p:spPr>
        <p:style>
          <a:lnRef idx="2">
            <a:schemeClr val="accent4"/>
          </a:lnRef>
          <a:fillRef idx="1">
            <a:schemeClr val="lt1"/>
          </a:fillRef>
          <a:effectRef idx="0">
            <a:schemeClr val="accent4"/>
          </a:effectRef>
          <a:fontRef idx="minor">
            <a:schemeClr val="dk1"/>
          </a:fontRef>
        </p:style>
        <p:txBody>
          <a:bodyPr lIns="144000" tIns="144000" rIns="144000" bIns="144000" rtlCol="0" anchor="ctr"/>
          <a:lstStyle/>
          <a:p>
            <a:pPr algn="ctr"/>
            <a:endParaRPr lang="en-US" sz="1200" b="1" err="1">
              <a:solidFill>
                <a:schemeClr val="tx1"/>
              </a:solidFill>
            </a:endParaRPr>
          </a:p>
        </p:txBody>
      </p:sp>
      <p:sp>
        <p:nvSpPr>
          <p:cNvPr id="21" name="TextBox 20">
            <a:extLst>
              <a:ext uri="{FF2B5EF4-FFF2-40B4-BE49-F238E27FC236}">
                <a16:creationId xmlns:a16="http://schemas.microsoft.com/office/drawing/2014/main" id="{5C4963B2-D56A-1E44-B7C0-33AA915C8626}"/>
              </a:ext>
            </a:extLst>
          </p:cNvPr>
          <p:cNvSpPr txBox="1"/>
          <p:nvPr/>
        </p:nvSpPr>
        <p:spPr>
          <a:xfrm>
            <a:off x="4925106" y="3100036"/>
            <a:ext cx="1855749" cy="1605776"/>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US" sz="1100">
                <a:solidFill>
                  <a:schemeClr val="tx2"/>
                </a:solidFill>
              </a:rPr>
              <a:t>Director: Research Contracts &amp; Innovation (RC&amp;I)</a:t>
            </a:r>
          </a:p>
          <a:p>
            <a:pPr algn="l"/>
            <a:endParaRPr lang="en-US" sz="1100">
              <a:solidFill>
                <a:schemeClr val="tx2"/>
              </a:solidFill>
            </a:endParaRPr>
          </a:p>
          <a:p>
            <a:pPr marL="285750" indent="-285750" algn="l">
              <a:buFont typeface="Arial" panose="020B0604020202020204" pitchFamily="34" charset="0"/>
              <a:buChar char="•"/>
            </a:pPr>
            <a:r>
              <a:rPr lang="en-US" sz="1100">
                <a:solidFill>
                  <a:schemeClr val="tx2"/>
                </a:solidFill>
              </a:rPr>
              <a:t>8x Faculty Finance Officers </a:t>
            </a:r>
          </a:p>
          <a:p>
            <a:pPr marL="285750" indent="-285750" algn="l">
              <a:buFont typeface="Arial" panose="020B0604020202020204" pitchFamily="34" charset="0"/>
              <a:buChar char="•"/>
            </a:pPr>
            <a:endParaRPr lang="en-US" sz="1100">
              <a:solidFill>
                <a:schemeClr val="tx2"/>
              </a:solidFill>
            </a:endParaRPr>
          </a:p>
          <a:p>
            <a:pPr algn="l"/>
            <a:endParaRPr lang="en-US" sz="1100">
              <a:solidFill>
                <a:schemeClr val="tx2"/>
              </a:solidFill>
            </a:endParaRPr>
          </a:p>
          <a:p>
            <a:pPr marL="285750" indent="-285750" algn="l">
              <a:buFont typeface="Arial" panose="020B0604020202020204" pitchFamily="34" charset="0"/>
              <a:buChar char="•"/>
            </a:pPr>
            <a:endParaRPr lang="en-US" sz="1100">
              <a:solidFill>
                <a:schemeClr val="tx2"/>
              </a:solidFill>
            </a:endParaRPr>
          </a:p>
        </p:txBody>
      </p:sp>
      <p:sp>
        <p:nvSpPr>
          <p:cNvPr id="22" name="Rectangle 21">
            <a:extLst>
              <a:ext uri="{FF2B5EF4-FFF2-40B4-BE49-F238E27FC236}">
                <a16:creationId xmlns:a16="http://schemas.microsoft.com/office/drawing/2014/main" id="{BF6AFC33-ACF4-1A48-A65E-397CF9C17EDF}"/>
              </a:ext>
            </a:extLst>
          </p:cNvPr>
          <p:cNvSpPr/>
          <p:nvPr/>
        </p:nvSpPr>
        <p:spPr>
          <a:xfrm>
            <a:off x="7016178" y="2929764"/>
            <a:ext cx="2163678" cy="3069588"/>
          </a:xfrm>
          <a:prstGeom prst="rect">
            <a:avLst/>
          </a:prstGeom>
          <a:ln w="28575">
            <a:prstDash val="dash"/>
          </a:ln>
        </p:spPr>
        <p:style>
          <a:lnRef idx="2">
            <a:schemeClr val="accent5"/>
          </a:lnRef>
          <a:fillRef idx="1">
            <a:schemeClr val="lt1"/>
          </a:fillRef>
          <a:effectRef idx="0">
            <a:schemeClr val="accent5"/>
          </a:effectRef>
          <a:fontRef idx="minor">
            <a:schemeClr val="dk1"/>
          </a:fontRef>
        </p:style>
        <p:txBody>
          <a:bodyPr lIns="144000" tIns="144000" rIns="144000" bIns="144000" rtlCol="0" anchor="ctr"/>
          <a:lstStyle/>
          <a:p>
            <a:pPr algn="ctr"/>
            <a:endParaRPr lang="en-US" sz="1200" b="1" err="1">
              <a:solidFill>
                <a:schemeClr val="tx1"/>
              </a:solidFill>
            </a:endParaRPr>
          </a:p>
        </p:txBody>
      </p:sp>
      <p:sp>
        <p:nvSpPr>
          <p:cNvPr id="23" name="TextBox 22">
            <a:extLst>
              <a:ext uri="{FF2B5EF4-FFF2-40B4-BE49-F238E27FC236}">
                <a16:creationId xmlns:a16="http://schemas.microsoft.com/office/drawing/2014/main" id="{F58D2326-E47D-864E-B21D-7C93E8D7DB48}"/>
              </a:ext>
            </a:extLst>
          </p:cNvPr>
          <p:cNvSpPr txBox="1"/>
          <p:nvPr/>
        </p:nvSpPr>
        <p:spPr>
          <a:xfrm>
            <a:off x="7156722" y="3100036"/>
            <a:ext cx="1855749" cy="1605776"/>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US" sz="1100">
                <a:solidFill>
                  <a:schemeClr val="tx2"/>
                </a:solidFill>
              </a:rPr>
              <a:t>Director: Central Research Finance (CRF)</a:t>
            </a:r>
          </a:p>
          <a:p>
            <a:pPr algn="l"/>
            <a:endParaRPr lang="en-US" sz="1100">
              <a:solidFill>
                <a:schemeClr val="tx2"/>
              </a:solidFill>
            </a:endParaRPr>
          </a:p>
          <a:p>
            <a:pPr marL="285750" indent="-285750">
              <a:buFont typeface="Arial" panose="020B0604020202020204" pitchFamily="34" charset="0"/>
              <a:buChar char="•"/>
            </a:pPr>
            <a:r>
              <a:rPr lang="en-US" sz="1100">
                <a:solidFill>
                  <a:schemeClr val="tx2"/>
                </a:solidFill>
              </a:rPr>
              <a:t>Director: Research Contracts &amp; Innovation (RC&amp;I)</a:t>
            </a:r>
          </a:p>
          <a:p>
            <a:endParaRPr lang="en-US" sz="1100">
              <a:solidFill>
                <a:schemeClr val="tx2"/>
              </a:solidFill>
            </a:endParaRPr>
          </a:p>
          <a:p>
            <a:pPr marL="285750" indent="-285750">
              <a:buFont typeface="Arial" panose="020B0604020202020204" pitchFamily="34" charset="0"/>
              <a:buChar char="•"/>
            </a:pPr>
            <a:r>
              <a:rPr lang="en-US" sz="1100">
                <a:solidFill>
                  <a:schemeClr val="tx2"/>
                </a:solidFill>
              </a:rPr>
              <a:t>Executive Director: Research </a:t>
            </a:r>
          </a:p>
          <a:p>
            <a:pPr algn="l"/>
            <a:endParaRPr lang="en-US" sz="1100">
              <a:solidFill>
                <a:schemeClr val="tx2"/>
              </a:solidFill>
            </a:endParaRPr>
          </a:p>
          <a:p>
            <a:pPr marL="285750" indent="-285750" algn="l">
              <a:buFont typeface="Arial" panose="020B0604020202020204" pitchFamily="34" charset="0"/>
              <a:buChar char="•"/>
            </a:pPr>
            <a:r>
              <a:rPr lang="en-US" sz="1100">
                <a:solidFill>
                  <a:schemeClr val="tx2"/>
                </a:solidFill>
              </a:rPr>
              <a:t>8x Faculty Finance Officers </a:t>
            </a:r>
          </a:p>
          <a:p>
            <a:pPr marL="285750" indent="-285750" algn="l">
              <a:buFont typeface="Arial" panose="020B0604020202020204" pitchFamily="34" charset="0"/>
              <a:buChar char="•"/>
            </a:pPr>
            <a:endParaRPr lang="en-US" sz="1100">
              <a:solidFill>
                <a:schemeClr val="tx2"/>
              </a:solidFill>
            </a:endParaRPr>
          </a:p>
        </p:txBody>
      </p:sp>
      <p:sp>
        <p:nvSpPr>
          <p:cNvPr id="24" name="Rectangle 23">
            <a:extLst>
              <a:ext uri="{FF2B5EF4-FFF2-40B4-BE49-F238E27FC236}">
                <a16:creationId xmlns:a16="http://schemas.microsoft.com/office/drawing/2014/main" id="{243024F7-0408-3C47-BFE3-4E5B58CAE3B7}"/>
              </a:ext>
            </a:extLst>
          </p:cNvPr>
          <p:cNvSpPr/>
          <p:nvPr/>
        </p:nvSpPr>
        <p:spPr>
          <a:xfrm>
            <a:off x="9247794" y="2929764"/>
            <a:ext cx="2163678" cy="3069588"/>
          </a:xfrm>
          <a:prstGeom prst="rect">
            <a:avLst/>
          </a:prstGeom>
          <a:ln w="28575">
            <a:prstDash val="dash"/>
          </a:ln>
        </p:spPr>
        <p:style>
          <a:lnRef idx="2">
            <a:schemeClr val="accent6"/>
          </a:lnRef>
          <a:fillRef idx="1">
            <a:schemeClr val="lt1"/>
          </a:fillRef>
          <a:effectRef idx="0">
            <a:schemeClr val="accent6"/>
          </a:effectRef>
          <a:fontRef idx="minor">
            <a:schemeClr val="dk1"/>
          </a:fontRef>
        </p:style>
        <p:txBody>
          <a:bodyPr lIns="144000" tIns="144000" rIns="144000" bIns="144000" rtlCol="0" anchor="ctr"/>
          <a:lstStyle/>
          <a:p>
            <a:pPr algn="ctr"/>
            <a:endParaRPr lang="en-US" sz="1200" b="1" err="1">
              <a:solidFill>
                <a:schemeClr val="tx1"/>
              </a:solidFill>
            </a:endParaRPr>
          </a:p>
        </p:txBody>
      </p:sp>
      <p:sp>
        <p:nvSpPr>
          <p:cNvPr id="25" name="TextBox 24">
            <a:extLst>
              <a:ext uri="{FF2B5EF4-FFF2-40B4-BE49-F238E27FC236}">
                <a16:creationId xmlns:a16="http://schemas.microsoft.com/office/drawing/2014/main" id="{95B09D2B-5A19-7D4E-9DB5-8C111ECDEAC7}"/>
              </a:ext>
            </a:extLst>
          </p:cNvPr>
          <p:cNvSpPr txBox="1"/>
          <p:nvPr/>
        </p:nvSpPr>
        <p:spPr>
          <a:xfrm>
            <a:off x="9388338" y="3100036"/>
            <a:ext cx="1855749" cy="1605776"/>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US" sz="1100">
                <a:solidFill>
                  <a:schemeClr val="tx2"/>
                </a:solidFill>
              </a:rPr>
              <a:t>Director: Central Research Finance (CRF)</a:t>
            </a:r>
          </a:p>
          <a:p>
            <a:pPr algn="l"/>
            <a:endParaRPr lang="en-US" sz="1100">
              <a:solidFill>
                <a:schemeClr val="tx2"/>
              </a:solidFill>
            </a:endParaRPr>
          </a:p>
          <a:p>
            <a:pPr marL="285750" indent="-285750">
              <a:buFont typeface="Arial" panose="020B0604020202020204" pitchFamily="34" charset="0"/>
              <a:buChar char="•"/>
            </a:pPr>
            <a:r>
              <a:rPr lang="en-US" sz="1100">
                <a:solidFill>
                  <a:schemeClr val="tx2"/>
                </a:solidFill>
              </a:rPr>
              <a:t>Director: Research Contracts &amp; Innovation (RC&amp;I)</a:t>
            </a:r>
          </a:p>
          <a:p>
            <a:endParaRPr lang="en-US" sz="1100">
              <a:solidFill>
                <a:schemeClr val="tx2"/>
              </a:solidFill>
            </a:endParaRPr>
          </a:p>
          <a:p>
            <a:pPr marL="285750" indent="-285750">
              <a:buFont typeface="Arial" panose="020B0604020202020204" pitchFamily="34" charset="0"/>
              <a:buChar char="•"/>
            </a:pPr>
            <a:r>
              <a:rPr lang="en-US" sz="1100">
                <a:solidFill>
                  <a:schemeClr val="tx2"/>
                </a:solidFill>
              </a:rPr>
              <a:t>Executive Director: Research </a:t>
            </a:r>
          </a:p>
          <a:p>
            <a:pPr algn="l"/>
            <a:endParaRPr lang="en-US" sz="1100">
              <a:solidFill>
                <a:schemeClr val="tx2"/>
              </a:solidFill>
            </a:endParaRPr>
          </a:p>
          <a:p>
            <a:pPr marL="285750" indent="-285750" algn="l">
              <a:buFont typeface="Arial" panose="020B0604020202020204" pitchFamily="34" charset="0"/>
              <a:buChar char="•"/>
            </a:pPr>
            <a:r>
              <a:rPr lang="en-US" sz="1100">
                <a:solidFill>
                  <a:schemeClr val="tx2"/>
                </a:solidFill>
              </a:rPr>
              <a:t>8x Faculty Finance Officers </a:t>
            </a:r>
          </a:p>
          <a:p>
            <a:pPr marL="285750" indent="-285750" algn="l">
              <a:buFont typeface="Arial" panose="020B0604020202020204" pitchFamily="34" charset="0"/>
              <a:buChar char="•"/>
            </a:pPr>
            <a:endParaRPr lang="en-US" sz="1100">
              <a:solidFill>
                <a:schemeClr val="tx2"/>
              </a:solidFill>
            </a:endParaRPr>
          </a:p>
        </p:txBody>
      </p:sp>
      <p:sp>
        <p:nvSpPr>
          <p:cNvPr id="15" name="Rectangle 14">
            <a:extLst>
              <a:ext uri="{FF2B5EF4-FFF2-40B4-BE49-F238E27FC236}">
                <a16:creationId xmlns:a16="http://schemas.microsoft.com/office/drawing/2014/main" id="{C7D10220-9912-CF46-8B1E-C7DA13A2A9AA}"/>
              </a:ext>
            </a:extLst>
          </p:cNvPr>
          <p:cNvSpPr/>
          <p:nvPr/>
        </p:nvSpPr>
        <p:spPr>
          <a:xfrm>
            <a:off x="289707" y="1195713"/>
            <a:ext cx="10805756" cy="532725"/>
          </a:xfrm>
          <a:prstGeom prst="rect">
            <a:avLst/>
          </a:prstGeom>
          <a:ln/>
        </p:spPr>
        <p:style>
          <a:lnRef idx="1">
            <a:schemeClr val="accent1"/>
          </a:lnRef>
          <a:fillRef idx="2">
            <a:schemeClr val="accent1"/>
          </a:fillRef>
          <a:effectRef idx="1">
            <a:schemeClr val="accent1"/>
          </a:effectRef>
          <a:fontRef idx="minor">
            <a:schemeClr val="dk1"/>
          </a:fontRef>
        </p:style>
        <p:txBody>
          <a:bodyPr lIns="144000" tIns="144000" rIns="144000" bIns="144000" rtlCol="0" anchor="ctr"/>
          <a:lstStyle/>
          <a:p>
            <a:pPr algn="ctr"/>
            <a:r>
              <a:rPr lang="en-US" sz="1600" b="1">
                <a:solidFill>
                  <a:schemeClr val="tx1"/>
                </a:solidFill>
              </a:rPr>
              <a:t>Pre-and-Post Award Research Hub intersecting and streamlining the work of </a:t>
            </a:r>
          </a:p>
          <a:p>
            <a:pPr algn="ctr"/>
            <a:r>
              <a:rPr lang="en-US" sz="1600" b="1">
                <a:solidFill>
                  <a:schemeClr val="tx1"/>
                </a:solidFill>
              </a:rPr>
              <a:t>the Research Office, Research Contracts and Innovation (RC&amp;I) and Central Research Finance (CRF)  </a:t>
            </a:r>
          </a:p>
        </p:txBody>
      </p:sp>
    </p:spTree>
    <p:extLst>
      <p:ext uri="{BB962C8B-B14F-4D97-AF65-F5344CB8AC3E}">
        <p14:creationId xmlns:p14="http://schemas.microsoft.com/office/powerpoint/2010/main" val="785017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4C0D5-D22F-63BF-8D31-CD2087ACA4D6}"/>
              </a:ext>
            </a:extLst>
          </p:cNvPr>
          <p:cNvSpPr>
            <a:spLocks noGrp="1"/>
          </p:cNvSpPr>
          <p:nvPr>
            <p:ph type="title"/>
          </p:nvPr>
        </p:nvSpPr>
        <p:spPr/>
        <p:txBody>
          <a:bodyPr/>
          <a:lstStyle/>
          <a:p>
            <a:r>
              <a:rPr lang="en-US" dirty="0"/>
              <a:t>Research project grant life-cycle</a:t>
            </a:r>
            <a:endParaRPr lang="en-ZA" dirty="0"/>
          </a:p>
        </p:txBody>
      </p:sp>
      <p:sp>
        <p:nvSpPr>
          <p:cNvPr id="3" name="Text Placeholder 2">
            <a:extLst>
              <a:ext uri="{FF2B5EF4-FFF2-40B4-BE49-F238E27FC236}">
                <a16:creationId xmlns:a16="http://schemas.microsoft.com/office/drawing/2014/main" id="{1D8E2D15-AECF-5AA0-7A35-2FF67C9A05AA}"/>
              </a:ext>
            </a:extLst>
          </p:cNvPr>
          <p:cNvSpPr>
            <a:spLocks noGrp="1"/>
          </p:cNvSpPr>
          <p:nvPr>
            <p:ph type="body" sz="quarter" idx="10"/>
          </p:nvPr>
        </p:nvSpPr>
        <p:spPr>
          <a:xfrm>
            <a:off x="542924" y="1057720"/>
            <a:ext cx="11103301" cy="542480"/>
          </a:xfrm>
        </p:spPr>
        <p:txBody>
          <a:bodyPr>
            <a:normAutofit fontScale="92500" lnSpcReduction="10000"/>
          </a:bodyPr>
          <a:lstStyle/>
          <a:p>
            <a:r>
              <a:rPr lang="en-US" sz="3300" b="1" i="1" dirty="0"/>
              <a:t>Unpacking each step – pre-award process: still to validate</a:t>
            </a:r>
          </a:p>
          <a:p>
            <a:endParaRPr lang="en-ZA" dirty="0"/>
          </a:p>
        </p:txBody>
      </p:sp>
      <p:pic>
        <p:nvPicPr>
          <p:cNvPr id="7" name="Picture 6">
            <a:extLst>
              <a:ext uri="{FF2B5EF4-FFF2-40B4-BE49-F238E27FC236}">
                <a16:creationId xmlns:a16="http://schemas.microsoft.com/office/drawing/2014/main" id="{7ABC15F5-416B-453D-8B74-460F1F16BC7B}"/>
              </a:ext>
            </a:extLst>
          </p:cNvPr>
          <p:cNvPicPr>
            <a:picLocks noChangeAspect="1"/>
          </p:cNvPicPr>
          <p:nvPr/>
        </p:nvPicPr>
        <p:blipFill>
          <a:blip r:embed="rId2"/>
          <a:stretch>
            <a:fillRect/>
          </a:stretch>
        </p:blipFill>
        <p:spPr>
          <a:xfrm>
            <a:off x="99978" y="2075057"/>
            <a:ext cx="11992043" cy="4278675"/>
          </a:xfrm>
          <a:prstGeom prst="rect">
            <a:avLst/>
          </a:prstGeom>
        </p:spPr>
      </p:pic>
    </p:spTree>
    <p:extLst>
      <p:ext uri="{BB962C8B-B14F-4D97-AF65-F5344CB8AC3E}">
        <p14:creationId xmlns:p14="http://schemas.microsoft.com/office/powerpoint/2010/main" val="3733655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7E82-A3E4-8269-E0DA-444A61122AE0}"/>
              </a:ext>
            </a:extLst>
          </p:cNvPr>
          <p:cNvSpPr>
            <a:spLocks noGrp="1"/>
          </p:cNvSpPr>
          <p:nvPr>
            <p:ph type="title"/>
          </p:nvPr>
        </p:nvSpPr>
        <p:spPr>
          <a:xfrm>
            <a:off x="0" y="0"/>
            <a:ext cx="12192000" cy="924965"/>
          </a:xfrm>
          <a:solidFill>
            <a:srgbClr val="002D4C"/>
          </a:solidFill>
        </p:spPr>
        <p:txBody>
          <a:bodyPr>
            <a:normAutofit/>
          </a:bodyPr>
          <a:lstStyle/>
          <a:p>
            <a:r>
              <a:rPr lang="en-US" sz="3200" dirty="0">
                <a:solidFill>
                  <a:schemeClr val="bg1"/>
                </a:solidFill>
                <a:latin typeface="Arial" panose="020B0604020202020204" pitchFamily="34" charset="0"/>
                <a:cs typeface="Arial" panose="020B0604020202020204" pitchFamily="34" charset="0"/>
              </a:rPr>
              <a:t>   Research Support Transformation project</a:t>
            </a:r>
            <a:endParaRPr lang="en-ZA" sz="3200" dirty="0">
              <a:solidFill>
                <a:schemeClr val="bg1"/>
              </a:solidFill>
              <a:latin typeface="Arial" panose="020B0604020202020204" pitchFamily="34" charset="0"/>
              <a:cs typeface="Arial" panose="020B0604020202020204" pitchFamily="34" charset="0"/>
            </a:endParaRPr>
          </a:p>
        </p:txBody>
      </p:sp>
      <p:sp>
        <p:nvSpPr>
          <p:cNvPr id="4" name="Text Placeholder 1">
            <a:extLst>
              <a:ext uri="{FF2B5EF4-FFF2-40B4-BE49-F238E27FC236}">
                <a16:creationId xmlns:a16="http://schemas.microsoft.com/office/drawing/2014/main" id="{E34EB051-75DF-8757-838F-073C04C64ADD}"/>
              </a:ext>
            </a:extLst>
          </p:cNvPr>
          <p:cNvSpPr txBox="1">
            <a:spLocks/>
          </p:cNvSpPr>
          <p:nvPr/>
        </p:nvSpPr>
        <p:spPr>
          <a:xfrm>
            <a:off x="795130" y="924966"/>
            <a:ext cx="10729942" cy="339292"/>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200" b="1" i="1" dirty="0">
                <a:solidFill>
                  <a:schemeClr val="tx1"/>
                </a:solidFill>
              </a:rPr>
              <a:t>Reasons for the RST Project: </a:t>
            </a:r>
          </a:p>
        </p:txBody>
      </p:sp>
      <p:sp>
        <p:nvSpPr>
          <p:cNvPr id="6" name="Text Placeholder 2">
            <a:extLst>
              <a:ext uri="{FF2B5EF4-FFF2-40B4-BE49-F238E27FC236}">
                <a16:creationId xmlns:a16="http://schemas.microsoft.com/office/drawing/2014/main" id="{5F88E067-4CAF-1B58-8D6B-877AF6D23DF7}"/>
              </a:ext>
            </a:extLst>
          </p:cNvPr>
          <p:cNvSpPr txBox="1">
            <a:spLocks/>
          </p:cNvSpPr>
          <p:nvPr/>
        </p:nvSpPr>
        <p:spPr>
          <a:xfrm>
            <a:off x="189304" y="5933035"/>
            <a:ext cx="12002696" cy="758322"/>
          </a:xfrm>
          <a:prstGeom prst="rect">
            <a:avLst/>
          </a:prstGeom>
          <a:solidFill>
            <a:srgbClr val="00243A"/>
          </a:solidFill>
        </p:spPr>
        <p:txBody>
          <a:bodyPr vert="horz" lIns="91440" tIns="45720" rIns="91440" bIns="45720" rtlCol="0" anchor="ctr"/>
          <a:lstStyle>
            <a:defPPr>
              <a:defRPr lang="en-US"/>
            </a:defPPr>
            <a:lvl1pPr marL="0" algn="l" defTabSz="457200" rtl="0" eaLnBrk="1" latinLnBrk="0" hangingPunct="1">
              <a:defRPr sz="1000" kern="120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9388"/>
            <a:r>
              <a:rPr lang="en-US" sz="2000">
                <a:solidFill>
                  <a:schemeClr val="bg1"/>
                </a:solidFill>
                <a:latin typeface="Arial" panose="020B0604020202020204" pitchFamily="34" charset="0"/>
                <a:cs typeface="Arial" panose="020B0604020202020204" pitchFamily="34" charset="0"/>
              </a:rPr>
              <a:t>This Project assesses UCT’s research support systems and implications of growth, to position UCT research to flourish and grow facilitated through effective and efficient research support. </a:t>
            </a:r>
            <a:endParaRPr lang="en-US" sz="2000" dirty="0">
              <a:solidFill>
                <a:schemeClr val="bg1"/>
              </a:solidFill>
              <a:latin typeface="Arial" panose="020B0604020202020204" pitchFamily="34" charset="0"/>
              <a:cs typeface="Arial" panose="020B0604020202020204" pitchFamily="34" charset="0"/>
            </a:endParaRPr>
          </a:p>
        </p:txBody>
      </p:sp>
      <p:sp>
        <p:nvSpPr>
          <p:cNvPr id="8" name="Text Placeholder 3">
            <a:extLst>
              <a:ext uri="{FF2B5EF4-FFF2-40B4-BE49-F238E27FC236}">
                <a16:creationId xmlns:a16="http://schemas.microsoft.com/office/drawing/2014/main" id="{30D65CB9-C116-C919-17B7-F37CDD2F5124}"/>
              </a:ext>
            </a:extLst>
          </p:cNvPr>
          <p:cNvSpPr txBox="1">
            <a:spLocks/>
          </p:cNvSpPr>
          <p:nvPr/>
        </p:nvSpPr>
        <p:spPr>
          <a:xfrm>
            <a:off x="419100" y="1478259"/>
            <a:ext cx="11428343" cy="371947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42900" indent="-342900">
              <a:lnSpc>
                <a:spcPts val="2500"/>
              </a:lnSpc>
              <a:spcBef>
                <a:spcPts val="0"/>
              </a:spcBef>
              <a:buFont typeface="+mj-lt"/>
              <a:buAutoNum type="arabicPeriod"/>
            </a:pPr>
            <a:r>
              <a:rPr lang="en-GB" sz="1900" dirty="0">
                <a:solidFill>
                  <a:srgbClr val="000000"/>
                </a:solidFill>
                <a:latin typeface="Arial" panose="020B0604020202020204" pitchFamily="34" charset="0"/>
                <a:ea typeface="Calibri" panose="020F0502020204030204" pitchFamily="34" charset="0"/>
                <a:cs typeface="Arial" panose="020B0604020202020204" pitchFamily="34" charset="0"/>
              </a:rPr>
              <a:t>UCT Research has grown exponentially over the last decade, but the research support capacity within the University has not grown at the same rate</a:t>
            </a:r>
          </a:p>
          <a:p>
            <a:pPr marL="342900" indent="-342900">
              <a:lnSpc>
                <a:spcPts val="2500"/>
              </a:lnSpc>
              <a:spcBef>
                <a:spcPts val="0"/>
              </a:spcBef>
              <a:buFont typeface="+mj-lt"/>
              <a:buAutoNum type="arabicPeriod"/>
            </a:pPr>
            <a:r>
              <a:rPr lang="en-GB" sz="1900" dirty="0">
                <a:solidFill>
                  <a:srgbClr val="000000"/>
                </a:solidFill>
                <a:latin typeface="Arial" panose="020B0604020202020204" pitchFamily="34" charset="0"/>
                <a:ea typeface="Calibri" panose="020F0502020204030204" pitchFamily="34" charset="0"/>
                <a:cs typeface="Arial" panose="020B0604020202020204" pitchFamily="34" charset="0"/>
              </a:rPr>
              <a:t>UCT Research support capabilities (people, processes, systems, finances, equipment) are not sufficiently aligned to the changed Research landscape.  Importantly, they are not easy to navigate. </a:t>
            </a:r>
          </a:p>
          <a:p>
            <a:pPr marL="342900" indent="-342900">
              <a:lnSpc>
                <a:spcPts val="2500"/>
              </a:lnSpc>
              <a:spcBef>
                <a:spcPts val="0"/>
              </a:spcBef>
              <a:buFont typeface="+mj-lt"/>
              <a:buAutoNum type="arabicPeriod"/>
            </a:pPr>
            <a:r>
              <a:rPr lang="en-GB" sz="1900" dirty="0">
                <a:solidFill>
                  <a:srgbClr val="000000"/>
                </a:solidFill>
                <a:latin typeface="Arial" panose="020B0604020202020204" pitchFamily="34" charset="0"/>
                <a:ea typeface="Calibri" panose="020F0502020204030204" pitchFamily="34" charset="0"/>
                <a:cs typeface="Arial" panose="020B0604020202020204" pitchFamily="34" charset="0"/>
              </a:rPr>
              <a:t>Many support processes are retrofitted from Teaching and Learning and, as a result, are not necessarily fit for purpose for the Research endeavour</a:t>
            </a:r>
            <a:r>
              <a:rPr lang="en-ZA" sz="1900" dirty="0">
                <a:latin typeface="Arial" panose="020B0604020202020204" pitchFamily="34" charset="0"/>
                <a:cs typeface="Arial" panose="020B0604020202020204" pitchFamily="34" charset="0"/>
              </a:rPr>
              <a:t> </a:t>
            </a:r>
          </a:p>
          <a:p>
            <a:pPr marL="342900" indent="-342900">
              <a:lnSpc>
                <a:spcPts val="2500"/>
              </a:lnSpc>
              <a:spcBef>
                <a:spcPts val="0"/>
              </a:spcBef>
              <a:buFont typeface="+mj-lt"/>
              <a:buAutoNum type="arabicPeriod"/>
            </a:pPr>
            <a:r>
              <a:rPr lang="en-GB" sz="1900" dirty="0">
                <a:solidFill>
                  <a:srgbClr val="000000"/>
                </a:solidFill>
                <a:latin typeface="Arial" panose="020B0604020202020204" pitchFamily="34" charset="0"/>
                <a:ea typeface="Calibri" panose="020F0502020204030204" pitchFamily="34" charset="0"/>
                <a:cs typeface="Arial" panose="020B0604020202020204" pitchFamily="34" charset="0"/>
              </a:rPr>
              <a:t>The growth of inter- and transdisciplinary research together with global and continental partnerships, and more inter- department and interfaculty interaction, requires new ways of working, to be effective including new policies, procedures, processes, and authority levels</a:t>
            </a:r>
            <a:endParaRPr lang="en-ZA" sz="1900" dirty="0">
              <a:latin typeface="Arial" panose="020B0604020202020204" pitchFamily="34" charset="0"/>
              <a:cs typeface="Arial" panose="020B0604020202020204" pitchFamily="34" charset="0"/>
            </a:endParaRPr>
          </a:p>
          <a:p>
            <a:pPr marL="342900" indent="-342900">
              <a:lnSpc>
                <a:spcPts val="2500"/>
              </a:lnSpc>
              <a:spcBef>
                <a:spcPts val="0"/>
              </a:spcBef>
              <a:buFont typeface="+mj-lt"/>
              <a:buAutoNum type="arabicPeriod"/>
            </a:pPr>
            <a:r>
              <a:rPr lang="en-US" sz="1900" dirty="0">
                <a:solidFill>
                  <a:schemeClr val="tx2"/>
                </a:solidFill>
                <a:latin typeface="Arial" panose="020B0604020202020204" pitchFamily="34" charset="0"/>
                <a:cs typeface="Arial" panose="020B0604020202020204" pitchFamily="34" charset="0"/>
              </a:rPr>
              <a:t>UCT runs the risk of Researchers leaving the University due to cumbersome processes (in particular within Finance and HR) </a:t>
            </a:r>
          </a:p>
          <a:p>
            <a:pPr marL="342900" indent="-342900">
              <a:lnSpc>
                <a:spcPts val="2500"/>
              </a:lnSpc>
              <a:spcBef>
                <a:spcPts val="0"/>
              </a:spcBef>
              <a:buFont typeface="+mj-lt"/>
              <a:buAutoNum type="arabicPeriod"/>
            </a:pPr>
            <a:r>
              <a:rPr lang="en-US" sz="1900" dirty="0">
                <a:solidFill>
                  <a:schemeClr val="tx2"/>
                </a:solidFill>
                <a:latin typeface="Arial" panose="020B0604020202020204" pitchFamily="34" charset="0"/>
                <a:cs typeface="Arial" panose="020B0604020202020204" pitchFamily="34" charset="0"/>
              </a:rPr>
              <a:t>Research entities are employing more support staff on their own budgets meaning research capacity and budget is being compromised</a:t>
            </a:r>
          </a:p>
          <a:p>
            <a:pPr marL="342900" indent="-342900">
              <a:lnSpc>
                <a:spcPct val="100000"/>
              </a:lnSpc>
              <a:spcBef>
                <a:spcPts val="0"/>
              </a:spcBef>
              <a:buFont typeface="+mj-lt"/>
              <a:buAutoNum type="arabicPeriod"/>
            </a:pPr>
            <a:endParaRPr lang="en-ZA" sz="1500" dirty="0"/>
          </a:p>
          <a:p>
            <a:pPr marL="0" indent="0">
              <a:lnSpc>
                <a:spcPct val="100000"/>
              </a:lnSpc>
              <a:spcBef>
                <a:spcPts val="0"/>
              </a:spcBef>
              <a:buFont typeface="+mj-lt"/>
              <a:buAutoNum type="arabicPeriod"/>
            </a:pPr>
            <a:endParaRPr lang="en-US" sz="1500" dirty="0"/>
          </a:p>
        </p:txBody>
      </p:sp>
    </p:spTree>
    <p:extLst>
      <p:ext uri="{BB962C8B-B14F-4D97-AF65-F5344CB8AC3E}">
        <p14:creationId xmlns:p14="http://schemas.microsoft.com/office/powerpoint/2010/main" val="1444876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A905E4-B3DA-CD79-421A-B7448AC455D9}"/>
              </a:ext>
            </a:extLst>
          </p:cNvPr>
          <p:cNvPicPr>
            <a:picLocks noChangeAspect="1"/>
          </p:cNvPicPr>
          <p:nvPr/>
        </p:nvPicPr>
        <p:blipFill>
          <a:blip r:embed="rId2"/>
          <a:stretch>
            <a:fillRect/>
          </a:stretch>
        </p:blipFill>
        <p:spPr>
          <a:xfrm>
            <a:off x="78522" y="2512212"/>
            <a:ext cx="11978870" cy="2059788"/>
          </a:xfrm>
          <a:prstGeom prst="rect">
            <a:avLst/>
          </a:prstGeom>
        </p:spPr>
      </p:pic>
      <p:sp>
        <p:nvSpPr>
          <p:cNvPr id="8" name="Title 1">
            <a:extLst>
              <a:ext uri="{FF2B5EF4-FFF2-40B4-BE49-F238E27FC236}">
                <a16:creationId xmlns:a16="http://schemas.microsoft.com/office/drawing/2014/main" id="{64D261F8-B488-FFF3-C267-5C04160D88E5}"/>
              </a:ext>
            </a:extLst>
          </p:cNvPr>
          <p:cNvSpPr>
            <a:spLocks noGrp="1"/>
          </p:cNvSpPr>
          <p:nvPr>
            <p:ph type="title"/>
          </p:nvPr>
        </p:nvSpPr>
        <p:spPr/>
        <p:txBody>
          <a:bodyPr/>
          <a:lstStyle/>
          <a:p>
            <a:r>
              <a:rPr lang="en-US" dirty="0"/>
              <a:t>Research project grant life-cycle</a:t>
            </a:r>
            <a:endParaRPr lang="en-ZA" dirty="0"/>
          </a:p>
        </p:txBody>
      </p:sp>
      <p:sp>
        <p:nvSpPr>
          <p:cNvPr id="9" name="Text Placeholder 2">
            <a:extLst>
              <a:ext uri="{FF2B5EF4-FFF2-40B4-BE49-F238E27FC236}">
                <a16:creationId xmlns:a16="http://schemas.microsoft.com/office/drawing/2014/main" id="{C631402B-CE2F-44DA-E427-74A0365D38A5}"/>
              </a:ext>
            </a:extLst>
          </p:cNvPr>
          <p:cNvSpPr>
            <a:spLocks noGrp="1"/>
          </p:cNvSpPr>
          <p:nvPr>
            <p:ph type="body" sz="quarter" idx="10"/>
          </p:nvPr>
        </p:nvSpPr>
        <p:spPr>
          <a:xfrm>
            <a:off x="542924" y="1057720"/>
            <a:ext cx="11103301" cy="542480"/>
          </a:xfrm>
        </p:spPr>
        <p:txBody>
          <a:bodyPr>
            <a:normAutofit/>
          </a:bodyPr>
          <a:lstStyle/>
          <a:p>
            <a:r>
              <a:rPr lang="en-US" sz="2600" b="1" i="1" dirty="0"/>
              <a:t>Unpacking each step – post award process: still to validate</a:t>
            </a:r>
          </a:p>
          <a:p>
            <a:endParaRPr lang="en-ZA" dirty="0"/>
          </a:p>
        </p:txBody>
      </p:sp>
    </p:spTree>
    <p:extLst>
      <p:ext uri="{BB962C8B-B14F-4D97-AF65-F5344CB8AC3E}">
        <p14:creationId xmlns:p14="http://schemas.microsoft.com/office/powerpoint/2010/main" val="2040317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2FFA-04D6-914D-9E54-1E21EFC4538B}"/>
              </a:ext>
            </a:extLst>
          </p:cNvPr>
          <p:cNvSpPr>
            <a:spLocks noGrp="1"/>
          </p:cNvSpPr>
          <p:nvPr>
            <p:ph type="title"/>
          </p:nvPr>
        </p:nvSpPr>
        <p:spPr>
          <a:xfrm>
            <a:off x="774908" y="173043"/>
            <a:ext cx="11103482" cy="504082"/>
          </a:xfrm>
        </p:spPr>
        <p:txBody>
          <a:bodyPr/>
          <a:lstStyle/>
          <a:p>
            <a:r>
              <a:rPr lang="en-US" dirty="0"/>
              <a:t>We are building a visible pathway of appropriate research support across all aspects of the grant lifecycle through 3 key initiatives</a:t>
            </a:r>
          </a:p>
        </p:txBody>
      </p:sp>
      <p:cxnSp>
        <p:nvCxnSpPr>
          <p:cNvPr id="6" name="Straight Connector 5">
            <a:extLst>
              <a:ext uri="{FF2B5EF4-FFF2-40B4-BE49-F238E27FC236}">
                <a16:creationId xmlns:a16="http://schemas.microsoft.com/office/drawing/2014/main" id="{42832416-C3BC-BC49-8787-3D43A43D19EB}"/>
              </a:ext>
            </a:extLst>
          </p:cNvPr>
          <p:cNvCxnSpPr>
            <a:cxnSpLocks/>
          </p:cNvCxnSpPr>
          <p:nvPr/>
        </p:nvCxnSpPr>
        <p:spPr>
          <a:xfrm>
            <a:off x="419100" y="716881"/>
            <a:ext cx="11362083" cy="43899"/>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9207C89-7FBA-9547-AF8A-B664B7483D9B}"/>
              </a:ext>
            </a:extLst>
          </p:cNvPr>
          <p:cNvPicPr>
            <a:picLocks noChangeAspect="1"/>
          </p:cNvPicPr>
          <p:nvPr/>
        </p:nvPicPr>
        <p:blipFill>
          <a:blip r:embed="rId3"/>
          <a:stretch>
            <a:fillRect/>
          </a:stretch>
        </p:blipFill>
        <p:spPr>
          <a:xfrm>
            <a:off x="74631" y="28677"/>
            <a:ext cx="583499" cy="592252"/>
          </a:xfrm>
          <a:prstGeom prst="rect">
            <a:avLst/>
          </a:prstGeom>
        </p:spPr>
      </p:pic>
      <p:sp>
        <p:nvSpPr>
          <p:cNvPr id="47" name="TextBox 46">
            <a:extLst>
              <a:ext uri="{FF2B5EF4-FFF2-40B4-BE49-F238E27FC236}">
                <a16:creationId xmlns:a16="http://schemas.microsoft.com/office/drawing/2014/main" id="{54160E3D-61C9-CA4C-8D67-6F4C6E134324}"/>
              </a:ext>
            </a:extLst>
          </p:cNvPr>
          <p:cNvSpPr txBox="1"/>
          <p:nvPr/>
        </p:nvSpPr>
        <p:spPr>
          <a:xfrm>
            <a:off x="897977" y="856732"/>
            <a:ext cx="10972800" cy="305698"/>
          </a:xfrm>
          <a:prstGeom prst="rect">
            <a:avLst/>
          </a:prstGeom>
          <a:noFill/>
        </p:spPr>
        <p:txBody>
          <a:bodyPr wrap="square" lIns="0" tIns="0" rIns="0" bIns="0" rtlCol="0">
            <a:noAutofit/>
          </a:bodyPr>
          <a:lstStyle/>
          <a:p>
            <a:pPr algn="l"/>
            <a:r>
              <a:rPr lang="en-US" sz="1800" b="1" i="1" dirty="0">
                <a:solidFill>
                  <a:schemeClr val="tx2"/>
                </a:solidFill>
              </a:rPr>
              <a:t>Methods for improving research support across the value chain: </a:t>
            </a:r>
          </a:p>
        </p:txBody>
      </p:sp>
      <p:sp>
        <p:nvSpPr>
          <p:cNvPr id="53" name="Text Placeholder 3">
            <a:extLst>
              <a:ext uri="{FF2B5EF4-FFF2-40B4-BE49-F238E27FC236}">
                <a16:creationId xmlns:a16="http://schemas.microsoft.com/office/drawing/2014/main" id="{1EF14A24-ECDD-9649-8F8B-CDF985CA9B9D}"/>
              </a:ext>
            </a:extLst>
          </p:cNvPr>
          <p:cNvSpPr txBox="1">
            <a:spLocks/>
          </p:cNvSpPr>
          <p:nvPr/>
        </p:nvSpPr>
        <p:spPr>
          <a:xfrm>
            <a:off x="133105" y="6094494"/>
            <a:ext cx="12014291" cy="734817"/>
          </a:xfrm>
          <a:prstGeom prst="rect">
            <a:avLst/>
          </a:prstGeom>
          <a:solidFill>
            <a:srgbClr val="00243A"/>
          </a:solidFill>
          <a:ln>
            <a:noFill/>
          </a:ln>
        </p:spPr>
        <p:txBody>
          <a:bodyPr vert="horz" lIns="108000" tIns="108000" rIns="108000" bIns="108000" rtlCol="0" anchor="ctr">
            <a:noAutofit/>
          </a:bodyPr>
          <a:lstStyle>
            <a:lvl1pPr marL="490538" indent="0" algn="l" defTabSz="862051" rtl="0" eaLnBrk="1" latinLnBrk="0" hangingPunct="1">
              <a:lnSpc>
                <a:spcPct val="100000"/>
              </a:lnSpc>
              <a:spcBef>
                <a:spcPts val="0"/>
              </a:spcBef>
              <a:spcAft>
                <a:spcPts val="0"/>
              </a:spcAft>
              <a:buFont typeface="Arial" panose="020B0604020202020204" pitchFamily="34" charset="0"/>
              <a:buNone/>
              <a:defRPr sz="2000" b="1" kern="1200">
                <a:solidFill>
                  <a:schemeClr val="bg1"/>
                </a:solidFill>
                <a:latin typeface="+mn-lt"/>
                <a:ea typeface="+mn-ea"/>
                <a:cs typeface="+mn-cs"/>
              </a:defRPr>
            </a:lvl1pPr>
            <a:lvl2pPr marL="646538" indent="-215513" algn="l" defTabSz="862051" rtl="0" eaLnBrk="1" latinLnBrk="0" hangingPunct="1">
              <a:lnSpc>
                <a:spcPct val="120000"/>
              </a:lnSpc>
              <a:spcBef>
                <a:spcPts val="0"/>
              </a:spcBef>
              <a:spcAft>
                <a:spcPts val="300"/>
              </a:spcAft>
              <a:buFont typeface="Symbol" panose="05050102010706020507" pitchFamily="18" charset="2"/>
              <a:buChar char="-"/>
              <a:defRPr sz="1800" kern="1200">
                <a:solidFill>
                  <a:schemeClr val="tx2"/>
                </a:solidFill>
                <a:latin typeface="+mn-lt"/>
                <a:ea typeface="+mn-ea"/>
                <a:cs typeface="+mn-cs"/>
              </a:defRPr>
            </a:lvl2pPr>
            <a:lvl3pPr marL="1077563" indent="-215513" algn="l" defTabSz="862051" rtl="0" eaLnBrk="1" latinLnBrk="0" hangingPunct="1">
              <a:lnSpc>
                <a:spcPct val="120000"/>
              </a:lnSpc>
              <a:spcBef>
                <a:spcPts val="0"/>
              </a:spcBef>
              <a:spcAft>
                <a:spcPts val="300"/>
              </a:spcAft>
              <a:buFont typeface="Arial" panose="020B0604020202020204" pitchFamily="34" charset="0"/>
              <a:buChar char="•"/>
              <a:defRPr sz="1800" kern="1200">
                <a:solidFill>
                  <a:schemeClr val="tx2"/>
                </a:solidFill>
                <a:latin typeface="+mn-lt"/>
                <a:ea typeface="+mn-ea"/>
                <a:cs typeface="+mn-cs"/>
              </a:defRPr>
            </a:lvl3pPr>
            <a:lvl4pPr marL="1508589" indent="-215513" algn="l" defTabSz="862051" rtl="0" eaLnBrk="1" latinLnBrk="0" hangingPunct="1">
              <a:lnSpc>
                <a:spcPct val="120000"/>
              </a:lnSpc>
              <a:spcBef>
                <a:spcPts val="0"/>
              </a:spcBef>
              <a:spcAft>
                <a:spcPts val="300"/>
              </a:spcAft>
              <a:buFont typeface="Symbol" panose="05050102010706020507" pitchFamily="18" charset="2"/>
              <a:buChar char=""/>
              <a:defRPr sz="1800" kern="1200">
                <a:solidFill>
                  <a:schemeClr val="tx2"/>
                </a:solidFill>
                <a:latin typeface="+mn-lt"/>
                <a:ea typeface="+mn-ea"/>
                <a:cs typeface="+mn-cs"/>
              </a:defRPr>
            </a:lvl4pPr>
            <a:lvl5pPr marL="1939614" indent="-215513" algn="l" defTabSz="862051" rtl="0" eaLnBrk="1" latinLnBrk="0" hangingPunct="1">
              <a:lnSpc>
                <a:spcPct val="120000"/>
              </a:lnSpc>
              <a:spcBef>
                <a:spcPts val="0"/>
              </a:spcBef>
              <a:spcAft>
                <a:spcPts val="300"/>
              </a:spcAft>
              <a:buFont typeface="Arial" panose="020B0604020202020204" pitchFamily="34" charset="0"/>
              <a:buChar char="•"/>
              <a:defRPr sz="1800" kern="1200">
                <a:solidFill>
                  <a:schemeClr val="tx2"/>
                </a:solidFill>
                <a:latin typeface="+mn-lt"/>
                <a:ea typeface="+mn-ea"/>
                <a:cs typeface="+mn-cs"/>
              </a:defRPr>
            </a:lvl5pPr>
            <a:lvl6pPr marL="2370639"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6pPr>
            <a:lvl7pPr marL="2801664"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7pPr>
            <a:lvl8pPr marL="3232690"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8pPr>
            <a:lvl9pPr marL="3663715"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9pPr>
          </a:lstStyle>
          <a:p>
            <a:r>
              <a:rPr lang="en-US" dirty="0"/>
              <a:t>The aim is a clear articulation across the project life cycle to streamline and communication steps and functions.  </a:t>
            </a:r>
            <a:endParaRPr lang="en-ZA" dirty="0"/>
          </a:p>
        </p:txBody>
      </p:sp>
      <p:sp>
        <p:nvSpPr>
          <p:cNvPr id="9" name="TextBox 8">
            <a:extLst>
              <a:ext uri="{FF2B5EF4-FFF2-40B4-BE49-F238E27FC236}">
                <a16:creationId xmlns:a16="http://schemas.microsoft.com/office/drawing/2014/main" id="{E8C1C578-6A70-FB4A-B276-7CB605BB630F}"/>
              </a:ext>
            </a:extLst>
          </p:cNvPr>
          <p:cNvSpPr txBox="1"/>
          <p:nvPr/>
        </p:nvSpPr>
        <p:spPr>
          <a:xfrm>
            <a:off x="1497496" y="5903193"/>
            <a:ext cx="0" cy="0"/>
          </a:xfrm>
          <a:prstGeom prst="rect">
            <a:avLst/>
          </a:prstGeom>
          <a:noFill/>
        </p:spPr>
        <p:txBody>
          <a:bodyPr wrap="none" lIns="0" tIns="0" rIns="0" bIns="0" rtlCol="0">
            <a:noAutofit/>
          </a:bodyPr>
          <a:lstStyle/>
          <a:p>
            <a:pPr algn="l"/>
            <a:endParaRPr lang="en-US" sz="1600" dirty="0">
              <a:solidFill>
                <a:schemeClr val="tx2"/>
              </a:solidFill>
            </a:endParaRPr>
          </a:p>
        </p:txBody>
      </p:sp>
      <p:grpSp>
        <p:nvGrpSpPr>
          <p:cNvPr id="26" name="Group 25">
            <a:extLst>
              <a:ext uri="{FF2B5EF4-FFF2-40B4-BE49-F238E27FC236}">
                <a16:creationId xmlns:a16="http://schemas.microsoft.com/office/drawing/2014/main" id="{13106767-2B56-DA4B-8A04-9EDC92197BE1}"/>
              </a:ext>
            </a:extLst>
          </p:cNvPr>
          <p:cNvGrpSpPr/>
          <p:nvPr/>
        </p:nvGrpSpPr>
        <p:grpSpPr>
          <a:xfrm>
            <a:off x="155963" y="1232930"/>
            <a:ext cx="12179872" cy="4570857"/>
            <a:chOff x="155963" y="1232930"/>
            <a:chExt cx="12179872" cy="4570857"/>
          </a:xfrm>
        </p:grpSpPr>
        <p:sp>
          <p:nvSpPr>
            <p:cNvPr id="27" name="Rounded Rectangle 26">
              <a:extLst>
                <a:ext uri="{FF2B5EF4-FFF2-40B4-BE49-F238E27FC236}">
                  <a16:creationId xmlns:a16="http://schemas.microsoft.com/office/drawing/2014/main" id="{CD4F0E74-8C7C-3847-BBE7-FDB08BA82BB9}"/>
                </a:ext>
              </a:extLst>
            </p:cNvPr>
            <p:cNvSpPr/>
            <p:nvPr/>
          </p:nvSpPr>
          <p:spPr>
            <a:xfrm>
              <a:off x="155963" y="1232930"/>
              <a:ext cx="2856785" cy="2856785"/>
            </a:xfrm>
            <a:prstGeom prst="roundRect">
              <a:avLst>
                <a:gd name="adj" fmla="val 10000"/>
              </a:avLst>
            </a:prstGeom>
            <a:blipFill>
              <a:blip r:embed="rId4">
                <a:extLst>
                  <a:ext uri="{28A0092B-C50C-407E-A947-70E740481C1C}">
                    <a14:useLocalDpi xmlns:a14="http://schemas.microsoft.com/office/drawing/2010/main" val="0"/>
                  </a:ext>
                </a:extLst>
              </a:blip>
              <a:srcRect/>
              <a:stretch>
                <a:fillRect l="-38000" r="-3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 name="Freeform 27">
              <a:extLst>
                <a:ext uri="{FF2B5EF4-FFF2-40B4-BE49-F238E27FC236}">
                  <a16:creationId xmlns:a16="http://schemas.microsoft.com/office/drawing/2014/main" id="{70765CC3-6973-A740-8493-428D380D6FC6}"/>
                </a:ext>
              </a:extLst>
            </p:cNvPr>
            <p:cNvSpPr/>
            <p:nvPr/>
          </p:nvSpPr>
          <p:spPr>
            <a:xfrm>
              <a:off x="621021" y="2947002"/>
              <a:ext cx="2856785" cy="2856785"/>
            </a:xfrm>
            <a:custGeom>
              <a:avLst/>
              <a:gdLst>
                <a:gd name="connsiteX0" fmla="*/ 0 w 2856785"/>
                <a:gd name="connsiteY0" fmla="*/ 285679 h 2856785"/>
                <a:gd name="connsiteX1" fmla="*/ 285679 w 2856785"/>
                <a:gd name="connsiteY1" fmla="*/ 0 h 2856785"/>
                <a:gd name="connsiteX2" fmla="*/ 2571107 w 2856785"/>
                <a:gd name="connsiteY2" fmla="*/ 0 h 2856785"/>
                <a:gd name="connsiteX3" fmla="*/ 2856786 w 2856785"/>
                <a:gd name="connsiteY3" fmla="*/ 285679 h 2856785"/>
                <a:gd name="connsiteX4" fmla="*/ 2856785 w 2856785"/>
                <a:gd name="connsiteY4" fmla="*/ 2571107 h 2856785"/>
                <a:gd name="connsiteX5" fmla="*/ 2571106 w 2856785"/>
                <a:gd name="connsiteY5" fmla="*/ 2856786 h 2856785"/>
                <a:gd name="connsiteX6" fmla="*/ 285679 w 2856785"/>
                <a:gd name="connsiteY6" fmla="*/ 2856785 h 2856785"/>
                <a:gd name="connsiteX7" fmla="*/ 0 w 2856785"/>
                <a:gd name="connsiteY7" fmla="*/ 2571106 h 2856785"/>
                <a:gd name="connsiteX8" fmla="*/ 0 w 2856785"/>
                <a:gd name="connsiteY8" fmla="*/ 285679 h 285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6785" h="2856785">
                  <a:moveTo>
                    <a:pt x="0" y="285679"/>
                  </a:moveTo>
                  <a:cubicBezTo>
                    <a:pt x="0" y="127903"/>
                    <a:pt x="127903" y="0"/>
                    <a:pt x="285679" y="0"/>
                  </a:cubicBezTo>
                  <a:lnTo>
                    <a:pt x="2571107" y="0"/>
                  </a:lnTo>
                  <a:cubicBezTo>
                    <a:pt x="2728883" y="0"/>
                    <a:pt x="2856786" y="127903"/>
                    <a:pt x="2856786" y="285679"/>
                  </a:cubicBezTo>
                  <a:cubicBezTo>
                    <a:pt x="2856786" y="1047488"/>
                    <a:pt x="2856785" y="1809298"/>
                    <a:pt x="2856785" y="2571107"/>
                  </a:cubicBezTo>
                  <a:cubicBezTo>
                    <a:pt x="2856785" y="2728883"/>
                    <a:pt x="2728882" y="2856786"/>
                    <a:pt x="2571106" y="2856786"/>
                  </a:cubicBezTo>
                  <a:lnTo>
                    <a:pt x="285679" y="2856785"/>
                  </a:lnTo>
                  <a:cubicBezTo>
                    <a:pt x="127903" y="2856785"/>
                    <a:pt x="0" y="2728882"/>
                    <a:pt x="0" y="2571106"/>
                  </a:cubicBezTo>
                  <a:lnTo>
                    <a:pt x="0" y="285679"/>
                  </a:lnTo>
                  <a:close/>
                </a:path>
              </a:pathLst>
            </a:custGeom>
            <a:solidFill>
              <a:srgbClr val="00243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442" tIns="148442" rIns="148442" bIns="148442" numCol="1" spcCol="1270" anchor="ctr" anchorCtr="0">
              <a:noAutofit/>
            </a:bodyPr>
            <a:lstStyle/>
            <a:p>
              <a:pPr marL="0" lvl="0" indent="0" algn="ctr" defTabSz="755650">
                <a:lnSpc>
                  <a:spcPct val="90000"/>
                </a:lnSpc>
                <a:spcBef>
                  <a:spcPct val="0"/>
                </a:spcBef>
                <a:spcAft>
                  <a:spcPct val="35000"/>
                </a:spcAft>
                <a:buNone/>
              </a:pPr>
              <a:r>
                <a:rPr lang="en-ZA" sz="1700" kern="1200" dirty="0">
                  <a:solidFill>
                    <a:schemeClr val="bg1"/>
                  </a:solidFill>
                  <a:latin typeface="Arial" panose="020B0604020202020204" pitchFamily="34" charset="0"/>
                </a:rPr>
                <a:t>The hub will serve as an expert knowledge base for researchers when applying for grants to easily access information of the full project life cycle, funder requirements and compliance, thereby reducing potential risks to UCT and researchers</a:t>
              </a:r>
              <a:endParaRPr lang="en-GB" sz="1700" kern="1200" dirty="0">
                <a:solidFill>
                  <a:schemeClr val="bg1"/>
                </a:solidFill>
              </a:endParaRPr>
            </a:p>
          </p:txBody>
        </p:sp>
        <p:sp>
          <p:nvSpPr>
            <p:cNvPr id="29" name="Rounded Rectangle 28">
              <a:extLst>
                <a:ext uri="{FF2B5EF4-FFF2-40B4-BE49-F238E27FC236}">
                  <a16:creationId xmlns:a16="http://schemas.microsoft.com/office/drawing/2014/main" id="{CDA7EC52-3C04-454F-B61C-9B8A8FAB2876}"/>
                </a:ext>
              </a:extLst>
            </p:cNvPr>
            <p:cNvSpPr/>
            <p:nvPr/>
          </p:nvSpPr>
          <p:spPr>
            <a:xfrm>
              <a:off x="4584978" y="1232930"/>
              <a:ext cx="2856785" cy="2856785"/>
            </a:xfrm>
            <a:prstGeom prst="roundRect">
              <a:avLst>
                <a:gd name="adj" fmla="val 10000"/>
              </a:avLst>
            </a:prstGeom>
            <a:blipFill>
              <a:blip r:embed="rId5">
                <a:extLst>
                  <a:ext uri="{28A0092B-C50C-407E-A947-70E740481C1C}">
                    <a14:useLocalDpi xmlns:a14="http://schemas.microsoft.com/office/drawing/2010/main" val="0"/>
                  </a:ext>
                </a:extLst>
              </a:blip>
              <a:srcRect/>
              <a:stretch>
                <a:fillRect l="-29000" r="-2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Freeform 29">
              <a:extLst>
                <a:ext uri="{FF2B5EF4-FFF2-40B4-BE49-F238E27FC236}">
                  <a16:creationId xmlns:a16="http://schemas.microsoft.com/office/drawing/2014/main" id="{B1689FCE-F74B-064C-B79A-75D042D5BBD1}"/>
                </a:ext>
              </a:extLst>
            </p:cNvPr>
            <p:cNvSpPr/>
            <p:nvPr/>
          </p:nvSpPr>
          <p:spPr>
            <a:xfrm>
              <a:off x="5050036" y="2947002"/>
              <a:ext cx="2856785" cy="2856785"/>
            </a:xfrm>
            <a:custGeom>
              <a:avLst/>
              <a:gdLst>
                <a:gd name="connsiteX0" fmla="*/ 0 w 2856785"/>
                <a:gd name="connsiteY0" fmla="*/ 285679 h 2856785"/>
                <a:gd name="connsiteX1" fmla="*/ 285679 w 2856785"/>
                <a:gd name="connsiteY1" fmla="*/ 0 h 2856785"/>
                <a:gd name="connsiteX2" fmla="*/ 2571107 w 2856785"/>
                <a:gd name="connsiteY2" fmla="*/ 0 h 2856785"/>
                <a:gd name="connsiteX3" fmla="*/ 2856786 w 2856785"/>
                <a:gd name="connsiteY3" fmla="*/ 285679 h 2856785"/>
                <a:gd name="connsiteX4" fmla="*/ 2856785 w 2856785"/>
                <a:gd name="connsiteY4" fmla="*/ 2571107 h 2856785"/>
                <a:gd name="connsiteX5" fmla="*/ 2571106 w 2856785"/>
                <a:gd name="connsiteY5" fmla="*/ 2856786 h 2856785"/>
                <a:gd name="connsiteX6" fmla="*/ 285679 w 2856785"/>
                <a:gd name="connsiteY6" fmla="*/ 2856785 h 2856785"/>
                <a:gd name="connsiteX7" fmla="*/ 0 w 2856785"/>
                <a:gd name="connsiteY7" fmla="*/ 2571106 h 2856785"/>
                <a:gd name="connsiteX8" fmla="*/ 0 w 2856785"/>
                <a:gd name="connsiteY8" fmla="*/ 285679 h 285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6785" h="2856785">
                  <a:moveTo>
                    <a:pt x="0" y="285679"/>
                  </a:moveTo>
                  <a:cubicBezTo>
                    <a:pt x="0" y="127903"/>
                    <a:pt x="127903" y="0"/>
                    <a:pt x="285679" y="0"/>
                  </a:cubicBezTo>
                  <a:lnTo>
                    <a:pt x="2571107" y="0"/>
                  </a:lnTo>
                  <a:cubicBezTo>
                    <a:pt x="2728883" y="0"/>
                    <a:pt x="2856786" y="127903"/>
                    <a:pt x="2856786" y="285679"/>
                  </a:cubicBezTo>
                  <a:cubicBezTo>
                    <a:pt x="2856786" y="1047488"/>
                    <a:pt x="2856785" y="1809298"/>
                    <a:pt x="2856785" y="2571107"/>
                  </a:cubicBezTo>
                  <a:cubicBezTo>
                    <a:pt x="2856785" y="2728883"/>
                    <a:pt x="2728882" y="2856786"/>
                    <a:pt x="2571106" y="2856786"/>
                  </a:cubicBezTo>
                  <a:lnTo>
                    <a:pt x="285679" y="2856785"/>
                  </a:lnTo>
                  <a:cubicBezTo>
                    <a:pt x="127903" y="2856785"/>
                    <a:pt x="0" y="2728882"/>
                    <a:pt x="0" y="2571106"/>
                  </a:cubicBezTo>
                  <a:lnTo>
                    <a:pt x="0" y="285679"/>
                  </a:lnTo>
                  <a:close/>
                </a:path>
              </a:pathLst>
            </a:custGeom>
            <a:solidFill>
              <a:srgbClr val="00243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442" tIns="148442" rIns="148442" bIns="148442" numCol="1" spcCol="1270" anchor="ctr" anchorCtr="0">
              <a:noAutofit/>
            </a:bodyPr>
            <a:lstStyle/>
            <a:p>
              <a:pPr marL="0" lvl="0" indent="0" algn="ctr" defTabSz="755650">
                <a:lnSpc>
                  <a:spcPct val="90000"/>
                </a:lnSpc>
                <a:spcBef>
                  <a:spcPct val="0"/>
                </a:spcBef>
                <a:spcAft>
                  <a:spcPct val="35000"/>
                </a:spcAft>
                <a:buNone/>
              </a:pPr>
              <a:r>
                <a:rPr lang="en-ZA" sz="1700" kern="1200" dirty="0"/>
                <a:t>A project to build a consistent website across the research endeavour, clearly highlighting the support services and how researchers can access them is underway. </a:t>
              </a:r>
              <a:endParaRPr lang="en-GB" sz="1700" kern="1200" dirty="0"/>
            </a:p>
          </p:txBody>
        </p:sp>
        <p:sp>
          <p:nvSpPr>
            <p:cNvPr id="31" name="Rounded Rectangle 30">
              <a:extLst>
                <a:ext uri="{FF2B5EF4-FFF2-40B4-BE49-F238E27FC236}">
                  <a16:creationId xmlns:a16="http://schemas.microsoft.com/office/drawing/2014/main" id="{99D6F401-577B-7345-BE5F-EA56A7B75ABB}"/>
                </a:ext>
              </a:extLst>
            </p:cNvPr>
            <p:cNvSpPr/>
            <p:nvPr/>
          </p:nvSpPr>
          <p:spPr>
            <a:xfrm>
              <a:off x="9013992" y="1232930"/>
              <a:ext cx="2856785" cy="2856785"/>
            </a:xfrm>
            <a:prstGeom prst="roundRect">
              <a:avLst>
                <a:gd name="adj" fmla="val 10000"/>
              </a:avLst>
            </a:prstGeom>
            <a:blipFill>
              <a:blip r:embed="rId6">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2" name="Freeform 31">
              <a:extLst>
                <a:ext uri="{FF2B5EF4-FFF2-40B4-BE49-F238E27FC236}">
                  <a16:creationId xmlns:a16="http://schemas.microsoft.com/office/drawing/2014/main" id="{D9E880EA-3162-2947-A83C-422A4AA2DFBD}"/>
                </a:ext>
              </a:extLst>
            </p:cNvPr>
            <p:cNvSpPr/>
            <p:nvPr/>
          </p:nvSpPr>
          <p:spPr>
            <a:xfrm>
              <a:off x="9479050" y="2947002"/>
              <a:ext cx="2856785" cy="2856785"/>
            </a:xfrm>
            <a:custGeom>
              <a:avLst/>
              <a:gdLst>
                <a:gd name="connsiteX0" fmla="*/ 0 w 2856785"/>
                <a:gd name="connsiteY0" fmla="*/ 285679 h 2856785"/>
                <a:gd name="connsiteX1" fmla="*/ 285679 w 2856785"/>
                <a:gd name="connsiteY1" fmla="*/ 0 h 2856785"/>
                <a:gd name="connsiteX2" fmla="*/ 2571107 w 2856785"/>
                <a:gd name="connsiteY2" fmla="*/ 0 h 2856785"/>
                <a:gd name="connsiteX3" fmla="*/ 2856786 w 2856785"/>
                <a:gd name="connsiteY3" fmla="*/ 285679 h 2856785"/>
                <a:gd name="connsiteX4" fmla="*/ 2856785 w 2856785"/>
                <a:gd name="connsiteY4" fmla="*/ 2571107 h 2856785"/>
                <a:gd name="connsiteX5" fmla="*/ 2571106 w 2856785"/>
                <a:gd name="connsiteY5" fmla="*/ 2856786 h 2856785"/>
                <a:gd name="connsiteX6" fmla="*/ 285679 w 2856785"/>
                <a:gd name="connsiteY6" fmla="*/ 2856785 h 2856785"/>
                <a:gd name="connsiteX7" fmla="*/ 0 w 2856785"/>
                <a:gd name="connsiteY7" fmla="*/ 2571106 h 2856785"/>
                <a:gd name="connsiteX8" fmla="*/ 0 w 2856785"/>
                <a:gd name="connsiteY8" fmla="*/ 285679 h 285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6785" h="2856785">
                  <a:moveTo>
                    <a:pt x="0" y="285679"/>
                  </a:moveTo>
                  <a:cubicBezTo>
                    <a:pt x="0" y="127903"/>
                    <a:pt x="127903" y="0"/>
                    <a:pt x="285679" y="0"/>
                  </a:cubicBezTo>
                  <a:lnTo>
                    <a:pt x="2571107" y="0"/>
                  </a:lnTo>
                  <a:cubicBezTo>
                    <a:pt x="2728883" y="0"/>
                    <a:pt x="2856786" y="127903"/>
                    <a:pt x="2856786" y="285679"/>
                  </a:cubicBezTo>
                  <a:cubicBezTo>
                    <a:pt x="2856786" y="1047488"/>
                    <a:pt x="2856785" y="1809298"/>
                    <a:pt x="2856785" y="2571107"/>
                  </a:cubicBezTo>
                  <a:cubicBezTo>
                    <a:pt x="2856785" y="2728883"/>
                    <a:pt x="2728882" y="2856786"/>
                    <a:pt x="2571106" y="2856786"/>
                  </a:cubicBezTo>
                  <a:lnTo>
                    <a:pt x="285679" y="2856785"/>
                  </a:lnTo>
                  <a:cubicBezTo>
                    <a:pt x="127903" y="2856785"/>
                    <a:pt x="0" y="2728882"/>
                    <a:pt x="0" y="2571106"/>
                  </a:cubicBezTo>
                  <a:lnTo>
                    <a:pt x="0" y="285679"/>
                  </a:lnTo>
                  <a:close/>
                </a:path>
              </a:pathLst>
            </a:custGeom>
            <a:solidFill>
              <a:srgbClr val="00243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442" tIns="148442" rIns="148442" bIns="148442" numCol="1" spcCol="1270" anchor="ctr" anchorCtr="0">
              <a:noAutofit/>
            </a:bodyPr>
            <a:lstStyle/>
            <a:p>
              <a:pPr marL="0" lvl="0" indent="0" algn="ctr" defTabSz="755650">
                <a:lnSpc>
                  <a:spcPct val="90000"/>
                </a:lnSpc>
                <a:spcBef>
                  <a:spcPct val="0"/>
                </a:spcBef>
                <a:spcAft>
                  <a:spcPct val="35000"/>
                </a:spcAft>
                <a:buNone/>
              </a:pPr>
              <a:r>
                <a:rPr lang="en-ZA" sz="1700" dirty="0">
                  <a:solidFill>
                    <a:schemeClr val="bg1"/>
                  </a:solidFill>
                  <a:latin typeface="Arial" panose="020B0604020202020204" pitchFamily="34" charset="0"/>
                </a:rPr>
                <a:t>A</a:t>
              </a:r>
              <a:r>
                <a:rPr lang="en-ZA" sz="1700" kern="1200" dirty="0">
                  <a:solidFill>
                    <a:schemeClr val="bg1"/>
                  </a:solidFill>
                  <a:latin typeface="Arial" panose="020B0604020202020204" pitchFamily="34" charset="0"/>
                </a:rPr>
                <a:t> research support hub in each faculty office will be networked to the pre- and post award hub and central research offices to facilitate flow of information and services, with associated SLAs</a:t>
              </a:r>
              <a:endParaRPr lang="en-GB" sz="1700" kern="1200" dirty="0">
                <a:solidFill>
                  <a:schemeClr val="bg1"/>
                </a:solidFill>
              </a:endParaRPr>
            </a:p>
          </p:txBody>
        </p:sp>
      </p:grpSp>
      <p:sp>
        <p:nvSpPr>
          <p:cNvPr id="3" name="TextBox 2">
            <a:extLst>
              <a:ext uri="{FF2B5EF4-FFF2-40B4-BE49-F238E27FC236}">
                <a16:creationId xmlns:a16="http://schemas.microsoft.com/office/drawing/2014/main" id="{2A39CAF8-2566-0840-A096-F5A74BFBACEB}"/>
              </a:ext>
            </a:extLst>
          </p:cNvPr>
          <p:cNvSpPr txBox="1"/>
          <p:nvPr/>
        </p:nvSpPr>
        <p:spPr>
          <a:xfrm>
            <a:off x="774908" y="1397893"/>
            <a:ext cx="2063295" cy="486889"/>
          </a:xfrm>
          <a:prstGeom prst="rect">
            <a:avLst/>
          </a:prstGeom>
          <a:noFill/>
        </p:spPr>
        <p:txBody>
          <a:bodyPr wrap="square" lIns="0" tIns="0" rIns="0" bIns="0" rtlCol="0">
            <a:noAutofit/>
          </a:bodyPr>
          <a:lstStyle/>
          <a:p>
            <a:pPr algn="l"/>
            <a:r>
              <a:rPr lang="en-US" sz="1600" b="1" dirty="0">
                <a:solidFill>
                  <a:schemeClr val="bg1"/>
                </a:solidFill>
              </a:rPr>
              <a:t>KNOWLEDGE HUB: </a:t>
            </a:r>
          </a:p>
        </p:txBody>
      </p:sp>
      <p:sp>
        <p:nvSpPr>
          <p:cNvPr id="33" name="TextBox 32">
            <a:extLst>
              <a:ext uri="{FF2B5EF4-FFF2-40B4-BE49-F238E27FC236}">
                <a16:creationId xmlns:a16="http://schemas.microsoft.com/office/drawing/2014/main" id="{304E617A-E177-014D-81F4-A02D4578DDFC}"/>
              </a:ext>
            </a:extLst>
          </p:cNvPr>
          <p:cNvSpPr txBox="1"/>
          <p:nvPr/>
        </p:nvSpPr>
        <p:spPr>
          <a:xfrm>
            <a:off x="5610997" y="1397892"/>
            <a:ext cx="2063295" cy="486889"/>
          </a:xfrm>
          <a:prstGeom prst="rect">
            <a:avLst/>
          </a:prstGeom>
          <a:noFill/>
        </p:spPr>
        <p:txBody>
          <a:bodyPr wrap="square" lIns="0" tIns="0" rIns="0" bIns="0" rtlCol="0">
            <a:noAutofit/>
          </a:bodyPr>
          <a:lstStyle/>
          <a:p>
            <a:pPr algn="l"/>
            <a:r>
              <a:rPr lang="en-US" sz="1600" b="1" dirty="0">
                <a:solidFill>
                  <a:schemeClr val="bg1"/>
                </a:solidFill>
              </a:rPr>
              <a:t>WEBSITE: </a:t>
            </a:r>
          </a:p>
        </p:txBody>
      </p:sp>
      <p:sp>
        <p:nvSpPr>
          <p:cNvPr id="34" name="TextBox 33">
            <a:extLst>
              <a:ext uri="{FF2B5EF4-FFF2-40B4-BE49-F238E27FC236}">
                <a16:creationId xmlns:a16="http://schemas.microsoft.com/office/drawing/2014/main" id="{7497ABC1-0D51-644B-A8D0-050404A137D7}"/>
              </a:ext>
            </a:extLst>
          </p:cNvPr>
          <p:cNvSpPr txBox="1"/>
          <p:nvPr/>
        </p:nvSpPr>
        <p:spPr>
          <a:xfrm>
            <a:off x="9246521" y="1303188"/>
            <a:ext cx="2682240" cy="486889"/>
          </a:xfrm>
          <a:prstGeom prst="rect">
            <a:avLst/>
          </a:prstGeom>
          <a:noFill/>
        </p:spPr>
        <p:txBody>
          <a:bodyPr wrap="square" lIns="0" tIns="0" rIns="0" bIns="0" rtlCol="0">
            <a:noAutofit/>
          </a:bodyPr>
          <a:lstStyle/>
          <a:p>
            <a:pPr algn="l"/>
            <a:r>
              <a:rPr lang="en-US" sz="1600" b="1" dirty="0">
                <a:solidFill>
                  <a:schemeClr val="bg1"/>
                </a:solidFill>
              </a:rPr>
              <a:t>FACULTY-BASED RESEARCH SUPPORT: </a:t>
            </a:r>
          </a:p>
        </p:txBody>
      </p:sp>
    </p:spTree>
    <p:extLst>
      <p:ext uri="{BB962C8B-B14F-4D97-AF65-F5344CB8AC3E}">
        <p14:creationId xmlns:p14="http://schemas.microsoft.com/office/powerpoint/2010/main" val="1353381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2FFA-04D6-914D-9E54-1E21EFC4538B}"/>
              </a:ext>
            </a:extLst>
          </p:cNvPr>
          <p:cNvSpPr>
            <a:spLocks noGrp="1"/>
          </p:cNvSpPr>
          <p:nvPr>
            <p:ph type="title"/>
          </p:nvPr>
        </p:nvSpPr>
        <p:spPr>
          <a:xfrm>
            <a:off x="774908" y="173043"/>
            <a:ext cx="11103482" cy="504082"/>
          </a:xfrm>
        </p:spPr>
        <p:txBody>
          <a:bodyPr/>
          <a:lstStyle/>
          <a:p>
            <a:r>
              <a:rPr lang="en-US" dirty="0"/>
              <a:t>The project continues to work on the high priority areas  </a:t>
            </a:r>
          </a:p>
        </p:txBody>
      </p:sp>
      <p:cxnSp>
        <p:nvCxnSpPr>
          <p:cNvPr id="6" name="Straight Connector 5">
            <a:extLst>
              <a:ext uri="{FF2B5EF4-FFF2-40B4-BE49-F238E27FC236}">
                <a16:creationId xmlns:a16="http://schemas.microsoft.com/office/drawing/2014/main" id="{42832416-C3BC-BC49-8787-3D43A43D19EB}"/>
              </a:ext>
            </a:extLst>
          </p:cNvPr>
          <p:cNvCxnSpPr>
            <a:cxnSpLocks/>
          </p:cNvCxnSpPr>
          <p:nvPr/>
        </p:nvCxnSpPr>
        <p:spPr>
          <a:xfrm>
            <a:off x="419100" y="716881"/>
            <a:ext cx="11362083" cy="43899"/>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9207C89-7FBA-9547-AF8A-B664B7483D9B}"/>
              </a:ext>
            </a:extLst>
          </p:cNvPr>
          <p:cNvPicPr>
            <a:picLocks noChangeAspect="1"/>
          </p:cNvPicPr>
          <p:nvPr/>
        </p:nvPicPr>
        <p:blipFill>
          <a:blip r:embed="rId3"/>
          <a:stretch>
            <a:fillRect/>
          </a:stretch>
        </p:blipFill>
        <p:spPr>
          <a:xfrm>
            <a:off x="74631" y="28677"/>
            <a:ext cx="583499" cy="592252"/>
          </a:xfrm>
          <a:prstGeom prst="rect">
            <a:avLst/>
          </a:prstGeom>
        </p:spPr>
      </p:pic>
      <p:sp>
        <p:nvSpPr>
          <p:cNvPr id="47" name="TextBox 46">
            <a:extLst>
              <a:ext uri="{FF2B5EF4-FFF2-40B4-BE49-F238E27FC236}">
                <a16:creationId xmlns:a16="http://schemas.microsoft.com/office/drawing/2014/main" id="{54160E3D-61C9-CA4C-8D67-6F4C6E134324}"/>
              </a:ext>
            </a:extLst>
          </p:cNvPr>
          <p:cNvSpPr txBox="1"/>
          <p:nvPr/>
        </p:nvSpPr>
        <p:spPr>
          <a:xfrm>
            <a:off x="366380" y="856562"/>
            <a:ext cx="10972800" cy="305698"/>
          </a:xfrm>
          <a:prstGeom prst="rect">
            <a:avLst/>
          </a:prstGeom>
          <a:noFill/>
        </p:spPr>
        <p:txBody>
          <a:bodyPr wrap="square" lIns="0" tIns="0" rIns="0" bIns="0" rtlCol="0">
            <a:noAutofit/>
          </a:bodyPr>
          <a:lstStyle/>
          <a:p>
            <a:pPr algn="l"/>
            <a:r>
              <a:rPr lang="en-US" sz="1800" b="1" i="1" dirty="0">
                <a:solidFill>
                  <a:schemeClr val="tx2"/>
                </a:solidFill>
              </a:rPr>
              <a:t>RST Implementation Phase focus areas: </a:t>
            </a:r>
          </a:p>
        </p:txBody>
      </p:sp>
      <p:sp>
        <p:nvSpPr>
          <p:cNvPr id="53" name="Text Placeholder 3">
            <a:extLst>
              <a:ext uri="{FF2B5EF4-FFF2-40B4-BE49-F238E27FC236}">
                <a16:creationId xmlns:a16="http://schemas.microsoft.com/office/drawing/2014/main" id="{1EF14A24-ECDD-9649-8F8B-CDF985CA9B9D}"/>
              </a:ext>
            </a:extLst>
          </p:cNvPr>
          <p:cNvSpPr txBox="1">
            <a:spLocks/>
          </p:cNvSpPr>
          <p:nvPr/>
        </p:nvSpPr>
        <p:spPr>
          <a:xfrm>
            <a:off x="133105" y="6094494"/>
            <a:ext cx="12014291" cy="734817"/>
          </a:xfrm>
          <a:prstGeom prst="rect">
            <a:avLst/>
          </a:prstGeom>
          <a:gradFill flip="none" rotWithShape="1">
            <a:gsLst>
              <a:gs pos="0">
                <a:schemeClr val="accent1"/>
              </a:gs>
              <a:gs pos="100000">
                <a:schemeClr val="tx2"/>
              </a:gs>
            </a:gsLst>
            <a:lin ang="0" scaled="1"/>
            <a:tileRect/>
          </a:gradFill>
          <a:ln>
            <a:noFill/>
          </a:ln>
        </p:spPr>
        <p:txBody>
          <a:bodyPr vert="horz" lIns="108000" tIns="108000" rIns="108000" bIns="108000" rtlCol="0" anchor="ctr">
            <a:noAutofit/>
          </a:bodyPr>
          <a:lstStyle>
            <a:lvl1pPr marL="490538" indent="0" algn="l" defTabSz="862051" rtl="0" eaLnBrk="1" latinLnBrk="0" hangingPunct="1">
              <a:lnSpc>
                <a:spcPct val="100000"/>
              </a:lnSpc>
              <a:spcBef>
                <a:spcPts val="0"/>
              </a:spcBef>
              <a:spcAft>
                <a:spcPts val="0"/>
              </a:spcAft>
              <a:buFont typeface="Arial" panose="020B0604020202020204" pitchFamily="34" charset="0"/>
              <a:buNone/>
              <a:defRPr sz="2000" b="1" kern="1200">
                <a:solidFill>
                  <a:schemeClr val="bg1"/>
                </a:solidFill>
                <a:latin typeface="+mn-lt"/>
                <a:ea typeface="+mn-ea"/>
                <a:cs typeface="+mn-cs"/>
              </a:defRPr>
            </a:lvl1pPr>
            <a:lvl2pPr marL="646538" indent="-215513" algn="l" defTabSz="862051" rtl="0" eaLnBrk="1" latinLnBrk="0" hangingPunct="1">
              <a:lnSpc>
                <a:spcPct val="120000"/>
              </a:lnSpc>
              <a:spcBef>
                <a:spcPts val="0"/>
              </a:spcBef>
              <a:spcAft>
                <a:spcPts val="300"/>
              </a:spcAft>
              <a:buFont typeface="Symbol" panose="05050102010706020507" pitchFamily="18" charset="2"/>
              <a:buChar char="-"/>
              <a:defRPr sz="1800" kern="1200">
                <a:solidFill>
                  <a:schemeClr val="tx2"/>
                </a:solidFill>
                <a:latin typeface="+mn-lt"/>
                <a:ea typeface="+mn-ea"/>
                <a:cs typeface="+mn-cs"/>
              </a:defRPr>
            </a:lvl2pPr>
            <a:lvl3pPr marL="1077563" indent="-215513" algn="l" defTabSz="862051" rtl="0" eaLnBrk="1" latinLnBrk="0" hangingPunct="1">
              <a:lnSpc>
                <a:spcPct val="120000"/>
              </a:lnSpc>
              <a:spcBef>
                <a:spcPts val="0"/>
              </a:spcBef>
              <a:spcAft>
                <a:spcPts val="300"/>
              </a:spcAft>
              <a:buFont typeface="Arial" panose="020B0604020202020204" pitchFamily="34" charset="0"/>
              <a:buChar char="•"/>
              <a:defRPr sz="1800" kern="1200">
                <a:solidFill>
                  <a:schemeClr val="tx2"/>
                </a:solidFill>
                <a:latin typeface="+mn-lt"/>
                <a:ea typeface="+mn-ea"/>
                <a:cs typeface="+mn-cs"/>
              </a:defRPr>
            </a:lvl3pPr>
            <a:lvl4pPr marL="1508589" indent="-215513" algn="l" defTabSz="862051" rtl="0" eaLnBrk="1" latinLnBrk="0" hangingPunct="1">
              <a:lnSpc>
                <a:spcPct val="120000"/>
              </a:lnSpc>
              <a:spcBef>
                <a:spcPts val="0"/>
              </a:spcBef>
              <a:spcAft>
                <a:spcPts val="300"/>
              </a:spcAft>
              <a:buFont typeface="Symbol" panose="05050102010706020507" pitchFamily="18" charset="2"/>
              <a:buChar char=""/>
              <a:defRPr sz="1800" kern="1200">
                <a:solidFill>
                  <a:schemeClr val="tx2"/>
                </a:solidFill>
                <a:latin typeface="+mn-lt"/>
                <a:ea typeface="+mn-ea"/>
                <a:cs typeface="+mn-cs"/>
              </a:defRPr>
            </a:lvl4pPr>
            <a:lvl5pPr marL="1939614" indent="-215513" algn="l" defTabSz="862051" rtl="0" eaLnBrk="1" latinLnBrk="0" hangingPunct="1">
              <a:lnSpc>
                <a:spcPct val="120000"/>
              </a:lnSpc>
              <a:spcBef>
                <a:spcPts val="0"/>
              </a:spcBef>
              <a:spcAft>
                <a:spcPts val="300"/>
              </a:spcAft>
              <a:buFont typeface="Arial" panose="020B0604020202020204" pitchFamily="34" charset="0"/>
              <a:buChar char="•"/>
              <a:defRPr sz="1800" kern="1200">
                <a:solidFill>
                  <a:schemeClr val="tx2"/>
                </a:solidFill>
                <a:latin typeface="+mn-lt"/>
                <a:ea typeface="+mn-ea"/>
                <a:cs typeface="+mn-cs"/>
              </a:defRPr>
            </a:lvl5pPr>
            <a:lvl6pPr marL="2370639"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6pPr>
            <a:lvl7pPr marL="2801664"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7pPr>
            <a:lvl8pPr marL="3232690"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8pPr>
            <a:lvl9pPr marL="3663715"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9pPr>
          </a:lstStyle>
          <a:p>
            <a:r>
              <a:rPr lang="en-US" dirty="0"/>
              <a:t>Researcher and research administrator involvement will continue to be paramount as the project progresses. </a:t>
            </a:r>
            <a:endParaRPr lang="en-ZA" dirty="0"/>
          </a:p>
        </p:txBody>
      </p:sp>
      <p:sp>
        <p:nvSpPr>
          <p:cNvPr id="9" name="TextBox 8">
            <a:extLst>
              <a:ext uri="{FF2B5EF4-FFF2-40B4-BE49-F238E27FC236}">
                <a16:creationId xmlns:a16="http://schemas.microsoft.com/office/drawing/2014/main" id="{E8C1C578-6A70-FB4A-B276-7CB605BB630F}"/>
              </a:ext>
            </a:extLst>
          </p:cNvPr>
          <p:cNvSpPr txBox="1"/>
          <p:nvPr/>
        </p:nvSpPr>
        <p:spPr>
          <a:xfrm>
            <a:off x="1497496" y="5903193"/>
            <a:ext cx="0" cy="0"/>
          </a:xfrm>
          <a:prstGeom prst="rect">
            <a:avLst/>
          </a:prstGeom>
          <a:noFill/>
        </p:spPr>
        <p:txBody>
          <a:bodyPr wrap="none" lIns="0" tIns="0" rIns="0" bIns="0" rtlCol="0">
            <a:noAutofit/>
          </a:bodyPr>
          <a:lstStyle/>
          <a:p>
            <a:pPr algn="l"/>
            <a:endParaRPr lang="en-US" sz="1600" dirty="0">
              <a:solidFill>
                <a:schemeClr val="tx2"/>
              </a:solidFill>
            </a:endParaRPr>
          </a:p>
        </p:txBody>
      </p:sp>
      <p:sp>
        <p:nvSpPr>
          <p:cNvPr id="3" name="TextBox 2">
            <a:extLst>
              <a:ext uri="{FF2B5EF4-FFF2-40B4-BE49-F238E27FC236}">
                <a16:creationId xmlns:a16="http://schemas.microsoft.com/office/drawing/2014/main" id="{2A39CAF8-2566-0840-A096-F5A74BFBACEB}"/>
              </a:ext>
            </a:extLst>
          </p:cNvPr>
          <p:cNvSpPr txBox="1"/>
          <p:nvPr/>
        </p:nvSpPr>
        <p:spPr>
          <a:xfrm>
            <a:off x="774908" y="1397893"/>
            <a:ext cx="2063295" cy="486889"/>
          </a:xfrm>
          <a:prstGeom prst="rect">
            <a:avLst/>
          </a:prstGeom>
          <a:noFill/>
        </p:spPr>
        <p:txBody>
          <a:bodyPr wrap="square" lIns="0" tIns="0" rIns="0" bIns="0" rtlCol="0">
            <a:noAutofit/>
          </a:bodyPr>
          <a:lstStyle/>
          <a:p>
            <a:pPr algn="l"/>
            <a:r>
              <a:rPr lang="en-US" sz="1600" b="1" dirty="0">
                <a:solidFill>
                  <a:schemeClr val="bg1"/>
                </a:solidFill>
              </a:rPr>
              <a:t>KNOWLEDGE HUB: </a:t>
            </a:r>
          </a:p>
        </p:txBody>
      </p:sp>
      <p:sp>
        <p:nvSpPr>
          <p:cNvPr id="33" name="TextBox 32">
            <a:extLst>
              <a:ext uri="{FF2B5EF4-FFF2-40B4-BE49-F238E27FC236}">
                <a16:creationId xmlns:a16="http://schemas.microsoft.com/office/drawing/2014/main" id="{304E617A-E177-014D-81F4-A02D4578DDFC}"/>
              </a:ext>
            </a:extLst>
          </p:cNvPr>
          <p:cNvSpPr txBox="1"/>
          <p:nvPr/>
        </p:nvSpPr>
        <p:spPr>
          <a:xfrm>
            <a:off x="5610997" y="1397892"/>
            <a:ext cx="2063295" cy="486889"/>
          </a:xfrm>
          <a:prstGeom prst="rect">
            <a:avLst/>
          </a:prstGeom>
          <a:noFill/>
        </p:spPr>
        <p:txBody>
          <a:bodyPr wrap="square" lIns="0" tIns="0" rIns="0" bIns="0" rtlCol="0">
            <a:noAutofit/>
          </a:bodyPr>
          <a:lstStyle/>
          <a:p>
            <a:pPr algn="l"/>
            <a:r>
              <a:rPr lang="en-US" sz="1600" b="1" dirty="0">
                <a:solidFill>
                  <a:schemeClr val="bg1"/>
                </a:solidFill>
              </a:rPr>
              <a:t>WEBSITE: </a:t>
            </a:r>
          </a:p>
        </p:txBody>
      </p:sp>
      <p:sp>
        <p:nvSpPr>
          <p:cNvPr id="34" name="TextBox 33">
            <a:extLst>
              <a:ext uri="{FF2B5EF4-FFF2-40B4-BE49-F238E27FC236}">
                <a16:creationId xmlns:a16="http://schemas.microsoft.com/office/drawing/2014/main" id="{7497ABC1-0D51-644B-A8D0-050404A137D7}"/>
              </a:ext>
            </a:extLst>
          </p:cNvPr>
          <p:cNvSpPr txBox="1"/>
          <p:nvPr/>
        </p:nvSpPr>
        <p:spPr>
          <a:xfrm>
            <a:off x="9246521" y="1303188"/>
            <a:ext cx="2682240" cy="486889"/>
          </a:xfrm>
          <a:prstGeom prst="rect">
            <a:avLst/>
          </a:prstGeom>
          <a:noFill/>
        </p:spPr>
        <p:txBody>
          <a:bodyPr wrap="square" lIns="0" tIns="0" rIns="0" bIns="0" rtlCol="0">
            <a:noAutofit/>
          </a:bodyPr>
          <a:lstStyle/>
          <a:p>
            <a:pPr algn="l"/>
            <a:r>
              <a:rPr lang="en-US" sz="1600" b="1" dirty="0">
                <a:solidFill>
                  <a:schemeClr val="bg1"/>
                </a:solidFill>
              </a:rPr>
              <a:t>FACULTY-BASED RESEARCH SUPPORT: </a:t>
            </a:r>
          </a:p>
        </p:txBody>
      </p:sp>
      <p:graphicFrame>
        <p:nvGraphicFramePr>
          <p:cNvPr id="18" name="Diagram 17">
            <a:extLst>
              <a:ext uri="{FF2B5EF4-FFF2-40B4-BE49-F238E27FC236}">
                <a16:creationId xmlns:a16="http://schemas.microsoft.com/office/drawing/2014/main" id="{F650F66E-CBDB-6A49-975D-33A14046299B}"/>
              </a:ext>
            </a:extLst>
          </p:cNvPr>
          <p:cNvGraphicFramePr/>
          <p:nvPr/>
        </p:nvGraphicFramePr>
        <p:xfrm>
          <a:off x="-877969" y="1256788"/>
          <a:ext cx="13269604" cy="47059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58492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4D1BC2-38AB-4E46-22E1-F2A0DA90FE47}"/>
              </a:ext>
            </a:extLst>
          </p:cNvPr>
          <p:cNvSpPr txBox="1"/>
          <p:nvPr/>
        </p:nvSpPr>
        <p:spPr>
          <a:xfrm>
            <a:off x="4122821" y="2727158"/>
            <a:ext cx="3818021" cy="769441"/>
          </a:xfrm>
          <a:prstGeom prst="rect">
            <a:avLst/>
          </a:prstGeom>
          <a:noFill/>
        </p:spPr>
        <p:txBody>
          <a:bodyPr wrap="square" rtlCol="0">
            <a:spAutoFit/>
          </a:bodyPr>
          <a:lstStyle/>
          <a:p>
            <a:pPr algn="ctr"/>
            <a:r>
              <a:rPr lang="en-US" sz="4400" b="1" dirty="0">
                <a:solidFill>
                  <a:srgbClr val="4472C4"/>
                </a:solidFill>
              </a:rPr>
              <a:t>Q &amp; A</a:t>
            </a:r>
            <a:endParaRPr lang="en-ZA" sz="4400" b="1" dirty="0">
              <a:solidFill>
                <a:srgbClr val="4472C4"/>
              </a:solidFill>
            </a:endParaRPr>
          </a:p>
        </p:txBody>
      </p:sp>
    </p:spTree>
    <p:extLst>
      <p:ext uri="{BB962C8B-B14F-4D97-AF65-F5344CB8AC3E}">
        <p14:creationId xmlns:p14="http://schemas.microsoft.com/office/powerpoint/2010/main" val="2284714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134293-2FBC-EE4C-B3B3-DB26A74F54F9}"/>
              </a:ext>
            </a:extLst>
          </p:cNvPr>
          <p:cNvSpPr>
            <a:spLocks noGrp="1"/>
          </p:cNvSpPr>
          <p:nvPr>
            <p:ph type="body" sz="quarter" idx="10"/>
          </p:nvPr>
        </p:nvSpPr>
        <p:spPr>
          <a:xfrm>
            <a:off x="419100" y="924965"/>
            <a:ext cx="11105972" cy="342559"/>
          </a:xfrm>
        </p:spPr>
        <p:txBody>
          <a:bodyPr>
            <a:normAutofit fontScale="92500" lnSpcReduction="20000"/>
          </a:bodyPr>
          <a:lstStyle/>
          <a:p>
            <a:r>
              <a:rPr lang="en-US" b="1" i="1" dirty="0"/>
              <a:t>RST Project Timeline: </a:t>
            </a:r>
          </a:p>
        </p:txBody>
      </p:sp>
      <p:sp>
        <p:nvSpPr>
          <p:cNvPr id="3" name="Text Placeholder 2">
            <a:extLst>
              <a:ext uri="{FF2B5EF4-FFF2-40B4-BE49-F238E27FC236}">
                <a16:creationId xmlns:a16="http://schemas.microsoft.com/office/drawing/2014/main" id="{81F46840-934A-6441-8E80-2AAF58E6DEE9}"/>
              </a:ext>
            </a:extLst>
          </p:cNvPr>
          <p:cNvSpPr>
            <a:spLocks noGrp="1"/>
          </p:cNvSpPr>
          <p:nvPr>
            <p:ph type="body" sz="quarter" idx="12"/>
          </p:nvPr>
        </p:nvSpPr>
        <p:spPr>
          <a:xfrm>
            <a:off x="112533" y="5933036"/>
            <a:ext cx="12002696" cy="758322"/>
          </a:xfrm>
        </p:spPr>
        <p:txBody>
          <a:bodyPr/>
          <a:lstStyle/>
          <a:p>
            <a:pPr marL="179388"/>
            <a:r>
              <a:rPr lang="en-US" dirty="0"/>
              <a:t>Key to the success of the Project is fully understanding the issues as they affect the researchers. </a:t>
            </a:r>
          </a:p>
        </p:txBody>
      </p:sp>
      <p:sp>
        <p:nvSpPr>
          <p:cNvPr id="5" name="Title 1">
            <a:extLst>
              <a:ext uri="{FF2B5EF4-FFF2-40B4-BE49-F238E27FC236}">
                <a16:creationId xmlns:a16="http://schemas.microsoft.com/office/drawing/2014/main" id="{36A716B3-ED0C-B448-8F50-5FBB075FED37}"/>
              </a:ext>
            </a:extLst>
          </p:cNvPr>
          <p:cNvSpPr txBox="1">
            <a:spLocks/>
          </p:cNvSpPr>
          <p:nvPr/>
        </p:nvSpPr>
        <p:spPr>
          <a:xfrm>
            <a:off x="658130" y="67630"/>
            <a:ext cx="11103482" cy="504082"/>
          </a:xfrm>
          <a:prstGeom prst="rect">
            <a:avLst/>
          </a:prstGeom>
        </p:spPr>
        <p:txBody>
          <a:bodyPr/>
          <a:lstStyle>
            <a:lvl1pPr algn="l" defTabSz="862051" rtl="0" eaLnBrk="1" latinLnBrk="0" hangingPunct="1">
              <a:lnSpc>
                <a:spcPct val="90000"/>
              </a:lnSpc>
              <a:spcBef>
                <a:spcPct val="0"/>
              </a:spcBef>
              <a:buNone/>
              <a:defRPr lang="en-ZA" sz="2400" b="1" kern="1200" dirty="0">
                <a:solidFill>
                  <a:schemeClr val="accent1"/>
                </a:solidFill>
                <a:latin typeface="+mj-lt"/>
                <a:ea typeface="+mj-ea"/>
                <a:cs typeface="+mj-cs"/>
              </a:defRPr>
            </a:lvl1pPr>
          </a:lstStyle>
          <a:p>
            <a:r>
              <a:rPr lang="en-US" dirty="0"/>
              <a:t>A transformational journey of this nature is not a quick fix and as such</a:t>
            </a:r>
          </a:p>
          <a:p>
            <a:r>
              <a:rPr lang="en-US" dirty="0"/>
              <a:t>the RST project has undergone a number of different phases </a:t>
            </a:r>
          </a:p>
        </p:txBody>
      </p:sp>
      <p:cxnSp>
        <p:nvCxnSpPr>
          <p:cNvPr id="6" name="Straight Connector 5">
            <a:extLst>
              <a:ext uri="{FF2B5EF4-FFF2-40B4-BE49-F238E27FC236}">
                <a16:creationId xmlns:a16="http://schemas.microsoft.com/office/drawing/2014/main" id="{61C37506-8AD1-404A-B397-AEACC2F12D9C}"/>
              </a:ext>
            </a:extLst>
          </p:cNvPr>
          <p:cNvCxnSpPr/>
          <p:nvPr/>
        </p:nvCxnSpPr>
        <p:spPr>
          <a:xfrm>
            <a:off x="419100" y="809645"/>
            <a:ext cx="11227125"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3FB002D-867D-274A-BC02-EAE5C7862FD7}"/>
              </a:ext>
            </a:extLst>
          </p:cNvPr>
          <p:cNvPicPr>
            <a:picLocks noChangeAspect="1"/>
          </p:cNvPicPr>
          <p:nvPr/>
        </p:nvPicPr>
        <p:blipFill>
          <a:blip r:embed="rId2"/>
          <a:stretch>
            <a:fillRect/>
          </a:stretch>
        </p:blipFill>
        <p:spPr>
          <a:xfrm>
            <a:off x="74631" y="28677"/>
            <a:ext cx="583499" cy="592252"/>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43DA25B6-5AA4-7845-9162-261D93173B46}"/>
              </a:ext>
            </a:extLst>
          </p:cNvPr>
          <p:cNvPicPr>
            <a:picLocks noChangeAspect="1"/>
          </p:cNvPicPr>
          <p:nvPr/>
        </p:nvPicPr>
        <p:blipFill>
          <a:blip r:embed="rId3"/>
          <a:stretch>
            <a:fillRect/>
          </a:stretch>
        </p:blipFill>
        <p:spPr>
          <a:xfrm>
            <a:off x="10984674" y="71722"/>
            <a:ext cx="1189930" cy="566176"/>
          </a:xfrm>
          <a:prstGeom prst="rect">
            <a:avLst/>
          </a:prstGeom>
        </p:spPr>
      </p:pic>
      <p:graphicFrame>
        <p:nvGraphicFramePr>
          <p:cNvPr id="11" name="Diagram 10">
            <a:extLst>
              <a:ext uri="{FF2B5EF4-FFF2-40B4-BE49-F238E27FC236}">
                <a16:creationId xmlns:a16="http://schemas.microsoft.com/office/drawing/2014/main" id="{3B3EDF03-2DA6-7843-A7E4-BAAB628E7CFE}"/>
              </a:ext>
            </a:extLst>
          </p:cNvPr>
          <p:cNvGraphicFramePr/>
          <p:nvPr/>
        </p:nvGraphicFramePr>
        <p:xfrm>
          <a:off x="264720" y="1382842"/>
          <a:ext cx="11381505" cy="43614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064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134293-2FBC-EE4C-B3B3-DB26A74F54F9}"/>
              </a:ext>
            </a:extLst>
          </p:cNvPr>
          <p:cNvSpPr>
            <a:spLocks noGrp="1"/>
          </p:cNvSpPr>
          <p:nvPr>
            <p:ph type="body" sz="quarter" idx="10"/>
          </p:nvPr>
        </p:nvSpPr>
        <p:spPr>
          <a:xfrm>
            <a:off x="419100" y="924965"/>
            <a:ext cx="11105972" cy="342559"/>
          </a:xfrm>
        </p:spPr>
        <p:txBody>
          <a:bodyPr>
            <a:normAutofit fontScale="92500" lnSpcReduction="20000"/>
          </a:bodyPr>
          <a:lstStyle/>
          <a:p>
            <a:r>
              <a:rPr lang="en-US" b="1" i="1" dirty="0"/>
              <a:t>Summary of key concepts/ideas: </a:t>
            </a:r>
          </a:p>
        </p:txBody>
      </p:sp>
      <p:sp>
        <p:nvSpPr>
          <p:cNvPr id="3" name="Text Placeholder 2">
            <a:extLst>
              <a:ext uri="{FF2B5EF4-FFF2-40B4-BE49-F238E27FC236}">
                <a16:creationId xmlns:a16="http://schemas.microsoft.com/office/drawing/2014/main" id="{81F46840-934A-6441-8E80-2AAF58E6DEE9}"/>
              </a:ext>
            </a:extLst>
          </p:cNvPr>
          <p:cNvSpPr>
            <a:spLocks noGrp="1"/>
          </p:cNvSpPr>
          <p:nvPr>
            <p:ph type="body" sz="quarter" idx="12"/>
          </p:nvPr>
        </p:nvSpPr>
        <p:spPr>
          <a:xfrm>
            <a:off x="112534" y="5933035"/>
            <a:ext cx="11649078" cy="626513"/>
          </a:xfrm>
        </p:spPr>
        <p:txBody>
          <a:bodyPr>
            <a:normAutofit fontScale="77500" lnSpcReduction="20000"/>
          </a:bodyPr>
          <a:lstStyle/>
          <a:p>
            <a:r>
              <a:rPr lang="en-US" dirty="0"/>
              <a:t>The research support available to PIs and the methods of accessing said support differ depending on which category researchers fall into and per faculty. </a:t>
            </a:r>
          </a:p>
        </p:txBody>
      </p:sp>
      <p:sp>
        <p:nvSpPr>
          <p:cNvPr id="5" name="Title 1">
            <a:extLst>
              <a:ext uri="{FF2B5EF4-FFF2-40B4-BE49-F238E27FC236}">
                <a16:creationId xmlns:a16="http://schemas.microsoft.com/office/drawing/2014/main" id="{36A716B3-ED0C-B448-8F50-5FBB075FED37}"/>
              </a:ext>
            </a:extLst>
          </p:cNvPr>
          <p:cNvSpPr txBox="1">
            <a:spLocks/>
          </p:cNvSpPr>
          <p:nvPr/>
        </p:nvSpPr>
        <p:spPr>
          <a:xfrm>
            <a:off x="658130" y="222750"/>
            <a:ext cx="11103482" cy="504082"/>
          </a:xfrm>
          <a:prstGeom prst="rect">
            <a:avLst/>
          </a:prstGeom>
        </p:spPr>
        <p:txBody>
          <a:bodyPr/>
          <a:lstStyle>
            <a:lvl1pPr algn="l" defTabSz="862051" rtl="0" eaLnBrk="1" latinLnBrk="0" hangingPunct="1">
              <a:lnSpc>
                <a:spcPct val="90000"/>
              </a:lnSpc>
              <a:spcBef>
                <a:spcPct val="0"/>
              </a:spcBef>
              <a:buNone/>
              <a:defRPr lang="en-ZA" sz="2400" b="1" kern="1200" dirty="0">
                <a:solidFill>
                  <a:schemeClr val="accent1"/>
                </a:solidFill>
                <a:latin typeface="+mj-lt"/>
                <a:ea typeface="+mj-ea"/>
                <a:cs typeface="+mj-cs"/>
              </a:defRPr>
            </a:lvl1pPr>
          </a:lstStyle>
          <a:p>
            <a:r>
              <a:rPr lang="en-US" dirty="0"/>
              <a:t>Researchers at UCT can be broadly divided into 4 categories</a:t>
            </a:r>
          </a:p>
        </p:txBody>
      </p:sp>
      <p:cxnSp>
        <p:nvCxnSpPr>
          <p:cNvPr id="6" name="Straight Connector 5">
            <a:extLst>
              <a:ext uri="{FF2B5EF4-FFF2-40B4-BE49-F238E27FC236}">
                <a16:creationId xmlns:a16="http://schemas.microsoft.com/office/drawing/2014/main" id="{61C37506-8AD1-404A-B397-AEACC2F12D9C}"/>
              </a:ext>
            </a:extLst>
          </p:cNvPr>
          <p:cNvCxnSpPr/>
          <p:nvPr/>
        </p:nvCxnSpPr>
        <p:spPr>
          <a:xfrm>
            <a:off x="419100" y="809645"/>
            <a:ext cx="11227125"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3FB002D-867D-274A-BC02-EAE5C7862FD7}"/>
              </a:ext>
            </a:extLst>
          </p:cNvPr>
          <p:cNvPicPr>
            <a:picLocks noChangeAspect="1"/>
          </p:cNvPicPr>
          <p:nvPr/>
        </p:nvPicPr>
        <p:blipFill>
          <a:blip r:embed="rId2"/>
          <a:stretch>
            <a:fillRect/>
          </a:stretch>
        </p:blipFill>
        <p:spPr>
          <a:xfrm>
            <a:off x="74631" y="28677"/>
            <a:ext cx="583499" cy="592252"/>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43DA25B6-5AA4-7845-9162-261D93173B46}"/>
              </a:ext>
            </a:extLst>
          </p:cNvPr>
          <p:cNvPicPr>
            <a:picLocks noChangeAspect="1"/>
          </p:cNvPicPr>
          <p:nvPr/>
        </p:nvPicPr>
        <p:blipFill>
          <a:blip r:embed="rId3"/>
          <a:stretch>
            <a:fillRect/>
          </a:stretch>
        </p:blipFill>
        <p:spPr>
          <a:xfrm>
            <a:off x="11162805" y="45936"/>
            <a:ext cx="1050017" cy="634800"/>
          </a:xfrm>
          <a:prstGeom prst="rect">
            <a:avLst/>
          </a:prstGeom>
        </p:spPr>
      </p:pic>
      <p:pic>
        <p:nvPicPr>
          <p:cNvPr id="11" name="Graphic 10" descr="Scientist female with solid fill">
            <a:extLst>
              <a:ext uri="{FF2B5EF4-FFF2-40B4-BE49-F238E27FC236}">
                <a16:creationId xmlns:a16="http://schemas.microsoft.com/office/drawing/2014/main" id="{8C39EC77-E0E4-2A48-B9B4-75117D65D9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32109" y="1739307"/>
            <a:ext cx="914400" cy="914400"/>
          </a:xfrm>
          <a:prstGeom prst="rect">
            <a:avLst/>
          </a:prstGeom>
        </p:spPr>
      </p:pic>
      <p:pic>
        <p:nvPicPr>
          <p:cNvPr id="12" name="Picture 2" descr="scientist using microscope icon - scientist icon stock illustrations">
            <a:extLst>
              <a:ext uri="{FF2B5EF4-FFF2-40B4-BE49-F238E27FC236}">
                <a16:creationId xmlns:a16="http://schemas.microsoft.com/office/drawing/2014/main" id="{B8FA6470-4C02-754A-8847-2592CBF10FA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7149"/>
          <a:stretch/>
        </p:blipFill>
        <p:spPr bwMode="auto">
          <a:xfrm>
            <a:off x="4104480" y="1832894"/>
            <a:ext cx="960803" cy="7960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Additional Links Research Team Icon - Clip Art Library">
            <a:extLst>
              <a:ext uri="{FF2B5EF4-FFF2-40B4-BE49-F238E27FC236}">
                <a16:creationId xmlns:a16="http://schemas.microsoft.com/office/drawing/2014/main" id="{506E5523-2D1B-F04D-BA04-807FDD3312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21995" y="1753755"/>
            <a:ext cx="812939" cy="9543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group discussion Icon - Download group discussion Icon 1696334 | Noun  Project">
            <a:extLst>
              <a:ext uri="{FF2B5EF4-FFF2-40B4-BE49-F238E27FC236}">
                <a16:creationId xmlns:a16="http://schemas.microsoft.com/office/drawing/2014/main" id="{B0FAEE69-9C88-DC42-A5E8-0D5C095528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3221" y="1716745"/>
            <a:ext cx="912191" cy="9121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e 15">
            <a:extLst>
              <a:ext uri="{FF2B5EF4-FFF2-40B4-BE49-F238E27FC236}">
                <a16:creationId xmlns:a16="http://schemas.microsoft.com/office/drawing/2014/main" id="{5A5883CD-13AA-0F4D-9A67-465AE62BFAC5}"/>
              </a:ext>
            </a:extLst>
          </p:cNvPr>
          <p:cNvGraphicFramePr>
            <a:graphicFrameLocks noGrp="1"/>
          </p:cNvGraphicFramePr>
          <p:nvPr/>
        </p:nvGraphicFramePr>
        <p:xfrm>
          <a:off x="337694" y="1559756"/>
          <a:ext cx="11227124" cy="3270029"/>
        </p:xfrm>
        <a:graphic>
          <a:graphicData uri="http://schemas.openxmlformats.org/drawingml/2006/table">
            <a:tbl>
              <a:tblPr firstRow="1" bandRow="1">
                <a:tableStyleId>{5940675A-B579-460E-94D1-54222C63F5DA}</a:tableStyleId>
              </a:tblPr>
              <a:tblGrid>
                <a:gridCol w="2806781">
                  <a:extLst>
                    <a:ext uri="{9D8B030D-6E8A-4147-A177-3AD203B41FA5}">
                      <a16:colId xmlns:a16="http://schemas.microsoft.com/office/drawing/2014/main" val="3211593571"/>
                    </a:ext>
                  </a:extLst>
                </a:gridCol>
                <a:gridCol w="2806781">
                  <a:extLst>
                    <a:ext uri="{9D8B030D-6E8A-4147-A177-3AD203B41FA5}">
                      <a16:colId xmlns:a16="http://schemas.microsoft.com/office/drawing/2014/main" val="1175683424"/>
                    </a:ext>
                  </a:extLst>
                </a:gridCol>
                <a:gridCol w="2806781">
                  <a:extLst>
                    <a:ext uri="{9D8B030D-6E8A-4147-A177-3AD203B41FA5}">
                      <a16:colId xmlns:a16="http://schemas.microsoft.com/office/drawing/2014/main" val="1259891491"/>
                    </a:ext>
                  </a:extLst>
                </a:gridCol>
                <a:gridCol w="2806781">
                  <a:extLst>
                    <a:ext uri="{9D8B030D-6E8A-4147-A177-3AD203B41FA5}">
                      <a16:colId xmlns:a16="http://schemas.microsoft.com/office/drawing/2014/main" val="399130890"/>
                    </a:ext>
                  </a:extLst>
                </a:gridCol>
              </a:tblGrid>
              <a:tr h="1258349">
                <a:tc>
                  <a:txBody>
                    <a:bodyPr/>
                    <a:lstStyle/>
                    <a:p>
                      <a:endParaRPr lang="en-US" sz="15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5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5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5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42377186"/>
                  </a:ext>
                </a:extLst>
              </a:tr>
              <a:tr h="518861">
                <a:tc>
                  <a:txBody>
                    <a:bodyPr/>
                    <a:lstStyle/>
                    <a:p>
                      <a:pPr algn="ctr"/>
                      <a:r>
                        <a:rPr lang="en-US" sz="1500" b="1" dirty="0"/>
                        <a:t>Individual Researchers (Emerging and Established)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500" b="1" dirty="0"/>
                        <a:t>Teams with Dominant PIs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500" b="1" dirty="0"/>
                        <a:t>Integrated Teams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500" b="1" dirty="0"/>
                        <a:t>Large Complex Research Groups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98067957"/>
                  </a:ext>
                </a:extLst>
              </a:tr>
              <a:tr h="1258349">
                <a:tc>
                  <a:txBody>
                    <a:bodyPr/>
                    <a:lstStyle/>
                    <a:p>
                      <a:pPr marL="285750" indent="-285750">
                        <a:buFont typeface="Arial" panose="020B0604020202020204" pitchFamily="34" charset="0"/>
                        <a:buChar char="•"/>
                      </a:pPr>
                      <a:r>
                        <a:rPr lang="en-US" sz="1500" dirty="0"/>
                        <a:t>No individual research support </a:t>
                      </a:r>
                    </a:p>
                    <a:p>
                      <a:pPr marL="285750" indent="-285750">
                        <a:buFont typeface="Arial" panose="020B0604020202020204" pitchFamily="34" charset="0"/>
                        <a:buChar char="•"/>
                      </a:pPr>
                      <a:r>
                        <a:rPr lang="en-US" sz="1500" dirty="0"/>
                        <a:t>Limited shared resources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1500" dirty="0"/>
                        <a:t>No individual research support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1500" dirty="0"/>
                        <a:t>Probably has research support infrastructure</a:t>
                      </a:r>
                    </a:p>
                    <a:p>
                      <a:pPr marL="285750" indent="-285750">
                        <a:buFont typeface="Arial" panose="020B0604020202020204" pitchFamily="34" charset="0"/>
                        <a:buChar char="•"/>
                      </a:pPr>
                      <a:r>
                        <a:rPr lang="en-US" sz="1500" dirty="0"/>
                        <a:t>Shared research resources, built and used by team</a:t>
                      </a:r>
                    </a:p>
                    <a:p>
                      <a:pPr marL="285750" indent="-285750">
                        <a:buFont typeface="Arial" panose="020B0604020202020204" pitchFamily="34" charset="0"/>
                        <a:buChar char="•"/>
                      </a:pPr>
                      <a:r>
                        <a:rPr lang="en-US" sz="1500" dirty="0"/>
                        <a:t>Significant soft-funded component typical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1500" dirty="0"/>
                        <a:t>Appoint own dedicated research administrative support staff (usually with funder budget)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1753137"/>
                  </a:ext>
                </a:extLst>
              </a:tr>
            </a:tbl>
          </a:graphicData>
        </a:graphic>
      </p:graphicFrame>
      <p:sp>
        <p:nvSpPr>
          <p:cNvPr id="17" name="Rounded Rectangle 16">
            <a:extLst>
              <a:ext uri="{FF2B5EF4-FFF2-40B4-BE49-F238E27FC236}">
                <a16:creationId xmlns:a16="http://schemas.microsoft.com/office/drawing/2014/main" id="{2E9258B3-BE43-5F40-901B-9F3EE70617E4}"/>
              </a:ext>
            </a:extLst>
          </p:cNvPr>
          <p:cNvSpPr/>
          <p:nvPr/>
        </p:nvSpPr>
        <p:spPr>
          <a:xfrm>
            <a:off x="5913912" y="1559756"/>
            <a:ext cx="5611160" cy="3498629"/>
          </a:xfrm>
          <a:prstGeom prst="round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dirty="0">
              <a:solidFill>
                <a:schemeClr val="tx1"/>
              </a:solidFill>
            </a:endParaRPr>
          </a:p>
        </p:txBody>
      </p:sp>
      <p:sp>
        <p:nvSpPr>
          <p:cNvPr id="18" name="Rounded Rectangle 17">
            <a:extLst>
              <a:ext uri="{FF2B5EF4-FFF2-40B4-BE49-F238E27FC236}">
                <a16:creationId xmlns:a16="http://schemas.microsoft.com/office/drawing/2014/main" id="{040A612C-9B38-9149-B31B-8E01759D8108}"/>
              </a:ext>
            </a:extLst>
          </p:cNvPr>
          <p:cNvSpPr/>
          <p:nvPr/>
        </p:nvSpPr>
        <p:spPr>
          <a:xfrm>
            <a:off x="263005" y="1563290"/>
            <a:ext cx="8120973" cy="3498629"/>
          </a:xfrm>
          <a:prstGeom prst="roundRect">
            <a:avLst/>
          </a:prstGeom>
          <a:noFill/>
          <a:ln w="28575">
            <a:solidFill>
              <a:srgbClr val="00905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US" sz="1600" b="1" dirty="0">
              <a:solidFill>
                <a:schemeClr val="tx1"/>
              </a:solidFill>
              <a:highlight>
                <a:srgbClr val="0000FF"/>
              </a:highlight>
            </a:endParaRPr>
          </a:p>
        </p:txBody>
      </p:sp>
      <p:sp>
        <p:nvSpPr>
          <p:cNvPr id="19" name="TextBox 18">
            <a:extLst>
              <a:ext uri="{FF2B5EF4-FFF2-40B4-BE49-F238E27FC236}">
                <a16:creationId xmlns:a16="http://schemas.microsoft.com/office/drawing/2014/main" id="{41B8383E-29B0-7646-B945-289C5E05FEC6}"/>
              </a:ext>
            </a:extLst>
          </p:cNvPr>
          <p:cNvSpPr txBox="1"/>
          <p:nvPr/>
        </p:nvSpPr>
        <p:spPr>
          <a:xfrm>
            <a:off x="337694" y="5142016"/>
            <a:ext cx="5536472" cy="570015"/>
          </a:xfrm>
          <a:prstGeom prst="rect">
            <a:avLst/>
          </a:prstGeom>
          <a:noFill/>
        </p:spPr>
        <p:txBody>
          <a:bodyPr wrap="square" lIns="0" tIns="0" rIns="0" bIns="0" rtlCol="0">
            <a:noAutofit/>
          </a:bodyPr>
          <a:lstStyle/>
          <a:p>
            <a:pPr algn="ctr"/>
            <a:r>
              <a:rPr lang="en-US" sz="1600" b="1" dirty="0">
                <a:solidFill>
                  <a:srgbClr val="009051"/>
                </a:solidFill>
              </a:rPr>
              <a:t>Reliant on Centre and UCT support</a:t>
            </a:r>
          </a:p>
        </p:txBody>
      </p:sp>
      <p:sp>
        <p:nvSpPr>
          <p:cNvPr id="20" name="TextBox 19">
            <a:extLst>
              <a:ext uri="{FF2B5EF4-FFF2-40B4-BE49-F238E27FC236}">
                <a16:creationId xmlns:a16="http://schemas.microsoft.com/office/drawing/2014/main" id="{A0BC0E12-9B75-514F-BF31-506E36651718}"/>
              </a:ext>
            </a:extLst>
          </p:cNvPr>
          <p:cNvSpPr txBox="1"/>
          <p:nvPr/>
        </p:nvSpPr>
        <p:spPr>
          <a:xfrm>
            <a:off x="5988600" y="5142987"/>
            <a:ext cx="5536472" cy="570015"/>
          </a:xfrm>
          <a:prstGeom prst="rect">
            <a:avLst/>
          </a:prstGeom>
          <a:noFill/>
        </p:spPr>
        <p:txBody>
          <a:bodyPr wrap="square" lIns="0" tIns="0" rIns="0" bIns="0" rtlCol="0">
            <a:noAutofit/>
          </a:bodyPr>
          <a:lstStyle/>
          <a:p>
            <a:pPr algn="ctr"/>
            <a:r>
              <a:rPr lang="en-US" sz="1600" b="1" dirty="0">
                <a:solidFill>
                  <a:srgbClr val="C00000"/>
                </a:solidFill>
              </a:rPr>
              <a:t>Providing their own research administration support within UCT’s structures</a:t>
            </a:r>
          </a:p>
        </p:txBody>
      </p:sp>
    </p:spTree>
    <p:extLst>
      <p:ext uri="{BB962C8B-B14F-4D97-AF65-F5344CB8AC3E}">
        <p14:creationId xmlns:p14="http://schemas.microsoft.com/office/powerpoint/2010/main" val="2255756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2FFA-04D6-914D-9E54-1E21EFC4538B}"/>
              </a:ext>
            </a:extLst>
          </p:cNvPr>
          <p:cNvSpPr>
            <a:spLocks noGrp="1"/>
          </p:cNvSpPr>
          <p:nvPr>
            <p:ph type="title"/>
          </p:nvPr>
        </p:nvSpPr>
        <p:spPr>
          <a:xfrm>
            <a:off x="862345" y="101103"/>
            <a:ext cx="11103482" cy="504082"/>
          </a:xfrm>
        </p:spPr>
        <p:txBody>
          <a:bodyPr/>
          <a:lstStyle/>
          <a:p>
            <a:r>
              <a:rPr lang="en-US" sz="3200" dirty="0"/>
              <a:t>Breakdown of researchers and research funding varies per faculty </a:t>
            </a:r>
          </a:p>
        </p:txBody>
      </p:sp>
      <p:cxnSp>
        <p:nvCxnSpPr>
          <p:cNvPr id="6" name="Straight Connector 5">
            <a:extLst>
              <a:ext uri="{FF2B5EF4-FFF2-40B4-BE49-F238E27FC236}">
                <a16:creationId xmlns:a16="http://schemas.microsoft.com/office/drawing/2014/main" id="{42832416-C3BC-BC49-8787-3D43A43D19EB}"/>
              </a:ext>
            </a:extLst>
          </p:cNvPr>
          <p:cNvCxnSpPr>
            <a:cxnSpLocks/>
          </p:cNvCxnSpPr>
          <p:nvPr/>
        </p:nvCxnSpPr>
        <p:spPr>
          <a:xfrm>
            <a:off x="419100" y="716881"/>
            <a:ext cx="11362083" cy="43899"/>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9207C89-7FBA-9547-AF8A-B664B7483D9B}"/>
              </a:ext>
            </a:extLst>
          </p:cNvPr>
          <p:cNvPicPr>
            <a:picLocks noChangeAspect="1"/>
          </p:cNvPicPr>
          <p:nvPr/>
        </p:nvPicPr>
        <p:blipFill>
          <a:blip r:embed="rId3"/>
          <a:stretch>
            <a:fillRect/>
          </a:stretch>
        </p:blipFill>
        <p:spPr>
          <a:xfrm>
            <a:off x="74631" y="28677"/>
            <a:ext cx="583499" cy="592252"/>
          </a:xfrm>
          <a:prstGeom prst="rect">
            <a:avLst/>
          </a:prstGeom>
        </p:spPr>
      </p:pic>
      <p:sp>
        <p:nvSpPr>
          <p:cNvPr id="47" name="TextBox 46">
            <a:extLst>
              <a:ext uri="{FF2B5EF4-FFF2-40B4-BE49-F238E27FC236}">
                <a16:creationId xmlns:a16="http://schemas.microsoft.com/office/drawing/2014/main" id="{54160E3D-61C9-CA4C-8D67-6F4C6E134324}"/>
              </a:ext>
            </a:extLst>
          </p:cNvPr>
          <p:cNvSpPr txBox="1"/>
          <p:nvPr/>
        </p:nvSpPr>
        <p:spPr>
          <a:xfrm>
            <a:off x="366380" y="856562"/>
            <a:ext cx="10972800" cy="305698"/>
          </a:xfrm>
          <a:prstGeom prst="rect">
            <a:avLst/>
          </a:prstGeom>
          <a:noFill/>
        </p:spPr>
        <p:txBody>
          <a:bodyPr wrap="square" lIns="0" tIns="0" rIns="0" bIns="0" rtlCol="0">
            <a:noAutofit/>
          </a:bodyPr>
          <a:lstStyle/>
          <a:p>
            <a:pPr algn="l"/>
            <a:r>
              <a:rPr lang="en-US" sz="1800" b="1" i="1" dirty="0">
                <a:solidFill>
                  <a:schemeClr val="tx2"/>
                </a:solidFill>
              </a:rPr>
              <a:t>Breakdown of research funding and PIs per category (2019):</a:t>
            </a:r>
          </a:p>
        </p:txBody>
      </p:sp>
      <p:sp>
        <p:nvSpPr>
          <p:cNvPr id="53" name="Text Placeholder 3">
            <a:extLst>
              <a:ext uri="{FF2B5EF4-FFF2-40B4-BE49-F238E27FC236}">
                <a16:creationId xmlns:a16="http://schemas.microsoft.com/office/drawing/2014/main" id="{1EF14A24-ECDD-9649-8F8B-CDF985CA9B9D}"/>
              </a:ext>
            </a:extLst>
          </p:cNvPr>
          <p:cNvSpPr txBox="1">
            <a:spLocks/>
          </p:cNvSpPr>
          <p:nvPr/>
        </p:nvSpPr>
        <p:spPr>
          <a:xfrm>
            <a:off x="133105" y="6094494"/>
            <a:ext cx="12014291" cy="734817"/>
          </a:xfrm>
          <a:prstGeom prst="rect">
            <a:avLst/>
          </a:prstGeom>
          <a:gradFill flip="none" rotWithShape="1">
            <a:gsLst>
              <a:gs pos="0">
                <a:schemeClr val="accent1"/>
              </a:gs>
              <a:gs pos="100000">
                <a:schemeClr val="tx2"/>
              </a:gs>
            </a:gsLst>
            <a:lin ang="0" scaled="1"/>
            <a:tileRect/>
          </a:gradFill>
          <a:ln>
            <a:noFill/>
          </a:ln>
        </p:spPr>
        <p:txBody>
          <a:bodyPr vert="horz" lIns="108000" tIns="108000" rIns="108000" bIns="108000" rtlCol="0" anchor="ctr">
            <a:noAutofit/>
          </a:bodyPr>
          <a:lstStyle>
            <a:lvl1pPr marL="490538" indent="0" algn="l" defTabSz="862051" rtl="0" eaLnBrk="1" latinLnBrk="0" hangingPunct="1">
              <a:lnSpc>
                <a:spcPct val="100000"/>
              </a:lnSpc>
              <a:spcBef>
                <a:spcPts val="0"/>
              </a:spcBef>
              <a:spcAft>
                <a:spcPts val="0"/>
              </a:spcAft>
              <a:buFont typeface="Arial" panose="020B0604020202020204" pitchFamily="34" charset="0"/>
              <a:buNone/>
              <a:defRPr sz="2000" b="1" kern="1200">
                <a:solidFill>
                  <a:schemeClr val="bg1"/>
                </a:solidFill>
                <a:latin typeface="+mn-lt"/>
                <a:ea typeface="+mn-ea"/>
                <a:cs typeface="+mn-cs"/>
              </a:defRPr>
            </a:lvl1pPr>
            <a:lvl2pPr marL="646538" indent="-215513" algn="l" defTabSz="862051" rtl="0" eaLnBrk="1" latinLnBrk="0" hangingPunct="1">
              <a:lnSpc>
                <a:spcPct val="120000"/>
              </a:lnSpc>
              <a:spcBef>
                <a:spcPts val="0"/>
              </a:spcBef>
              <a:spcAft>
                <a:spcPts val="300"/>
              </a:spcAft>
              <a:buFont typeface="Symbol" panose="05050102010706020507" pitchFamily="18" charset="2"/>
              <a:buChar char="-"/>
              <a:defRPr sz="1800" kern="1200">
                <a:solidFill>
                  <a:schemeClr val="tx2"/>
                </a:solidFill>
                <a:latin typeface="+mn-lt"/>
                <a:ea typeface="+mn-ea"/>
                <a:cs typeface="+mn-cs"/>
              </a:defRPr>
            </a:lvl2pPr>
            <a:lvl3pPr marL="1077563" indent="-215513" algn="l" defTabSz="862051" rtl="0" eaLnBrk="1" latinLnBrk="0" hangingPunct="1">
              <a:lnSpc>
                <a:spcPct val="120000"/>
              </a:lnSpc>
              <a:spcBef>
                <a:spcPts val="0"/>
              </a:spcBef>
              <a:spcAft>
                <a:spcPts val="300"/>
              </a:spcAft>
              <a:buFont typeface="Arial" panose="020B0604020202020204" pitchFamily="34" charset="0"/>
              <a:buChar char="•"/>
              <a:defRPr sz="1800" kern="1200">
                <a:solidFill>
                  <a:schemeClr val="tx2"/>
                </a:solidFill>
                <a:latin typeface="+mn-lt"/>
                <a:ea typeface="+mn-ea"/>
                <a:cs typeface="+mn-cs"/>
              </a:defRPr>
            </a:lvl3pPr>
            <a:lvl4pPr marL="1508589" indent="-215513" algn="l" defTabSz="862051" rtl="0" eaLnBrk="1" latinLnBrk="0" hangingPunct="1">
              <a:lnSpc>
                <a:spcPct val="120000"/>
              </a:lnSpc>
              <a:spcBef>
                <a:spcPts val="0"/>
              </a:spcBef>
              <a:spcAft>
                <a:spcPts val="300"/>
              </a:spcAft>
              <a:buFont typeface="Symbol" panose="05050102010706020507" pitchFamily="18" charset="2"/>
              <a:buChar char=""/>
              <a:defRPr sz="1800" kern="1200">
                <a:solidFill>
                  <a:schemeClr val="tx2"/>
                </a:solidFill>
                <a:latin typeface="+mn-lt"/>
                <a:ea typeface="+mn-ea"/>
                <a:cs typeface="+mn-cs"/>
              </a:defRPr>
            </a:lvl4pPr>
            <a:lvl5pPr marL="1939614" indent="-215513" algn="l" defTabSz="862051" rtl="0" eaLnBrk="1" latinLnBrk="0" hangingPunct="1">
              <a:lnSpc>
                <a:spcPct val="120000"/>
              </a:lnSpc>
              <a:spcBef>
                <a:spcPts val="0"/>
              </a:spcBef>
              <a:spcAft>
                <a:spcPts val="300"/>
              </a:spcAft>
              <a:buFont typeface="Arial" panose="020B0604020202020204" pitchFamily="34" charset="0"/>
              <a:buChar char="•"/>
              <a:defRPr sz="1800" kern="1200">
                <a:solidFill>
                  <a:schemeClr val="tx2"/>
                </a:solidFill>
                <a:latin typeface="+mn-lt"/>
                <a:ea typeface="+mn-ea"/>
                <a:cs typeface="+mn-cs"/>
              </a:defRPr>
            </a:lvl5pPr>
            <a:lvl6pPr marL="2370639"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6pPr>
            <a:lvl7pPr marL="2801664"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7pPr>
            <a:lvl8pPr marL="3232690"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8pPr>
            <a:lvl9pPr marL="3663715"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9pPr>
          </a:lstStyle>
          <a:p>
            <a:r>
              <a:rPr lang="en-US" dirty="0"/>
              <a:t>The research focus for each faculty, and therefore their support needs are different. </a:t>
            </a:r>
            <a:endParaRPr lang="en-ZA" dirty="0"/>
          </a:p>
        </p:txBody>
      </p:sp>
      <p:sp>
        <p:nvSpPr>
          <p:cNvPr id="9" name="TextBox 8">
            <a:extLst>
              <a:ext uri="{FF2B5EF4-FFF2-40B4-BE49-F238E27FC236}">
                <a16:creationId xmlns:a16="http://schemas.microsoft.com/office/drawing/2014/main" id="{E8C1C578-6A70-FB4A-B276-7CB605BB630F}"/>
              </a:ext>
            </a:extLst>
          </p:cNvPr>
          <p:cNvSpPr txBox="1"/>
          <p:nvPr/>
        </p:nvSpPr>
        <p:spPr>
          <a:xfrm>
            <a:off x="1497496" y="5512904"/>
            <a:ext cx="0" cy="0"/>
          </a:xfrm>
          <a:prstGeom prst="rect">
            <a:avLst/>
          </a:prstGeom>
          <a:noFill/>
        </p:spPr>
        <p:txBody>
          <a:bodyPr wrap="none" lIns="0" tIns="0" rIns="0" bIns="0" rtlCol="0">
            <a:noAutofit/>
          </a:bodyPr>
          <a:lstStyle/>
          <a:p>
            <a:pPr algn="l"/>
            <a:endParaRPr lang="en-US" sz="1600" dirty="0">
              <a:solidFill>
                <a:schemeClr val="tx2"/>
              </a:solidFill>
            </a:endParaRPr>
          </a:p>
        </p:txBody>
      </p:sp>
      <p:graphicFrame>
        <p:nvGraphicFramePr>
          <p:cNvPr id="3" name="Table 4">
            <a:extLst>
              <a:ext uri="{FF2B5EF4-FFF2-40B4-BE49-F238E27FC236}">
                <a16:creationId xmlns:a16="http://schemas.microsoft.com/office/drawing/2014/main" id="{CD4852C9-56E0-2B4C-AB78-D5AA51A27420}"/>
              </a:ext>
            </a:extLst>
          </p:cNvPr>
          <p:cNvGraphicFramePr>
            <a:graphicFrameLocks noGrp="1"/>
          </p:cNvGraphicFramePr>
          <p:nvPr/>
        </p:nvGraphicFramePr>
        <p:xfrm>
          <a:off x="302566" y="1347093"/>
          <a:ext cx="11545466" cy="4085729"/>
        </p:xfrm>
        <a:graphic>
          <a:graphicData uri="http://schemas.openxmlformats.org/drawingml/2006/table">
            <a:tbl>
              <a:tblPr firstRow="1" bandRow="1">
                <a:tableStyleId>{5940675A-B579-460E-94D1-54222C63F5DA}</a:tableStyleId>
              </a:tblPr>
              <a:tblGrid>
                <a:gridCol w="1062000">
                  <a:extLst>
                    <a:ext uri="{9D8B030D-6E8A-4147-A177-3AD203B41FA5}">
                      <a16:colId xmlns:a16="http://schemas.microsoft.com/office/drawing/2014/main" val="3189735644"/>
                    </a:ext>
                  </a:extLst>
                </a:gridCol>
                <a:gridCol w="680134">
                  <a:extLst>
                    <a:ext uri="{9D8B030D-6E8A-4147-A177-3AD203B41FA5}">
                      <a16:colId xmlns:a16="http://schemas.microsoft.com/office/drawing/2014/main" val="3446741991"/>
                    </a:ext>
                  </a:extLst>
                </a:gridCol>
                <a:gridCol w="817504">
                  <a:extLst>
                    <a:ext uri="{9D8B030D-6E8A-4147-A177-3AD203B41FA5}">
                      <a16:colId xmlns:a16="http://schemas.microsoft.com/office/drawing/2014/main" val="1770057312"/>
                    </a:ext>
                  </a:extLst>
                </a:gridCol>
                <a:gridCol w="681096">
                  <a:extLst>
                    <a:ext uri="{9D8B030D-6E8A-4147-A177-3AD203B41FA5}">
                      <a16:colId xmlns:a16="http://schemas.microsoft.com/office/drawing/2014/main" val="2273342179"/>
                    </a:ext>
                  </a:extLst>
                </a:gridCol>
                <a:gridCol w="816542">
                  <a:extLst>
                    <a:ext uri="{9D8B030D-6E8A-4147-A177-3AD203B41FA5}">
                      <a16:colId xmlns:a16="http://schemas.microsoft.com/office/drawing/2014/main" val="3918278308"/>
                    </a:ext>
                  </a:extLst>
                </a:gridCol>
                <a:gridCol w="707458">
                  <a:extLst>
                    <a:ext uri="{9D8B030D-6E8A-4147-A177-3AD203B41FA5}">
                      <a16:colId xmlns:a16="http://schemas.microsoft.com/office/drawing/2014/main" val="2076025541"/>
                    </a:ext>
                  </a:extLst>
                </a:gridCol>
                <a:gridCol w="790180">
                  <a:extLst>
                    <a:ext uri="{9D8B030D-6E8A-4147-A177-3AD203B41FA5}">
                      <a16:colId xmlns:a16="http://schemas.microsoft.com/office/drawing/2014/main" val="192133927"/>
                    </a:ext>
                  </a:extLst>
                </a:gridCol>
                <a:gridCol w="632220">
                  <a:extLst>
                    <a:ext uri="{9D8B030D-6E8A-4147-A177-3AD203B41FA5}">
                      <a16:colId xmlns:a16="http://schemas.microsoft.com/office/drawing/2014/main" val="3760968281"/>
                    </a:ext>
                  </a:extLst>
                </a:gridCol>
                <a:gridCol w="865418">
                  <a:extLst>
                    <a:ext uri="{9D8B030D-6E8A-4147-A177-3AD203B41FA5}">
                      <a16:colId xmlns:a16="http://schemas.microsoft.com/office/drawing/2014/main" val="4178751908"/>
                    </a:ext>
                  </a:extLst>
                </a:gridCol>
                <a:gridCol w="709382">
                  <a:extLst>
                    <a:ext uri="{9D8B030D-6E8A-4147-A177-3AD203B41FA5}">
                      <a16:colId xmlns:a16="http://schemas.microsoft.com/office/drawing/2014/main" val="983200567"/>
                    </a:ext>
                  </a:extLst>
                </a:gridCol>
                <a:gridCol w="788256">
                  <a:extLst>
                    <a:ext uri="{9D8B030D-6E8A-4147-A177-3AD203B41FA5}">
                      <a16:colId xmlns:a16="http://schemas.microsoft.com/office/drawing/2014/main" val="459204854"/>
                    </a:ext>
                  </a:extLst>
                </a:gridCol>
                <a:gridCol w="723044">
                  <a:extLst>
                    <a:ext uri="{9D8B030D-6E8A-4147-A177-3AD203B41FA5}">
                      <a16:colId xmlns:a16="http://schemas.microsoft.com/office/drawing/2014/main" val="344292866"/>
                    </a:ext>
                  </a:extLst>
                </a:gridCol>
                <a:gridCol w="774594">
                  <a:extLst>
                    <a:ext uri="{9D8B030D-6E8A-4147-A177-3AD203B41FA5}">
                      <a16:colId xmlns:a16="http://schemas.microsoft.com/office/drawing/2014/main" val="1857306381"/>
                    </a:ext>
                  </a:extLst>
                </a:gridCol>
                <a:gridCol w="635106">
                  <a:extLst>
                    <a:ext uri="{9D8B030D-6E8A-4147-A177-3AD203B41FA5}">
                      <a16:colId xmlns:a16="http://schemas.microsoft.com/office/drawing/2014/main" val="846391103"/>
                    </a:ext>
                  </a:extLst>
                </a:gridCol>
                <a:gridCol w="862532">
                  <a:extLst>
                    <a:ext uri="{9D8B030D-6E8A-4147-A177-3AD203B41FA5}">
                      <a16:colId xmlns:a16="http://schemas.microsoft.com/office/drawing/2014/main" val="924126061"/>
                    </a:ext>
                  </a:extLst>
                </a:gridCol>
              </a:tblGrid>
              <a:tr h="503218">
                <a:tc rowSpan="2">
                  <a:txBody>
                    <a:bodyPr/>
                    <a:lstStyle/>
                    <a:p>
                      <a:pPr algn="ctr"/>
                      <a:r>
                        <a:rPr lang="en-US" sz="1100" b="1" dirty="0"/>
                        <a:t>Grouping </a:t>
                      </a:r>
                    </a:p>
                  </a:txBody>
                  <a:tcPr anchor="ctr">
                    <a:noFill/>
                  </a:tcPr>
                </a:tc>
                <a:tc gridSpan="2">
                  <a:txBody>
                    <a:bodyPr/>
                    <a:lstStyle/>
                    <a:p>
                      <a:pPr algn="ctr"/>
                      <a:r>
                        <a:rPr lang="en-US" sz="1100" b="1" dirty="0"/>
                        <a:t>Health Science%</a:t>
                      </a:r>
                    </a:p>
                  </a:txBody>
                  <a:tcPr>
                    <a:solidFill>
                      <a:schemeClr val="accent6">
                        <a:lumMod val="20000"/>
                        <a:lumOff val="80000"/>
                      </a:schemeClr>
                    </a:solidFill>
                  </a:tcPr>
                </a:tc>
                <a:tc hMerge="1">
                  <a:txBody>
                    <a:bodyPr/>
                    <a:lstStyle/>
                    <a:p>
                      <a:pPr algn="ctr"/>
                      <a:r>
                        <a:rPr lang="en-US" sz="1400" b="1" dirty="0"/>
                        <a:t>Humanities %</a:t>
                      </a:r>
                    </a:p>
                  </a:txBody>
                  <a:tcPr>
                    <a:solidFill>
                      <a:schemeClr val="accent1">
                        <a:lumMod val="40000"/>
                        <a:lumOff val="60000"/>
                      </a:schemeClr>
                    </a:solidFill>
                  </a:tcPr>
                </a:tc>
                <a:tc gridSpan="2">
                  <a:txBody>
                    <a:bodyPr/>
                    <a:lstStyle/>
                    <a:p>
                      <a:pPr algn="ctr"/>
                      <a:r>
                        <a:rPr lang="en-US" sz="1100" b="1" dirty="0"/>
                        <a:t>Science % </a:t>
                      </a:r>
                    </a:p>
                  </a:txBody>
                  <a:tcPr>
                    <a:solidFill>
                      <a:schemeClr val="accent5">
                        <a:lumMod val="20000"/>
                        <a:lumOff val="80000"/>
                      </a:schemeClr>
                    </a:solidFill>
                  </a:tcPr>
                </a:tc>
                <a:tc hMerge="1">
                  <a:txBody>
                    <a:bodyPr/>
                    <a:lstStyle/>
                    <a:p>
                      <a:pPr algn="ctr"/>
                      <a:r>
                        <a:rPr lang="en-US" sz="1400" b="1" dirty="0"/>
                        <a:t>Humanities %</a:t>
                      </a:r>
                    </a:p>
                  </a:txBody>
                  <a:tcPr>
                    <a:solidFill>
                      <a:schemeClr val="accent1">
                        <a:lumMod val="40000"/>
                        <a:lumOff val="60000"/>
                      </a:schemeClr>
                    </a:solidFill>
                  </a:tcPr>
                </a:tc>
                <a:tc gridSpan="2">
                  <a:txBody>
                    <a:bodyPr/>
                    <a:lstStyle/>
                    <a:p>
                      <a:pPr algn="ctr"/>
                      <a:r>
                        <a:rPr lang="en-US" sz="1100" b="1" dirty="0"/>
                        <a:t>EBE %</a:t>
                      </a:r>
                    </a:p>
                  </a:txBody>
                  <a:tcPr>
                    <a:solidFill>
                      <a:schemeClr val="accent4">
                        <a:lumMod val="20000"/>
                        <a:lumOff val="80000"/>
                      </a:schemeClr>
                    </a:solidFill>
                  </a:tcPr>
                </a:tc>
                <a:tc hMerge="1">
                  <a:txBody>
                    <a:bodyPr/>
                    <a:lstStyle/>
                    <a:p>
                      <a:pPr algn="ctr"/>
                      <a:r>
                        <a:rPr lang="en-US" sz="1400" b="1" dirty="0"/>
                        <a:t>Humanities %</a:t>
                      </a:r>
                    </a:p>
                  </a:txBody>
                  <a:tcPr>
                    <a:solidFill>
                      <a:schemeClr val="accent1">
                        <a:lumMod val="40000"/>
                        <a:lumOff val="60000"/>
                      </a:schemeClr>
                    </a:solidFill>
                  </a:tcPr>
                </a:tc>
                <a:tc gridSpan="2">
                  <a:txBody>
                    <a:bodyPr/>
                    <a:lstStyle/>
                    <a:p>
                      <a:pPr algn="ctr"/>
                      <a:r>
                        <a:rPr lang="en-US" sz="1100" b="1" dirty="0"/>
                        <a:t>Commerce % </a:t>
                      </a:r>
                    </a:p>
                  </a:txBody>
                  <a:tcPr>
                    <a:solidFill>
                      <a:schemeClr val="accent3">
                        <a:lumMod val="20000"/>
                        <a:lumOff val="80000"/>
                      </a:schemeClr>
                    </a:solidFill>
                  </a:tcPr>
                </a:tc>
                <a:tc hMerge="1">
                  <a:txBody>
                    <a:bodyPr/>
                    <a:lstStyle/>
                    <a:p>
                      <a:pPr algn="ctr"/>
                      <a:r>
                        <a:rPr lang="en-US" sz="1400" b="1" dirty="0"/>
                        <a:t>Humanities %</a:t>
                      </a:r>
                    </a:p>
                  </a:txBody>
                  <a:tcPr>
                    <a:solidFill>
                      <a:schemeClr val="accent1">
                        <a:lumMod val="40000"/>
                        <a:lumOff val="60000"/>
                      </a:schemeClr>
                    </a:solidFill>
                  </a:tcPr>
                </a:tc>
                <a:tc gridSpan="2">
                  <a:txBody>
                    <a:bodyPr/>
                    <a:lstStyle/>
                    <a:p>
                      <a:pPr algn="ctr"/>
                      <a:r>
                        <a:rPr lang="en-US" sz="1100" b="1" dirty="0"/>
                        <a:t>Law % </a:t>
                      </a:r>
                    </a:p>
                  </a:txBody>
                  <a:tcPr>
                    <a:solidFill>
                      <a:schemeClr val="accent1">
                        <a:lumMod val="20000"/>
                        <a:lumOff val="80000"/>
                      </a:schemeClr>
                    </a:solidFill>
                  </a:tcPr>
                </a:tc>
                <a:tc hMerge="1">
                  <a:txBody>
                    <a:bodyPr/>
                    <a:lstStyle/>
                    <a:p>
                      <a:pPr algn="ctr"/>
                      <a:r>
                        <a:rPr lang="en-US" sz="1400" b="1" dirty="0"/>
                        <a:t>Humanities %</a:t>
                      </a:r>
                    </a:p>
                  </a:txBody>
                  <a:tcPr>
                    <a:solidFill>
                      <a:schemeClr val="accent1">
                        <a:lumMod val="40000"/>
                        <a:lumOff val="60000"/>
                      </a:schemeClr>
                    </a:solidFill>
                  </a:tcPr>
                </a:tc>
                <a:tc gridSpan="2">
                  <a:txBody>
                    <a:bodyPr/>
                    <a:lstStyle/>
                    <a:p>
                      <a:pPr algn="ctr"/>
                      <a:r>
                        <a:rPr lang="en-US" sz="1100" b="1" dirty="0"/>
                        <a:t>Humanities%</a:t>
                      </a:r>
                    </a:p>
                  </a:txBody>
                  <a:tcPr>
                    <a:solidFill>
                      <a:schemeClr val="bg2">
                        <a:lumMod val="40000"/>
                        <a:lumOff val="60000"/>
                      </a:schemeClr>
                    </a:solidFill>
                  </a:tcPr>
                </a:tc>
                <a:tc hMerge="1">
                  <a:txBody>
                    <a:bodyPr/>
                    <a:lstStyle/>
                    <a:p>
                      <a:pPr algn="ctr"/>
                      <a:r>
                        <a:rPr lang="en-US" sz="1400" b="1" dirty="0"/>
                        <a:t>Humanities %</a:t>
                      </a:r>
                    </a:p>
                  </a:txBody>
                  <a:tcPr>
                    <a:solidFill>
                      <a:schemeClr val="accent1">
                        <a:lumMod val="20000"/>
                        <a:lumOff val="80000"/>
                      </a:schemeClr>
                    </a:solidFill>
                  </a:tcPr>
                </a:tc>
                <a:tc gridSpan="2">
                  <a:txBody>
                    <a:bodyPr/>
                    <a:lstStyle/>
                    <a:p>
                      <a:pPr algn="ctr"/>
                      <a:r>
                        <a:rPr lang="en-US" sz="1100" b="1" dirty="0"/>
                        <a:t>CHED %</a:t>
                      </a:r>
                    </a:p>
                  </a:txBody>
                  <a:tcPr>
                    <a:solidFill>
                      <a:schemeClr val="accent1">
                        <a:lumMod val="40000"/>
                        <a:lumOff val="60000"/>
                      </a:schemeClr>
                    </a:solidFill>
                  </a:tcPr>
                </a:tc>
                <a:tc hMerge="1">
                  <a:txBody>
                    <a:bodyPr/>
                    <a:lstStyle/>
                    <a:p>
                      <a:pPr algn="ctr"/>
                      <a:r>
                        <a:rPr lang="en-US" sz="1400" b="1" dirty="0"/>
                        <a:t>Humanities %</a:t>
                      </a:r>
                    </a:p>
                  </a:txBody>
                  <a:tcPr>
                    <a:solidFill>
                      <a:schemeClr val="accent1">
                        <a:lumMod val="20000"/>
                        <a:lumOff val="80000"/>
                      </a:schemeClr>
                    </a:solidFill>
                  </a:tcPr>
                </a:tc>
                <a:extLst>
                  <a:ext uri="{0D108BD9-81ED-4DB2-BD59-A6C34878D82A}">
                    <a16:rowId xmlns:a16="http://schemas.microsoft.com/office/drawing/2014/main" val="3445160442"/>
                  </a:ext>
                </a:extLst>
              </a:tr>
              <a:tr h="518161">
                <a:tc vMerge="1">
                  <a:txBody>
                    <a:bodyPr/>
                    <a:lstStyle/>
                    <a:p>
                      <a:endParaRPr lang="en-US"/>
                    </a:p>
                  </a:txBody>
                  <a:tcPr/>
                </a:tc>
                <a:tc>
                  <a:txBody>
                    <a:bodyPr/>
                    <a:lstStyle/>
                    <a:p>
                      <a:pPr algn="ctr"/>
                      <a:r>
                        <a:rPr lang="en-US" sz="1100" b="1" dirty="0"/>
                        <a:t>PIs</a:t>
                      </a:r>
                    </a:p>
                  </a:txBody>
                  <a:tcPr>
                    <a:solidFill>
                      <a:schemeClr val="accent6">
                        <a:lumMod val="20000"/>
                        <a:lumOff val="80000"/>
                      </a:schemeClr>
                    </a:solidFill>
                  </a:tcPr>
                </a:tc>
                <a:tc>
                  <a:txBody>
                    <a:bodyPr/>
                    <a:lstStyle/>
                    <a:p>
                      <a:pPr algn="ctr"/>
                      <a:r>
                        <a:rPr lang="en-US" sz="1100" b="1" dirty="0"/>
                        <a:t>Rand Value </a:t>
                      </a:r>
                    </a:p>
                  </a:txBody>
                  <a:tcPr>
                    <a:solidFill>
                      <a:schemeClr val="accent6">
                        <a:lumMod val="20000"/>
                        <a:lumOff val="80000"/>
                      </a:schemeClr>
                    </a:solidFill>
                  </a:tcPr>
                </a:tc>
                <a:tc>
                  <a:txBody>
                    <a:bodyPr/>
                    <a:lstStyle/>
                    <a:p>
                      <a:pPr algn="ctr"/>
                      <a:r>
                        <a:rPr lang="en-US" sz="1100" b="1" dirty="0"/>
                        <a:t>PIs</a:t>
                      </a:r>
                    </a:p>
                  </a:txBody>
                  <a:tcPr>
                    <a:solidFill>
                      <a:schemeClr val="accent5">
                        <a:lumMod val="20000"/>
                        <a:lumOff val="80000"/>
                      </a:schemeClr>
                    </a:solidFill>
                  </a:tcPr>
                </a:tc>
                <a:tc>
                  <a:txBody>
                    <a:bodyPr/>
                    <a:lstStyle/>
                    <a:p>
                      <a:pPr algn="ctr"/>
                      <a:r>
                        <a:rPr lang="en-US" sz="1100" b="1" dirty="0"/>
                        <a:t>Rand Value </a:t>
                      </a:r>
                    </a:p>
                  </a:txBody>
                  <a:tcPr>
                    <a:solidFill>
                      <a:schemeClr val="accent5">
                        <a:lumMod val="20000"/>
                        <a:lumOff val="80000"/>
                      </a:schemeClr>
                    </a:solidFill>
                  </a:tcPr>
                </a:tc>
                <a:tc>
                  <a:txBody>
                    <a:bodyPr/>
                    <a:lstStyle/>
                    <a:p>
                      <a:pPr algn="ctr"/>
                      <a:r>
                        <a:rPr lang="en-US" sz="1100" b="1" dirty="0"/>
                        <a:t>PIs</a:t>
                      </a:r>
                    </a:p>
                  </a:txBody>
                  <a:tcPr>
                    <a:solidFill>
                      <a:schemeClr val="accent4">
                        <a:lumMod val="20000"/>
                        <a:lumOff val="80000"/>
                      </a:schemeClr>
                    </a:solidFill>
                  </a:tcPr>
                </a:tc>
                <a:tc>
                  <a:txBody>
                    <a:bodyPr/>
                    <a:lstStyle/>
                    <a:p>
                      <a:pPr algn="ctr"/>
                      <a:r>
                        <a:rPr lang="en-US" sz="1100" b="1" dirty="0"/>
                        <a:t>Rand Value </a:t>
                      </a:r>
                    </a:p>
                  </a:txBody>
                  <a:tcPr>
                    <a:solidFill>
                      <a:schemeClr val="accent4">
                        <a:lumMod val="20000"/>
                        <a:lumOff val="80000"/>
                      </a:schemeClr>
                    </a:solidFill>
                  </a:tcPr>
                </a:tc>
                <a:tc>
                  <a:txBody>
                    <a:bodyPr/>
                    <a:lstStyle/>
                    <a:p>
                      <a:pPr algn="ctr"/>
                      <a:r>
                        <a:rPr lang="en-US" sz="1100" b="1" dirty="0"/>
                        <a:t>PIs</a:t>
                      </a:r>
                    </a:p>
                  </a:txBody>
                  <a:tcPr>
                    <a:solidFill>
                      <a:schemeClr val="accent3">
                        <a:lumMod val="20000"/>
                        <a:lumOff val="80000"/>
                      </a:schemeClr>
                    </a:solidFill>
                  </a:tcPr>
                </a:tc>
                <a:tc>
                  <a:txBody>
                    <a:bodyPr/>
                    <a:lstStyle/>
                    <a:p>
                      <a:pPr algn="ctr"/>
                      <a:r>
                        <a:rPr lang="en-US" sz="1100" b="1" dirty="0"/>
                        <a:t>Rand Value </a:t>
                      </a:r>
                    </a:p>
                  </a:txBody>
                  <a:tcPr>
                    <a:solidFill>
                      <a:schemeClr val="accent3">
                        <a:lumMod val="20000"/>
                        <a:lumOff val="80000"/>
                      </a:schemeClr>
                    </a:solidFill>
                  </a:tcPr>
                </a:tc>
                <a:tc>
                  <a:txBody>
                    <a:bodyPr/>
                    <a:lstStyle/>
                    <a:p>
                      <a:pPr algn="ctr"/>
                      <a:r>
                        <a:rPr lang="en-US" sz="1100" b="1" dirty="0"/>
                        <a:t>PIs</a:t>
                      </a:r>
                    </a:p>
                  </a:txBody>
                  <a:tcPr>
                    <a:solidFill>
                      <a:schemeClr val="accent1">
                        <a:lumMod val="20000"/>
                        <a:lumOff val="80000"/>
                      </a:schemeClr>
                    </a:solidFill>
                  </a:tcPr>
                </a:tc>
                <a:tc>
                  <a:txBody>
                    <a:bodyPr/>
                    <a:lstStyle/>
                    <a:p>
                      <a:pPr algn="ctr"/>
                      <a:r>
                        <a:rPr lang="en-US" sz="1100" b="1" dirty="0"/>
                        <a:t>Rand Value </a:t>
                      </a:r>
                    </a:p>
                  </a:txBody>
                  <a:tcPr>
                    <a:solidFill>
                      <a:schemeClr val="accent1">
                        <a:lumMod val="20000"/>
                        <a:lumOff val="80000"/>
                      </a:schemeClr>
                    </a:solidFill>
                  </a:tcPr>
                </a:tc>
                <a:tc>
                  <a:txBody>
                    <a:bodyPr/>
                    <a:lstStyle/>
                    <a:p>
                      <a:pPr algn="ctr"/>
                      <a:r>
                        <a:rPr lang="en-US" sz="1100" b="1" dirty="0"/>
                        <a:t>PIs</a:t>
                      </a:r>
                    </a:p>
                  </a:txBody>
                  <a:tcPr>
                    <a:solidFill>
                      <a:schemeClr val="bg2">
                        <a:lumMod val="40000"/>
                        <a:lumOff val="60000"/>
                      </a:schemeClr>
                    </a:solidFill>
                  </a:tcPr>
                </a:tc>
                <a:tc>
                  <a:txBody>
                    <a:bodyPr/>
                    <a:lstStyle/>
                    <a:p>
                      <a:pPr algn="ctr"/>
                      <a:r>
                        <a:rPr lang="en-US" sz="1100" b="1" dirty="0"/>
                        <a:t>Rand Value </a:t>
                      </a:r>
                    </a:p>
                  </a:txBody>
                  <a:tcPr>
                    <a:solidFill>
                      <a:schemeClr val="bg2">
                        <a:lumMod val="40000"/>
                        <a:lumOff val="60000"/>
                      </a:schemeClr>
                    </a:solidFill>
                  </a:tcPr>
                </a:tc>
                <a:tc>
                  <a:txBody>
                    <a:bodyPr/>
                    <a:lstStyle/>
                    <a:p>
                      <a:pPr algn="ctr"/>
                      <a:r>
                        <a:rPr lang="en-US" sz="1100" b="1" dirty="0"/>
                        <a:t>PIs</a:t>
                      </a:r>
                    </a:p>
                  </a:txBody>
                  <a:tcPr>
                    <a:solidFill>
                      <a:schemeClr val="accent1">
                        <a:lumMod val="40000"/>
                        <a:lumOff val="60000"/>
                      </a:schemeClr>
                    </a:solidFill>
                  </a:tcPr>
                </a:tc>
                <a:tc>
                  <a:txBody>
                    <a:bodyPr/>
                    <a:lstStyle/>
                    <a:p>
                      <a:pPr algn="ctr"/>
                      <a:r>
                        <a:rPr lang="en-US" sz="1100" b="1" dirty="0"/>
                        <a:t>Rand Value </a:t>
                      </a:r>
                    </a:p>
                  </a:txBody>
                  <a:tcPr>
                    <a:solidFill>
                      <a:schemeClr val="accent1">
                        <a:lumMod val="40000"/>
                        <a:lumOff val="60000"/>
                      </a:schemeClr>
                    </a:solidFill>
                  </a:tcPr>
                </a:tc>
                <a:extLst>
                  <a:ext uri="{0D108BD9-81ED-4DB2-BD59-A6C34878D82A}">
                    <a16:rowId xmlns:a16="http://schemas.microsoft.com/office/drawing/2014/main" val="2477284700"/>
                  </a:ext>
                </a:extLst>
              </a:tr>
              <a:tr h="548965">
                <a:tc>
                  <a:txBody>
                    <a:bodyPr/>
                    <a:lstStyle/>
                    <a:p>
                      <a:r>
                        <a:rPr lang="en-US" sz="1100" dirty="0"/>
                        <a:t>Individual researchers</a:t>
                      </a:r>
                    </a:p>
                  </a:txBody>
                  <a:tcPr>
                    <a:noFill/>
                  </a:tcPr>
                </a:tc>
                <a:tc>
                  <a:txBody>
                    <a:bodyPr/>
                    <a:lstStyle/>
                    <a:p>
                      <a:r>
                        <a:rPr lang="en-US" sz="1100" dirty="0"/>
                        <a:t>133 </a:t>
                      </a:r>
                    </a:p>
                    <a:p>
                      <a:r>
                        <a:rPr lang="en-US" sz="1100" dirty="0"/>
                        <a:t>(41%)</a:t>
                      </a:r>
                    </a:p>
                  </a:txBody>
                  <a:tcPr/>
                </a:tc>
                <a:tc>
                  <a:txBody>
                    <a:bodyPr/>
                    <a:lstStyle/>
                    <a:p>
                      <a:r>
                        <a:rPr lang="en-US" sz="1100" dirty="0"/>
                        <a:t>R58,4m (6%)</a:t>
                      </a:r>
                    </a:p>
                  </a:txBody>
                  <a:tcPr/>
                </a:tc>
                <a:tc>
                  <a:txBody>
                    <a:bodyPr/>
                    <a:lstStyle/>
                    <a:p>
                      <a:r>
                        <a:rPr lang="en-US" sz="1100" dirty="0"/>
                        <a:t>247 </a:t>
                      </a:r>
                    </a:p>
                    <a:p>
                      <a:r>
                        <a:rPr lang="en-US" sz="1100" dirty="0"/>
                        <a:t>(82%)</a:t>
                      </a:r>
                    </a:p>
                  </a:txBody>
                  <a:tcPr/>
                </a:tc>
                <a:tc>
                  <a:txBody>
                    <a:bodyPr/>
                    <a:lstStyle/>
                    <a:p>
                      <a:r>
                        <a:rPr lang="en-US" sz="1100" dirty="0"/>
                        <a:t>R79,8m</a:t>
                      </a:r>
                    </a:p>
                    <a:p>
                      <a:r>
                        <a:rPr lang="en-US" sz="1100" dirty="0"/>
                        <a:t>(28%)</a:t>
                      </a:r>
                    </a:p>
                  </a:txBody>
                  <a:tcPr/>
                </a:tc>
                <a:tc>
                  <a:txBody>
                    <a:bodyPr/>
                    <a:lstStyle/>
                    <a:p>
                      <a:r>
                        <a:rPr lang="en-US" sz="1100" dirty="0"/>
                        <a:t>106 (56%)</a:t>
                      </a:r>
                    </a:p>
                  </a:txBody>
                  <a:tcPr/>
                </a:tc>
                <a:tc>
                  <a:txBody>
                    <a:bodyPr/>
                    <a:lstStyle/>
                    <a:p>
                      <a:r>
                        <a:rPr lang="en-US" sz="1100" dirty="0"/>
                        <a:t>R20,4m</a:t>
                      </a:r>
                    </a:p>
                    <a:p>
                      <a:r>
                        <a:rPr lang="en-US" sz="1100" dirty="0"/>
                        <a:t>(8%)</a:t>
                      </a:r>
                    </a:p>
                  </a:txBody>
                  <a:tcPr/>
                </a:tc>
                <a:tc>
                  <a:txBody>
                    <a:bodyPr/>
                    <a:lstStyle/>
                    <a:p>
                      <a:r>
                        <a:rPr lang="en-US" sz="1100" dirty="0"/>
                        <a:t>146</a:t>
                      </a:r>
                    </a:p>
                    <a:p>
                      <a:r>
                        <a:rPr lang="en-US" sz="1100" dirty="0"/>
                        <a:t>(71%) </a:t>
                      </a:r>
                    </a:p>
                  </a:txBody>
                  <a:tcPr/>
                </a:tc>
                <a:tc>
                  <a:txBody>
                    <a:bodyPr/>
                    <a:lstStyle/>
                    <a:p>
                      <a:r>
                        <a:rPr lang="en-US" sz="1100" dirty="0"/>
                        <a:t>R14,4m</a:t>
                      </a:r>
                    </a:p>
                    <a:p>
                      <a:r>
                        <a:rPr lang="en-US" sz="1100" dirty="0"/>
                        <a:t>(9%)</a:t>
                      </a:r>
                    </a:p>
                  </a:txBody>
                  <a:tcPr/>
                </a:tc>
                <a:tc>
                  <a:txBody>
                    <a:bodyPr/>
                    <a:lstStyle/>
                    <a:p>
                      <a:r>
                        <a:rPr lang="en-US" sz="1100" dirty="0"/>
                        <a:t>54</a:t>
                      </a:r>
                    </a:p>
                    <a:p>
                      <a:r>
                        <a:rPr lang="en-US" sz="1100" dirty="0"/>
                        <a:t>(100%) </a:t>
                      </a:r>
                    </a:p>
                  </a:txBody>
                  <a:tcPr/>
                </a:tc>
                <a:tc>
                  <a:txBody>
                    <a:bodyPr/>
                    <a:lstStyle/>
                    <a:p>
                      <a:r>
                        <a:rPr lang="en-US" sz="1100" dirty="0"/>
                        <a:t>R21,1m </a:t>
                      </a:r>
                    </a:p>
                    <a:p>
                      <a:r>
                        <a:rPr lang="en-US" sz="1100" dirty="0"/>
                        <a:t>(100%) </a:t>
                      </a:r>
                    </a:p>
                  </a:txBody>
                  <a:tcPr/>
                </a:tc>
                <a:tc>
                  <a:txBody>
                    <a:bodyPr/>
                    <a:lstStyle/>
                    <a:p>
                      <a:r>
                        <a:rPr lang="en-US" sz="1100" dirty="0"/>
                        <a:t>208 </a:t>
                      </a:r>
                    </a:p>
                    <a:p>
                      <a:r>
                        <a:rPr lang="en-US" sz="1100" dirty="0"/>
                        <a:t>(93%)</a:t>
                      </a:r>
                    </a:p>
                  </a:txBody>
                  <a:tcPr/>
                </a:tc>
                <a:tc>
                  <a:txBody>
                    <a:bodyPr/>
                    <a:lstStyle/>
                    <a:p>
                      <a:r>
                        <a:rPr lang="en-US" sz="1100" dirty="0"/>
                        <a:t>R37,9m </a:t>
                      </a:r>
                    </a:p>
                    <a:p>
                      <a:r>
                        <a:rPr lang="en-US" sz="1100" dirty="0"/>
                        <a:t>(59%)</a:t>
                      </a:r>
                    </a:p>
                  </a:txBody>
                  <a:tcPr/>
                </a:tc>
                <a:tc>
                  <a:txBody>
                    <a:bodyPr/>
                    <a:lstStyle/>
                    <a:p>
                      <a:r>
                        <a:rPr lang="en-US" sz="1100" dirty="0"/>
                        <a:t>53</a:t>
                      </a:r>
                    </a:p>
                    <a:p>
                      <a:r>
                        <a:rPr lang="en-US" sz="1100" dirty="0"/>
                        <a:t>(98%)</a:t>
                      </a:r>
                    </a:p>
                  </a:txBody>
                  <a:tcPr/>
                </a:tc>
                <a:tc>
                  <a:txBody>
                    <a:bodyPr/>
                    <a:lstStyle/>
                    <a:p>
                      <a:r>
                        <a:rPr lang="en-US" sz="1100" dirty="0"/>
                        <a:t>R5,03m</a:t>
                      </a:r>
                    </a:p>
                  </a:txBody>
                  <a:tcPr/>
                </a:tc>
                <a:extLst>
                  <a:ext uri="{0D108BD9-81ED-4DB2-BD59-A6C34878D82A}">
                    <a16:rowId xmlns:a16="http://schemas.microsoft.com/office/drawing/2014/main" val="3204254867"/>
                  </a:ext>
                </a:extLst>
              </a:tr>
              <a:tr h="548965">
                <a:tc>
                  <a:txBody>
                    <a:bodyPr/>
                    <a:lstStyle/>
                    <a:p>
                      <a:r>
                        <a:rPr lang="en-US" sz="1100" dirty="0"/>
                        <a:t>Teams with dominant PIs </a:t>
                      </a:r>
                    </a:p>
                  </a:txBody>
                  <a:tcPr/>
                </a:tc>
                <a:tc>
                  <a:txBody>
                    <a:bodyPr/>
                    <a:lstStyle/>
                    <a:p>
                      <a:r>
                        <a:rPr lang="en-US" sz="1100" dirty="0"/>
                        <a:t>117 </a:t>
                      </a:r>
                    </a:p>
                    <a:p>
                      <a:r>
                        <a:rPr lang="en-US" sz="1100" dirty="0"/>
                        <a:t>(36%)</a:t>
                      </a:r>
                    </a:p>
                  </a:txBody>
                  <a:tcPr/>
                </a:tc>
                <a:tc>
                  <a:txBody>
                    <a:bodyPr/>
                    <a:lstStyle/>
                    <a:p>
                      <a:r>
                        <a:rPr lang="en-US" sz="1100" dirty="0"/>
                        <a:t>R310,0m (32%)</a:t>
                      </a:r>
                    </a:p>
                  </a:txBody>
                  <a:tcPr/>
                </a:tc>
                <a:tc>
                  <a:txBody>
                    <a:bodyPr/>
                    <a:lstStyle/>
                    <a:p>
                      <a:r>
                        <a:rPr lang="en-US" sz="1100" dirty="0"/>
                        <a:t>36</a:t>
                      </a:r>
                    </a:p>
                    <a:p>
                      <a:r>
                        <a:rPr lang="en-US" sz="1100" dirty="0"/>
                        <a:t>(12%) </a:t>
                      </a:r>
                    </a:p>
                  </a:txBody>
                  <a:tcPr/>
                </a:tc>
                <a:tc>
                  <a:txBody>
                    <a:bodyPr/>
                    <a:lstStyle/>
                    <a:p>
                      <a:r>
                        <a:rPr lang="en-US" sz="1100" dirty="0"/>
                        <a:t>R96,1m</a:t>
                      </a:r>
                    </a:p>
                    <a:p>
                      <a:r>
                        <a:rPr lang="en-US" sz="1100" dirty="0"/>
                        <a:t>(34%)</a:t>
                      </a:r>
                    </a:p>
                  </a:txBody>
                  <a:tcPr/>
                </a:tc>
                <a:tc>
                  <a:txBody>
                    <a:bodyPr/>
                    <a:lstStyle/>
                    <a:p>
                      <a:r>
                        <a:rPr lang="en-US" sz="1100" dirty="0"/>
                        <a:t>7</a:t>
                      </a:r>
                    </a:p>
                    <a:p>
                      <a:r>
                        <a:rPr lang="en-US" sz="1100" dirty="0"/>
                        <a:t>(4%)</a:t>
                      </a:r>
                    </a:p>
                  </a:txBody>
                  <a:tcPr/>
                </a:tc>
                <a:tc>
                  <a:txBody>
                    <a:bodyPr/>
                    <a:lstStyle/>
                    <a:p>
                      <a:r>
                        <a:rPr lang="en-US" sz="1100" dirty="0"/>
                        <a:t>R10,2m</a:t>
                      </a:r>
                    </a:p>
                    <a:p>
                      <a:r>
                        <a:rPr lang="en-US" sz="1100" dirty="0"/>
                        <a:t>(4%)</a:t>
                      </a:r>
                    </a:p>
                  </a:txBody>
                  <a:tcPr/>
                </a:tc>
                <a:tc>
                  <a:txBody>
                    <a:bodyPr/>
                    <a:lstStyle/>
                    <a:p>
                      <a:r>
                        <a:rPr lang="en-US" sz="1100" dirty="0"/>
                        <a:t>28 </a:t>
                      </a:r>
                    </a:p>
                    <a:p>
                      <a:r>
                        <a:rPr lang="en-US" sz="1100" dirty="0"/>
                        <a:t>(14%)</a:t>
                      </a:r>
                    </a:p>
                  </a:txBody>
                  <a:tcPr/>
                </a:tc>
                <a:tc>
                  <a:txBody>
                    <a:bodyPr/>
                    <a:lstStyle/>
                    <a:p>
                      <a:r>
                        <a:rPr lang="en-US" sz="1100" dirty="0"/>
                        <a:t>R49,5m</a:t>
                      </a:r>
                    </a:p>
                    <a:p>
                      <a:r>
                        <a:rPr lang="en-US" sz="1100" dirty="0"/>
                        <a:t>(32%)</a:t>
                      </a:r>
                    </a:p>
                  </a:txBody>
                  <a:tcPr/>
                </a:tc>
                <a:tc>
                  <a:txBody>
                    <a:bodyPr/>
                    <a:lstStyle/>
                    <a:p>
                      <a:r>
                        <a:rPr lang="en-US" sz="1100" dirty="0"/>
                        <a:t>0 </a:t>
                      </a:r>
                    </a:p>
                  </a:txBody>
                  <a:tcPr/>
                </a:tc>
                <a:tc>
                  <a:txBody>
                    <a:bodyPr/>
                    <a:lstStyle/>
                    <a:p>
                      <a:r>
                        <a:rPr lang="en-US" sz="1100" dirty="0"/>
                        <a:t>R0m</a:t>
                      </a:r>
                    </a:p>
                    <a:p>
                      <a:endParaRPr lang="en-US" sz="1100" dirty="0"/>
                    </a:p>
                  </a:txBody>
                  <a:tcPr/>
                </a:tc>
                <a:tc>
                  <a:txBody>
                    <a:bodyPr/>
                    <a:lstStyle/>
                    <a:p>
                      <a:r>
                        <a:rPr lang="en-US" sz="1100" dirty="0"/>
                        <a:t>7 </a:t>
                      </a:r>
                    </a:p>
                    <a:p>
                      <a:r>
                        <a:rPr lang="en-US" sz="1100" dirty="0"/>
                        <a:t>(3%)</a:t>
                      </a:r>
                    </a:p>
                  </a:txBody>
                  <a:tcPr/>
                </a:tc>
                <a:tc>
                  <a:txBody>
                    <a:bodyPr/>
                    <a:lstStyle/>
                    <a:p>
                      <a:r>
                        <a:rPr lang="en-US" sz="1100" dirty="0"/>
                        <a:t>R8m </a:t>
                      </a:r>
                    </a:p>
                    <a:p>
                      <a:r>
                        <a:rPr lang="en-US" sz="1100" dirty="0"/>
                        <a:t>(12%)</a:t>
                      </a:r>
                    </a:p>
                  </a:txBody>
                  <a:tcPr/>
                </a:tc>
                <a:tc>
                  <a:txBody>
                    <a:bodyPr/>
                    <a:lstStyle/>
                    <a:p>
                      <a:r>
                        <a:rPr lang="en-US" sz="1100" dirty="0"/>
                        <a:t>1</a:t>
                      </a:r>
                    </a:p>
                    <a:p>
                      <a:r>
                        <a:rPr lang="en-US" sz="1100" dirty="0"/>
                        <a:t>(2%)</a:t>
                      </a:r>
                    </a:p>
                  </a:txBody>
                  <a:tcPr/>
                </a:tc>
                <a:tc>
                  <a:txBody>
                    <a:bodyPr/>
                    <a:lstStyle/>
                    <a:p>
                      <a:r>
                        <a:rPr lang="en-US" sz="1100" dirty="0"/>
                        <a:t>R0m</a:t>
                      </a:r>
                    </a:p>
                  </a:txBody>
                  <a:tcPr/>
                </a:tc>
                <a:extLst>
                  <a:ext uri="{0D108BD9-81ED-4DB2-BD59-A6C34878D82A}">
                    <a16:rowId xmlns:a16="http://schemas.microsoft.com/office/drawing/2014/main" val="1459603852"/>
                  </a:ext>
                </a:extLst>
              </a:tr>
              <a:tr h="548965">
                <a:tc>
                  <a:txBody>
                    <a:bodyPr/>
                    <a:lstStyle/>
                    <a:p>
                      <a:r>
                        <a:rPr lang="en-US" sz="1100" dirty="0"/>
                        <a:t>Integrated teams with multiple researchers </a:t>
                      </a:r>
                    </a:p>
                  </a:txBody>
                  <a:tcPr/>
                </a:tc>
                <a:tc>
                  <a:txBody>
                    <a:bodyPr/>
                    <a:lstStyle/>
                    <a:p>
                      <a:r>
                        <a:rPr lang="en-US" sz="1100" dirty="0"/>
                        <a:t>52 </a:t>
                      </a:r>
                    </a:p>
                    <a:p>
                      <a:r>
                        <a:rPr lang="en-US" sz="1100" dirty="0"/>
                        <a:t>(16%)</a:t>
                      </a:r>
                    </a:p>
                  </a:txBody>
                  <a:tcPr/>
                </a:tc>
                <a:tc>
                  <a:txBody>
                    <a:bodyPr/>
                    <a:lstStyle/>
                    <a:p>
                      <a:r>
                        <a:rPr lang="en-US" sz="1100" dirty="0"/>
                        <a:t>R137,4m</a:t>
                      </a:r>
                    </a:p>
                    <a:p>
                      <a:r>
                        <a:rPr lang="en-US" sz="1100" dirty="0"/>
                        <a:t>(14%)</a:t>
                      </a:r>
                    </a:p>
                  </a:txBody>
                  <a:tcPr/>
                </a:tc>
                <a:tc>
                  <a:txBody>
                    <a:bodyPr/>
                    <a:lstStyle/>
                    <a:p>
                      <a:r>
                        <a:rPr lang="en-US" sz="1100" dirty="0"/>
                        <a:t>13 </a:t>
                      </a:r>
                    </a:p>
                    <a:p>
                      <a:r>
                        <a:rPr lang="en-US" sz="1100" dirty="0"/>
                        <a:t>(4%)</a:t>
                      </a:r>
                    </a:p>
                  </a:txBody>
                  <a:tcPr/>
                </a:tc>
                <a:tc>
                  <a:txBody>
                    <a:bodyPr/>
                    <a:lstStyle/>
                    <a:p>
                      <a:r>
                        <a:rPr lang="en-US" sz="1100" dirty="0"/>
                        <a:t>R20,2m</a:t>
                      </a:r>
                    </a:p>
                    <a:p>
                      <a:r>
                        <a:rPr lang="en-US" sz="1100" dirty="0"/>
                        <a:t>(7%)</a:t>
                      </a:r>
                    </a:p>
                  </a:txBody>
                  <a:tcPr/>
                </a:tc>
                <a:tc>
                  <a:txBody>
                    <a:bodyPr/>
                    <a:lstStyle/>
                    <a:p>
                      <a:r>
                        <a:rPr lang="en-US" sz="1100" dirty="0"/>
                        <a:t>71</a:t>
                      </a:r>
                    </a:p>
                    <a:p>
                      <a:r>
                        <a:rPr lang="en-US" sz="1100" dirty="0"/>
                        <a:t>(37%) </a:t>
                      </a:r>
                    </a:p>
                  </a:txBody>
                  <a:tcPr/>
                </a:tc>
                <a:tc>
                  <a:txBody>
                    <a:bodyPr/>
                    <a:lstStyle/>
                    <a:p>
                      <a:r>
                        <a:rPr lang="en-US" sz="1100" dirty="0"/>
                        <a:t>R118,7m </a:t>
                      </a:r>
                    </a:p>
                    <a:p>
                      <a:r>
                        <a:rPr lang="en-US" sz="1100" dirty="0"/>
                        <a:t>(46%)</a:t>
                      </a:r>
                    </a:p>
                  </a:txBody>
                  <a:tcPr/>
                </a:tc>
                <a:tc>
                  <a:txBody>
                    <a:bodyPr/>
                    <a:lstStyle/>
                    <a:p>
                      <a:r>
                        <a:rPr lang="en-US" sz="1100" dirty="0"/>
                        <a:t>33</a:t>
                      </a:r>
                    </a:p>
                    <a:p>
                      <a:r>
                        <a:rPr lang="en-US" sz="1100" dirty="0"/>
                        <a:t>(15%)</a:t>
                      </a:r>
                    </a:p>
                  </a:txBody>
                  <a:tcPr/>
                </a:tc>
                <a:tc>
                  <a:txBody>
                    <a:bodyPr/>
                    <a:lstStyle/>
                    <a:p>
                      <a:r>
                        <a:rPr lang="en-US" sz="1100" dirty="0"/>
                        <a:t>R92,2m</a:t>
                      </a:r>
                    </a:p>
                    <a:p>
                      <a:r>
                        <a:rPr lang="en-US" sz="1100" dirty="0"/>
                        <a:t>(59%)</a:t>
                      </a:r>
                    </a:p>
                  </a:txBody>
                  <a:tcPr/>
                </a:tc>
                <a:tc>
                  <a:txBody>
                    <a:bodyPr/>
                    <a:lstStyle/>
                    <a:p>
                      <a:r>
                        <a:rPr lang="en-US" sz="1100" dirty="0"/>
                        <a:t>0</a:t>
                      </a:r>
                    </a:p>
                  </a:txBody>
                  <a:tcPr/>
                </a:tc>
                <a:tc>
                  <a:txBody>
                    <a:bodyPr/>
                    <a:lstStyle/>
                    <a:p>
                      <a:r>
                        <a:rPr lang="en-US" sz="1100" dirty="0"/>
                        <a:t>R0m</a:t>
                      </a:r>
                    </a:p>
                  </a:txBody>
                  <a:tcPr/>
                </a:tc>
                <a:tc>
                  <a:txBody>
                    <a:bodyPr/>
                    <a:lstStyle/>
                    <a:p>
                      <a:r>
                        <a:rPr lang="en-US" sz="1100" dirty="0"/>
                        <a:t>9 </a:t>
                      </a:r>
                    </a:p>
                    <a:p>
                      <a:r>
                        <a:rPr lang="en-US" sz="1100" dirty="0"/>
                        <a:t>(4%)</a:t>
                      </a:r>
                    </a:p>
                  </a:txBody>
                  <a:tcPr/>
                </a:tc>
                <a:tc>
                  <a:txBody>
                    <a:bodyPr/>
                    <a:lstStyle/>
                    <a:p>
                      <a:r>
                        <a:rPr lang="en-US" sz="1100" dirty="0"/>
                        <a:t>R18,5m</a:t>
                      </a:r>
                    </a:p>
                    <a:p>
                      <a:r>
                        <a:rPr lang="en-US" sz="1100" dirty="0"/>
                        <a:t>(29%) </a:t>
                      </a:r>
                    </a:p>
                  </a:txBody>
                  <a:tcPr/>
                </a:tc>
                <a:tc>
                  <a:txBody>
                    <a:bodyPr/>
                    <a:lstStyle/>
                    <a:p>
                      <a:r>
                        <a:rPr lang="en-US" sz="1100" dirty="0"/>
                        <a:t>0</a:t>
                      </a:r>
                    </a:p>
                    <a:p>
                      <a:r>
                        <a:rPr lang="en-US" sz="1100" dirty="0"/>
                        <a:t>(0%)</a:t>
                      </a:r>
                    </a:p>
                  </a:txBody>
                  <a:tcPr/>
                </a:tc>
                <a:tc>
                  <a:txBody>
                    <a:bodyPr/>
                    <a:lstStyle/>
                    <a:p>
                      <a:r>
                        <a:rPr lang="en-US" sz="1100" dirty="0"/>
                        <a:t>R0m</a:t>
                      </a:r>
                    </a:p>
                  </a:txBody>
                  <a:tcPr/>
                </a:tc>
                <a:extLst>
                  <a:ext uri="{0D108BD9-81ED-4DB2-BD59-A6C34878D82A}">
                    <a16:rowId xmlns:a16="http://schemas.microsoft.com/office/drawing/2014/main" val="3779116992"/>
                  </a:ext>
                </a:extLst>
              </a:tr>
              <a:tr h="777700">
                <a:tc>
                  <a:txBody>
                    <a:bodyPr/>
                    <a:lstStyle/>
                    <a:p>
                      <a:r>
                        <a:rPr lang="en-US" sz="1100" dirty="0"/>
                        <a:t>Big complex research groupings </a:t>
                      </a:r>
                    </a:p>
                  </a:txBody>
                  <a:tcPr/>
                </a:tc>
                <a:tc>
                  <a:txBody>
                    <a:bodyPr/>
                    <a:lstStyle/>
                    <a:p>
                      <a:r>
                        <a:rPr lang="en-US" sz="1100" dirty="0"/>
                        <a:t>22 </a:t>
                      </a:r>
                    </a:p>
                    <a:p>
                      <a:r>
                        <a:rPr lang="en-US" sz="1100" dirty="0"/>
                        <a:t>(7%)</a:t>
                      </a:r>
                    </a:p>
                  </a:txBody>
                  <a:tcPr/>
                </a:tc>
                <a:tc>
                  <a:txBody>
                    <a:bodyPr/>
                    <a:lstStyle/>
                    <a:p>
                      <a:r>
                        <a:rPr lang="en-US" sz="1100" dirty="0"/>
                        <a:t>R451,2m</a:t>
                      </a:r>
                    </a:p>
                    <a:p>
                      <a:r>
                        <a:rPr lang="en-US" sz="1100" dirty="0"/>
                        <a:t>(47%)</a:t>
                      </a:r>
                    </a:p>
                  </a:txBody>
                  <a:tcPr/>
                </a:tc>
                <a:tc>
                  <a:txBody>
                    <a:bodyPr/>
                    <a:lstStyle/>
                    <a:p>
                      <a:r>
                        <a:rPr lang="en-US" sz="1100" dirty="0"/>
                        <a:t>6 </a:t>
                      </a:r>
                    </a:p>
                    <a:p>
                      <a:r>
                        <a:rPr lang="en-US" sz="1100" dirty="0"/>
                        <a:t>(2%)</a:t>
                      </a:r>
                    </a:p>
                  </a:txBody>
                  <a:tcPr/>
                </a:tc>
                <a:tc>
                  <a:txBody>
                    <a:bodyPr/>
                    <a:lstStyle/>
                    <a:p>
                      <a:r>
                        <a:rPr lang="en-US" sz="1100" dirty="0"/>
                        <a:t>R86,0m</a:t>
                      </a:r>
                    </a:p>
                    <a:p>
                      <a:r>
                        <a:rPr lang="en-US" sz="1100" dirty="0"/>
                        <a:t>(30%)</a:t>
                      </a:r>
                    </a:p>
                  </a:txBody>
                  <a:tcPr/>
                </a:tc>
                <a:tc>
                  <a:txBody>
                    <a:bodyPr/>
                    <a:lstStyle/>
                    <a:p>
                      <a:r>
                        <a:rPr lang="en-US" sz="1100" dirty="0"/>
                        <a:t>6</a:t>
                      </a:r>
                    </a:p>
                    <a:p>
                      <a:r>
                        <a:rPr lang="en-US" sz="1100" dirty="0"/>
                        <a:t>(3%)</a:t>
                      </a:r>
                    </a:p>
                  </a:txBody>
                  <a:tcPr/>
                </a:tc>
                <a:tc>
                  <a:txBody>
                    <a:bodyPr/>
                    <a:lstStyle/>
                    <a:p>
                      <a:r>
                        <a:rPr lang="en-US" sz="1100" dirty="0"/>
                        <a:t>R107,9m</a:t>
                      </a:r>
                    </a:p>
                    <a:p>
                      <a:r>
                        <a:rPr lang="en-US" sz="1100" dirty="0"/>
                        <a:t>(42%) </a:t>
                      </a:r>
                    </a:p>
                  </a:txBody>
                  <a:tcPr/>
                </a:tc>
                <a:tc>
                  <a:txBody>
                    <a:bodyPr/>
                    <a:lstStyle/>
                    <a:p>
                      <a:r>
                        <a:rPr lang="en-US" sz="1100" dirty="0"/>
                        <a:t>0</a:t>
                      </a:r>
                    </a:p>
                  </a:txBody>
                  <a:tcPr/>
                </a:tc>
                <a:tc>
                  <a:txBody>
                    <a:bodyPr/>
                    <a:lstStyle/>
                    <a:p>
                      <a:r>
                        <a:rPr lang="en-US" sz="1100" dirty="0"/>
                        <a:t>R0m</a:t>
                      </a:r>
                    </a:p>
                    <a:p>
                      <a:r>
                        <a:rPr lang="en-US" sz="1100" dirty="0"/>
                        <a:t>(0%)</a:t>
                      </a:r>
                    </a:p>
                  </a:txBody>
                  <a:tcPr/>
                </a:tc>
                <a:tc>
                  <a:txBody>
                    <a:bodyPr/>
                    <a:lstStyle/>
                    <a:p>
                      <a:r>
                        <a:rPr lang="en-US" sz="1100" dirty="0"/>
                        <a:t>0</a:t>
                      </a:r>
                    </a:p>
                  </a:txBody>
                  <a:tcPr/>
                </a:tc>
                <a:tc>
                  <a:txBody>
                    <a:bodyPr/>
                    <a:lstStyle/>
                    <a:p>
                      <a:r>
                        <a:rPr lang="en-US" sz="1100" dirty="0"/>
                        <a:t>R0m</a:t>
                      </a:r>
                    </a:p>
                  </a:txBody>
                  <a:tcPr/>
                </a:tc>
                <a:tc>
                  <a:txBody>
                    <a:bodyPr/>
                    <a:lstStyle/>
                    <a:p>
                      <a:r>
                        <a:rPr lang="en-US" sz="1100" dirty="0"/>
                        <a:t>0 </a:t>
                      </a:r>
                    </a:p>
                    <a:p>
                      <a:r>
                        <a:rPr lang="en-US" sz="1100" dirty="0"/>
                        <a:t>(0%)</a:t>
                      </a:r>
                    </a:p>
                  </a:txBody>
                  <a:tcPr/>
                </a:tc>
                <a:tc>
                  <a:txBody>
                    <a:bodyPr/>
                    <a:lstStyle/>
                    <a:p>
                      <a:r>
                        <a:rPr lang="en-US" sz="1100" dirty="0"/>
                        <a:t>R0m </a:t>
                      </a:r>
                    </a:p>
                    <a:p>
                      <a:r>
                        <a:rPr lang="en-US" sz="1100" dirty="0"/>
                        <a:t>(0%)</a:t>
                      </a:r>
                    </a:p>
                  </a:txBody>
                  <a:tcPr/>
                </a:tc>
                <a:tc>
                  <a:txBody>
                    <a:bodyPr/>
                    <a:lstStyle/>
                    <a:p>
                      <a:r>
                        <a:rPr lang="en-US" sz="1100" dirty="0"/>
                        <a:t>0</a:t>
                      </a:r>
                    </a:p>
                    <a:p>
                      <a:r>
                        <a:rPr lang="en-US" sz="1100" dirty="0"/>
                        <a:t>(0%)</a:t>
                      </a:r>
                    </a:p>
                  </a:txBody>
                  <a:tcPr/>
                </a:tc>
                <a:tc>
                  <a:txBody>
                    <a:bodyPr/>
                    <a:lstStyle/>
                    <a:p>
                      <a:r>
                        <a:rPr lang="en-US" sz="1100" dirty="0"/>
                        <a:t>R0m</a:t>
                      </a:r>
                    </a:p>
                  </a:txBody>
                  <a:tcPr/>
                </a:tc>
                <a:extLst>
                  <a:ext uri="{0D108BD9-81ED-4DB2-BD59-A6C34878D82A}">
                    <a16:rowId xmlns:a16="http://schemas.microsoft.com/office/drawing/2014/main" val="2336933489"/>
                  </a:ext>
                </a:extLst>
              </a:tr>
              <a:tr h="398281">
                <a:tc>
                  <a:txBody>
                    <a:bodyPr/>
                    <a:lstStyle/>
                    <a:p>
                      <a:r>
                        <a:rPr lang="en-US" sz="1100" b="1" dirty="0">
                          <a:solidFill>
                            <a:schemeClr val="bg1"/>
                          </a:solidFill>
                        </a:rPr>
                        <a:t>Total </a:t>
                      </a:r>
                    </a:p>
                  </a:txBody>
                  <a:tcPr>
                    <a:solidFill>
                      <a:schemeClr val="accent1"/>
                    </a:solidFill>
                  </a:tcPr>
                </a:tc>
                <a:tc>
                  <a:txBody>
                    <a:bodyPr/>
                    <a:lstStyle/>
                    <a:p>
                      <a:r>
                        <a:rPr lang="en-US" sz="1100" b="1" dirty="0">
                          <a:solidFill>
                            <a:schemeClr val="bg1"/>
                          </a:solidFill>
                        </a:rPr>
                        <a:t>324 (100%) </a:t>
                      </a:r>
                    </a:p>
                  </a:txBody>
                  <a:tcPr>
                    <a:solidFill>
                      <a:schemeClr val="accent1"/>
                    </a:solidFill>
                  </a:tcPr>
                </a:tc>
                <a:tc>
                  <a:txBody>
                    <a:bodyPr/>
                    <a:lstStyle/>
                    <a:p>
                      <a:r>
                        <a:rPr lang="en-US" sz="1100" b="1" dirty="0">
                          <a:solidFill>
                            <a:schemeClr val="bg1"/>
                          </a:solidFill>
                        </a:rPr>
                        <a:t>R957,7m</a:t>
                      </a:r>
                    </a:p>
                    <a:p>
                      <a:r>
                        <a:rPr lang="en-US" sz="1100" b="1" dirty="0">
                          <a:solidFill>
                            <a:schemeClr val="bg1"/>
                          </a:solidFill>
                        </a:rPr>
                        <a:t>(100%)</a:t>
                      </a:r>
                    </a:p>
                  </a:txBody>
                  <a:tcPr>
                    <a:solidFill>
                      <a:schemeClr val="accent1"/>
                    </a:solidFill>
                  </a:tcPr>
                </a:tc>
                <a:tc>
                  <a:txBody>
                    <a:bodyPr/>
                    <a:lstStyle/>
                    <a:p>
                      <a:r>
                        <a:rPr lang="en-US" sz="1100" b="1" dirty="0">
                          <a:solidFill>
                            <a:schemeClr val="bg1"/>
                          </a:solidFill>
                        </a:rPr>
                        <a:t>302 (100%)</a:t>
                      </a:r>
                    </a:p>
                  </a:txBody>
                  <a:tcPr>
                    <a:solidFill>
                      <a:schemeClr val="accent1"/>
                    </a:solidFill>
                  </a:tcPr>
                </a:tc>
                <a:tc>
                  <a:txBody>
                    <a:bodyPr/>
                    <a:lstStyle/>
                    <a:p>
                      <a:r>
                        <a:rPr lang="en-US" sz="1100" b="1" dirty="0">
                          <a:solidFill>
                            <a:schemeClr val="bg1"/>
                          </a:solidFill>
                        </a:rPr>
                        <a:t>R282,1m</a:t>
                      </a:r>
                    </a:p>
                    <a:p>
                      <a:r>
                        <a:rPr lang="en-US" sz="1100" b="1" dirty="0">
                          <a:solidFill>
                            <a:schemeClr val="bg1"/>
                          </a:solidFill>
                        </a:rPr>
                        <a:t>(100%)</a:t>
                      </a:r>
                    </a:p>
                  </a:txBody>
                  <a:tcPr>
                    <a:solidFill>
                      <a:schemeClr val="accent1"/>
                    </a:solidFill>
                  </a:tcPr>
                </a:tc>
                <a:tc>
                  <a:txBody>
                    <a:bodyPr/>
                    <a:lstStyle/>
                    <a:p>
                      <a:r>
                        <a:rPr lang="en-US" sz="1100" b="1" dirty="0">
                          <a:solidFill>
                            <a:schemeClr val="bg1"/>
                          </a:solidFill>
                        </a:rPr>
                        <a:t>190 (100%) </a:t>
                      </a:r>
                    </a:p>
                  </a:txBody>
                  <a:tcPr>
                    <a:solidFill>
                      <a:schemeClr val="accent1"/>
                    </a:solidFill>
                  </a:tcPr>
                </a:tc>
                <a:tc>
                  <a:txBody>
                    <a:bodyPr/>
                    <a:lstStyle/>
                    <a:p>
                      <a:r>
                        <a:rPr lang="en-US" sz="1100" b="1" dirty="0">
                          <a:solidFill>
                            <a:schemeClr val="bg1"/>
                          </a:solidFill>
                        </a:rPr>
                        <a:t>R257,8m</a:t>
                      </a:r>
                    </a:p>
                    <a:p>
                      <a:r>
                        <a:rPr lang="en-US" sz="1100" b="1" dirty="0">
                          <a:solidFill>
                            <a:schemeClr val="bg1"/>
                          </a:solidFill>
                        </a:rPr>
                        <a:t>(100%) </a:t>
                      </a:r>
                    </a:p>
                  </a:txBody>
                  <a:tcPr>
                    <a:solidFill>
                      <a:schemeClr val="accent1"/>
                    </a:solidFill>
                  </a:tcPr>
                </a:tc>
                <a:tc>
                  <a:txBody>
                    <a:bodyPr/>
                    <a:lstStyle/>
                    <a:p>
                      <a:r>
                        <a:rPr lang="en-US" sz="1100" b="1" dirty="0">
                          <a:solidFill>
                            <a:schemeClr val="bg1"/>
                          </a:solidFill>
                        </a:rPr>
                        <a:t>207</a:t>
                      </a:r>
                    </a:p>
                    <a:p>
                      <a:r>
                        <a:rPr lang="en-US" sz="1100" b="1" dirty="0">
                          <a:solidFill>
                            <a:schemeClr val="bg1"/>
                          </a:solidFill>
                        </a:rPr>
                        <a:t>(100%)</a:t>
                      </a:r>
                    </a:p>
                  </a:txBody>
                  <a:tcPr>
                    <a:solidFill>
                      <a:schemeClr val="accent1"/>
                    </a:solidFill>
                  </a:tcPr>
                </a:tc>
                <a:tc>
                  <a:txBody>
                    <a:bodyPr/>
                    <a:lstStyle/>
                    <a:p>
                      <a:r>
                        <a:rPr lang="en-US" sz="1100" b="1" dirty="0">
                          <a:solidFill>
                            <a:schemeClr val="bg1"/>
                          </a:solidFill>
                        </a:rPr>
                        <a:t>R156,1m</a:t>
                      </a:r>
                    </a:p>
                    <a:p>
                      <a:r>
                        <a:rPr lang="en-US" sz="1100" b="1" dirty="0">
                          <a:solidFill>
                            <a:schemeClr val="bg1"/>
                          </a:solidFill>
                        </a:rPr>
                        <a:t>(100%)</a:t>
                      </a:r>
                    </a:p>
                  </a:txBody>
                  <a:tcPr>
                    <a:solidFill>
                      <a:schemeClr val="accent1"/>
                    </a:solidFill>
                  </a:tcPr>
                </a:tc>
                <a:tc>
                  <a:txBody>
                    <a:bodyPr/>
                    <a:lstStyle/>
                    <a:p>
                      <a:r>
                        <a:rPr lang="en-US" sz="1100" b="1" dirty="0">
                          <a:solidFill>
                            <a:schemeClr val="bg1"/>
                          </a:solidFill>
                        </a:rPr>
                        <a:t>54</a:t>
                      </a:r>
                    </a:p>
                    <a:p>
                      <a:r>
                        <a:rPr lang="en-US" sz="1100" b="1" dirty="0">
                          <a:solidFill>
                            <a:schemeClr val="bg1"/>
                          </a:solidFill>
                        </a:rPr>
                        <a:t>(100%)</a:t>
                      </a:r>
                    </a:p>
                  </a:txBody>
                  <a:tcPr>
                    <a:solidFill>
                      <a:schemeClr val="accent1"/>
                    </a:solidFill>
                  </a:tcPr>
                </a:tc>
                <a:tc>
                  <a:txBody>
                    <a:bodyPr/>
                    <a:lstStyle/>
                    <a:p>
                      <a:r>
                        <a:rPr lang="en-US" sz="1100" b="1" dirty="0">
                          <a:solidFill>
                            <a:schemeClr val="bg1"/>
                          </a:solidFill>
                        </a:rPr>
                        <a:t>R21,1m</a:t>
                      </a:r>
                    </a:p>
                    <a:p>
                      <a:r>
                        <a:rPr lang="en-US" sz="1100" b="1" dirty="0">
                          <a:solidFill>
                            <a:schemeClr val="bg1"/>
                          </a:solidFill>
                        </a:rPr>
                        <a:t>(100%)</a:t>
                      </a:r>
                    </a:p>
                  </a:txBody>
                  <a:tcPr>
                    <a:solidFill>
                      <a:schemeClr val="accent1"/>
                    </a:solidFill>
                  </a:tcPr>
                </a:tc>
                <a:tc>
                  <a:txBody>
                    <a:bodyPr/>
                    <a:lstStyle/>
                    <a:p>
                      <a:r>
                        <a:rPr lang="en-US" sz="1100" b="1" dirty="0">
                          <a:solidFill>
                            <a:schemeClr val="bg1"/>
                          </a:solidFill>
                        </a:rPr>
                        <a:t>224</a:t>
                      </a:r>
                    </a:p>
                    <a:p>
                      <a:r>
                        <a:rPr lang="en-US" sz="1100" b="1" dirty="0">
                          <a:solidFill>
                            <a:schemeClr val="bg1"/>
                          </a:solidFill>
                        </a:rPr>
                        <a:t>(100%)</a:t>
                      </a:r>
                    </a:p>
                  </a:txBody>
                  <a:tcPr>
                    <a:solidFill>
                      <a:schemeClr val="accent1"/>
                    </a:solidFill>
                  </a:tcPr>
                </a:tc>
                <a:tc>
                  <a:txBody>
                    <a:bodyPr/>
                    <a:lstStyle/>
                    <a:p>
                      <a:r>
                        <a:rPr lang="en-US" sz="1100" b="1" dirty="0">
                          <a:solidFill>
                            <a:schemeClr val="bg1"/>
                          </a:solidFill>
                        </a:rPr>
                        <a:t>R64.5m </a:t>
                      </a:r>
                    </a:p>
                    <a:p>
                      <a:r>
                        <a:rPr lang="en-US" sz="1100" b="1" dirty="0">
                          <a:solidFill>
                            <a:schemeClr val="bg1"/>
                          </a:solidFill>
                        </a:rPr>
                        <a:t>(100%)</a:t>
                      </a:r>
                    </a:p>
                  </a:txBody>
                  <a:tcPr>
                    <a:solidFill>
                      <a:schemeClr val="accent1"/>
                    </a:solidFill>
                  </a:tcPr>
                </a:tc>
                <a:tc>
                  <a:txBody>
                    <a:bodyPr/>
                    <a:lstStyle/>
                    <a:p>
                      <a:r>
                        <a:rPr lang="en-US" sz="1100" b="1" dirty="0">
                          <a:solidFill>
                            <a:schemeClr val="bg1"/>
                          </a:solidFill>
                        </a:rPr>
                        <a:t>54</a:t>
                      </a:r>
                    </a:p>
                    <a:p>
                      <a:r>
                        <a:rPr lang="en-US" sz="1100" b="1" dirty="0">
                          <a:solidFill>
                            <a:schemeClr val="bg1"/>
                          </a:solidFill>
                        </a:rPr>
                        <a:t>(100%)</a:t>
                      </a:r>
                    </a:p>
                  </a:txBody>
                  <a:tcPr>
                    <a:solidFill>
                      <a:schemeClr val="accent1"/>
                    </a:solidFill>
                  </a:tcPr>
                </a:tc>
                <a:tc>
                  <a:txBody>
                    <a:bodyPr/>
                    <a:lstStyle/>
                    <a:p>
                      <a:r>
                        <a:rPr lang="en-US" sz="1100" b="1" dirty="0">
                          <a:solidFill>
                            <a:schemeClr val="bg1"/>
                          </a:solidFill>
                        </a:rPr>
                        <a:t>R5,0m</a:t>
                      </a:r>
                    </a:p>
                    <a:p>
                      <a:r>
                        <a:rPr lang="en-US" sz="1100" b="1" dirty="0">
                          <a:solidFill>
                            <a:schemeClr val="bg1"/>
                          </a:solidFill>
                        </a:rPr>
                        <a:t>(100%)</a:t>
                      </a:r>
                    </a:p>
                  </a:txBody>
                  <a:tcPr>
                    <a:solidFill>
                      <a:schemeClr val="accent1"/>
                    </a:solidFill>
                  </a:tcPr>
                </a:tc>
                <a:extLst>
                  <a:ext uri="{0D108BD9-81ED-4DB2-BD59-A6C34878D82A}">
                    <a16:rowId xmlns:a16="http://schemas.microsoft.com/office/drawing/2014/main" val="3330105682"/>
                  </a:ext>
                </a:extLst>
              </a:tr>
            </a:tbl>
          </a:graphicData>
        </a:graphic>
      </p:graphicFrame>
      <p:sp>
        <p:nvSpPr>
          <p:cNvPr id="4" name="TextBox 3">
            <a:extLst>
              <a:ext uri="{FF2B5EF4-FFF2-40B4-BE49-F238E27FC236}">
                <a16:creationId xmlns:a16="http://schemas.microsoft.com/office/drawing/2014/main" id="{AC734896-4FFF-154D-B391-C744F97A2E30}"/>
              </a:ext>
            </a:extLst>
          </p:cNvPr>
          <p:cNvSpPr txBox="1"/>
          <p:nvPr/>
        </p:nvSpPr>
        <p:spPr>
          <a:xfrm>
            <a:off x="289932" y="5553308"/>
            <a:ext cx="4017148" cy="397005"/>
          </a:xfrm>
          <a:prstGeom prst="rect">
            <a:avLst/>
          </a:prstGeom>
          <a:noFill/>
        </p:spPr>
        <p:txBody>
          <a:bodyPr wrap="square" lIns="0" tIns="0" rIns="0" bIns="0" rtlCol="0">
            <a:noAutofit/>
          </a:bodyPr>
          <a:lstStyle/>
          <a:p>
            <a:pPr algn="l"/>
            <a:r>
              <a:rPr lang="en-US" sz="1050" b="1" dirty="0">
                <a:solidFill>
                  <a:schemeClr val="tx2"/>
                </a:solidFill>
              </a:rPr>
              <a:t>Note: </a:t>
            </a:r>
            <a:r>
              <a:rPr lang="en-US" sz="1050" dirty="0">
                <a:solidFill>
                  <a:schemeClr val="tx2"/>
                </a:solidFill>
              </a:rPr>
              <a:t>Information included in this table is only for 2019 funds which are research related and for fund centers still open in 2022. </a:t>
            </a:r>
            <a:endParaRPr lang="en-US" sz="1050" b="1" dirty="0">
              <a:solidFill>
                <a:schemeClr val="tx2"/>
              </a:solidFill>
            </a:endParaRPr>
          </a:p>
        </p:txBody>
      </p:sp>
    </p:spTree>
    <p:extLst>
      <p:ext uri="{BB962C8B-B14F-4D97-AF65-F5344CB8AC3E}">
        <p14:creationId xmlns:p14="http://schemas.microsoft.com/office/powerpoint/2010/main" val="3249930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134293-2FBC-EE4C-B3B3-DB26A74F54F9}"/>
              </a:ext>
            </a:extLst>
          </p:cNvPr>
          <p:cNvSpPr>
            <a:spLocks noGrp="1"/>
          </p:cNvSpPr>
          <p:nvPr>
            <p:ph type="body" sz="quarter" idx="10"/>
          </p:nvPr>
        </p:nvSpPr>
        <p:spPr>
          <a:xfrm>
            <a:off x="74631" y="837994"/>
            <a:ext cx="1844110" cy="592232"/>
          </a:xfrm>
        </p:spPr>
        <p:txBody>
          <a:bodyPr>
            <a:normAutofit fontScale="77500" lnSpcReduction="20000"/>
          </a:bodyPr>
          <a:lstStyle/>
          <a:p>
            <a:r>
              <a:rPr lang="en-US" sz="1900" b="1" i="1" dirty="0"/>
              <a:t>Strategy workstream methodology: </a:t>
            </a:r>
          </a:p>
        </p:txBody>
      </p:sp>
      <p:sp>
        <p:nvSpPr>
          <p:cNvPr id="5" name="Title 1">
            <a:extLst>
              <a:ext uri="{FF2B5EF4-FFF2-40B4-BE49-F238E27FC236}">
                <a16:creationId xmlns:a16="http://schemas.microsoft.com/office/drawing/2014/main" id="{36A716B3-ED0C-B448-8F50-5FBB075FED37}"/>
              </a:ext>
            </a:extLst>
          </p:cNvPr>
          <p:cNvSpPr txBox="1">
            <a:spLocks/>
          </p:cNvSpPr>
          <p:nvPr/>
        </p:nvSpPr>
        <p:spPr>
          <a:xfrm>
            <a:off x="658130" y="28538"/>
            <a:ext cx="11103482" cy="504082"/>
          </a:xfrm>
          <a:prstGeom prst="rect">
            <a:avLst/>
          </a:prstGeom>
        </p:spPr>
        <p:txBody>
          <a:bodyPr/>
          <a:lstStyle>
            <a:lvl1pPr algn="l" defTabSz="862051" rtl="0" eaLnBrk="1" latinLnBrk="0" hangingPunct="1">
              <a:lnSpc>
                <a:spcPct val="90000"/>
              </a:lnSpc>
              <a:spcBef>
                <a:spcPct val="0"/>
              </a:spcBef>
              <a:buNone/>
              <a:defRPr lang="en-ZA" sz="2400" b="1" kern="1200" dirty="0">
                <a:solidFill>
                  <a:schemeClr val="accent1"/>
                </a:solidFill>
                <a:latin typeface="+mj-lt"/>
                <a:ea typeface="+mj-ea"/>
                <a:cs typeface="+mj-cs"/>
              </a:defRPr>
            </a:lvl1pPr>
          </a:lstStyle>
          <a:p>
            <a:r>
              <a:rPr lang="en-US" dirty="0"/>
              <a:t>The initial focus of the Project was on the Strategy workstream, the</a:t>
            </a:r>
          </a:p>
          <a:p>
            <a:r>
              <a:rPr lang="en-US" dirty="0"/>
              <a:t>main aim of this workstream was to hear the needs of end users </a:t>
            </a:r>
          </a:p>
        </p:txBody>
      </p:sp>
      <p:cxnSp>
        <p:nvCxnSpPr>
          <p:cNvPr id="6" name="Straight Connector 5">
            <a:extLst>
              <a:ext uri="{FF2B5EF4-FFF2-40B4-BE49-F238E27FC236}">
                <a16:creationId xmlns:a16="http://schemas.microsoft.com/office/drawing/2014/main" id="{61C37506-8AD1-404A-B397-AEACC2F12D9C}"/>
              </a:ext>
            </a:extLst>
          </p:cNvPr>
          <p:cNvCxnSpPr/>
          <p:nvPr/>
        </p:nvCxnSpPr>
        <p:spPr>
          <a:xfrm>
            <a:off x="419100" y="749685"/>
            <a:ext cx="11227125"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3FB002D-867D-274A-BC02-EAE5C7862FD7}"/>
              </a:ext>
            </a:extLst>
          </p:cNvPr>
          <p:cNvPicPr>
            <a:picLocks noChangeAspect="1"/>
          </p:cNvPicPr>
          <p:nvPr/>
        </p:nvPicPr>
        <p:blipFill>
          <a:blip r:embed="rId2"/>
          <a:stretch>
            <a:fillRect/>
          </a:stretch>
        </p:blipFill>
        <p:spPr>
          <a:xfrm>
            <a:off x="74631" y="28677"/>
            <a:ext cx="583499" cy="592252"/>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43DA25B6-5AA4-7845-9162-261D93173B46}"/>
              </a:ext>
            </a:extLst>
          </p:cNvPr>
          <p:cNvPicPr>
            <a:picLocks noChangeAspect="1"/>
          </p:cNvPicPr>
          <p:nvPr/>
        </p:nvPicPr>
        <p:blipFill>
          <a:blip r:embed="rId3"/>
          <a:stretch>
            <a:fillRect/>
          </a:stretch>
        </p:blipFill>
        <p:spPr>
          <a:xfrm>
            <a:off x="11162805" y="45936"/>
            <a:ext cx="1050017" cy="634800"/>
          </a:xfrm>
          <a:prstGeom prst="rect">
            <a:avLst/>
          </a:prstGeom>
        </p:spPr>
      </p:pic>
      <p:graphicFrame>
        <p:nvGraphicFramePr>
          <p:cNvPr id="4" name="Diagram 3">
            <a:extLst>
              <a:ext uri="{FF2B5EF4-FFF2-40B4-BE49-F238E27FC236}">
                <a16:creationId xmlns:a16="http://schemas.microsoft.com/office/drawing/2014/main" id="{C60C2A7C-444F-0345-901B-84F61EA886ED}"/>
              </a:ext>
            </a:extLst>
          </p:cNvPr>
          <p:cNvGraphicFramePr/>
          <p:nvPr/>
        </p:nvGraphicFramePr>
        <p:xfrm>
          <a:off x="1742145" y="818482"/>
          <a:ext cx="10125198" cy="6039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68855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2FFA-04D6-914D-9E54-1E21EFC4538B}"/>
              </a:ext>
            </a:extLst>
          </p:cNvPr>
          <p:cNvSpPr>
            <a:spLocks noGrp="1"/>
          </p:cNvSpPr>
          <p:nvPr>
            <p:ph type="title"/>
          </p:nvPr>
        </p:nvSpPr>
        <p:spPr>
          <a:xfrm>
            <a:off x="774908" y="173043"/>
            <a:ext cx="11103482" cy="504082"/>
          </a:xfrm>
        </p:spPr>
        <p:txBody>
          <a:bodyPr/>
          <a:lstStyle/>
          <a:p>
            <a:r>
              <a:rPr lang="en-US" sz="3200" dirty="0"/>
              <a:t>Units located throughout UCT responsible for research support</a:t>
            </a:r>
          </a:p>
        </p:txBody>
      </p:sp>
      <p:cxnSp>
        <p:nvCxnSpPr>
          <p:cNvPr id="6" name="Straight Connector 5">
            <a:extLst>
              <a:ext uri="{FF2B5EF4-FFF2-40B4-BE49-F238E27FC236}">
                <a16:creationId xmlns:a16="http://schemas.microsoft.com/office/drawing/2014/main" id="{42832416-C3BC-BC49-8787-3D43A43D19EB}"/>
              </a:ext>
            </a:extLst>
          </p:cNvPr>
          <p:cNvCxnSpPr>
            <a:cxnSpLocks/>
          </p:cNvCxnSpPr>
          <p:nvPr/>
        </p:nvCxnSpPr>
        <p:spPr>
          <a:xfrm>
            <a:off x="419100" y="716881"/>
            <a:ext cx="11362083"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9207C89-7FBA-9547-AF8A-B664B7483D9B}"/>
              </a:ext>
            </a:extLst>
          </p:cNvPr>
          <p:cNvPicPr>
            <a:picLocks noChangeAspect="1"/>
          </p:cNvPicPr>
          <p:nvPr/>
        </p:nvPicPr>
        <p:blipFill>
          <a:blip r:embed="rId3"/>
          <a:stretch>
            <a:fillRect/>
          </a:stretch>
        </p:blipFill>
        <p:spPr>
          <a:xfrm>
            <a:off x="74631" y="28677"/>
            <a:ext cx="583499" cy="592252"/>
          </a:xfrm>
          <a:prstGeom prst="rect">
            <a:avLst/>
          </a:prstGeom>
        </p:spPr>
      </p:pic>
      <p:sp>
        <p:nvSpPr>
          <p:cNvPr id="47" name="TextBox 46">
            <a:extLst>
              <a:ext uri="{FF2B5EF4-FFF2-40B4-BE49-F238E27FC236}">
                <a16:creationId xmlns:a16="http://schemas.microsoft.com/office/drawing/2014/main" id="{54160E3D-61C9-CA4C-8D67-6F4C6E134324}"/>
              </a:ext>
            </a:extLst>
          </p:cNvPr>
          <p:cNvSpPr txBox="1"/>
          <p:nvPr/>
        </p:nvSpPr>
        <p:spPr>
          <a:xfrm>
            <a:off x="247972" y="827990"/>
            <a:ext cx="1751309" cy="734816"/>
          </a:xfrm>
          <a:prstGeom prst="rect">
            <a:avLst/>
          </a:prstGeom>
          <a:noFill/>
        </p:spPr>
        <p:txBody>
          <a:bodyPr wrap="square" lIns="0" tIns="0" rIns="0" bIns="0" rtlCol="0">
            <a:noAutofit/>
          </a:bodyPr>
          <a:lstStyle/>
          <a:p>
            <a:pPr algn="l"/>
            <a:r>
              <a:rPr lang="en-US" sz="1800" b="1" i="1" dirty="0">
                <a:solidFill>
                  <a:schemeClr val="tx2"/>
                </a:solidFill>
              </a:rPr>
              <a:t>UCT’s research support infrastructure: </a:t>
            </a:r>
          </a:p>
        </p:txBody>
      </p:sp>
      <p:sp>
        <p:nvSpPr>
          <p:cNvPr id="9" name="TextBox 8">
            <a:extLst>
              <a:ext uri="{FF2B5EF4-FFF2-40B4-BE49-F238E27FC236}">
                <a16:creationId xmlns:a16="http://schemas.microsoft.com/office/drawing/2014/main" id="{E8C1C578-6A70-FB4A-B276-7CB605BB630F}"/>
              </a:ext>
            </a:extLst>
          </p:cNvPr>
          <p:cNvSpPr txBox="1"/>
          <p:nvPr/>
        </p:nvSpPr>
        <p:spPr>
          <a:xfrm>
            <a:off x="1497496" y="5903193"/>
            <a:ext cx="0" cy="0"/>
          </a:xfrm>
          <a:prstGeom prst="rect">
            <a:avLst/>
          </a:prstGeom>
          <a:noFill/>
        </p:spPr>
        <p:txBody>
          <a:bodyPr wrap="none" lIns="0" tIns="0" rIns="0" bIns="0" rtlCol="0">
            <a:noAutofit/>
          </a:bodyPr>
          <a:lstStyle/>
          <a:p>
            <a:pPr algn="l"/>
            <a:endParaRPr lang="en-US" sz="1600" dirty="0">
              <a:solidFill>
                <a:schemeClr val="tx2"/>
              </a:solidFill>
            </a:endParaRPr>
          </a:p>
        </p:txBody>
      </p:sp>
      <p:pic>
        <p:nvPicPr>
          <p:cNvPr id="10" name="Picture 9" descr="Diagram&#10;&#10;Description automatically generated">
            <a:extLst>
              <a:ext uri="{FF2B5EF4-FFF2-40B4-BE49-F238E27FC236}">
                <a16:creationId xmlns:a16="http://schemas.microsoft.com/office/drawing/2014/main" id="{9C184D06-AD32-1D4E-8495-CA8A6929A244}"/>
              </a:ext>
            </a:extLst>
          </p:cNvPr>
          <p:cNvPicPr>
            <a:picLocks noChangeAspect="1"/>
          </p:cNvPicPr>
          <p:nvPr/>
        </p:nvPicPr>
        <p:blipFill rotWithShape="1">
          <a:blip r:embed="rId4"/>
          <a:srcRect l="2204" t="3739" r="1935" b="8130"/>
          <a:stretch/>
        </p:blipFill>
        <p:spPr>
          <a:xfrm>
            <a:off x="2100837" y="783220"/>
            <a:ext cx="7873073" cy="5363720"/>
          </a:xfrm>
          <a:prstGeom prst="rect">
            <a:avLst/>
          </a:prstGeom>
        </p:spPr>
      </p:pic>
      <p:sp>
        <p:nvSpPr>
          <p:cNvPr id="53" name="Text Placeholder 3">
            <a:extLst>
              <a:ext uri="{FF2B5EF4-FFF2-40B4-BE49-F238E27FC236}">
                <a16:creationId xmlns:a16="http://schemas.microsoft.com/office/drawing/2014/main" id="{1EF14A24-ECDD-9649-8F8B-CDF985CA9B9D}"/>
              </a:ext>
            </a:extLst>
          </p:cNvPr>
          <p:cNvSpPr txBox="1">
            <a:spLocks/>
          </p:cNvSpPr>
          <p:nvPr/>
        </p:nvSpPr>
        <p:spPr>
          <a:xfrm>
            <a:off x="133105" y="6078996"/>
            <a:ext cx="12014291" cy="734817"/>
          </a:xfrm>
          <a:prstGeom prst="rect">
            <a:avLst/>
          </a:prstGeom>
          <a:gradFill flip="none" rotWithShape="1">
            <a:gsLst>
              <a:gs pos="0">
                <a:schemeClr val="accent1"/>
              </a:gs>
              <a:gs pos="100000">
                <a:schemeClr val="tx2"/>
              </a:gs>
            </a:gsLst>
            <a:lin ang="0" scaled="1"/>
            <a:tileRect/>
          </a:gradFill>
          <a:ln>
            <a:noFill/>
          </a:ln>
        </p:spPr>
        <p:txBody>
          <a:bodyPr vert="horz" lIns="108000" tIns="108000" rIns="108000" bIns="108000" rtlCol="0" anchor="ctr">
            <a:noAutofit/>
          </a:bodyPr>
          <a:lstStyle>
            <a:lvl1pPr marL="490538" indent="0" algn="l" defTabSz="862051" rtl="0" eaLnBrk="1" latinLnBrk="0" hangingPunct="1">
              <a:lnSpc>
                <a:spcPct val="100000"/>
              </a:lnSpc>
              <a:spcBef>
                <a:spcPts val="0"/>
              </a:spcBef>
              <a:spcAft>
                <a:spcPts val="0"/>
              </a:spcAft>
              <a:buFont typeface="Arial" panose="020B0604020202020204" pitchFamily="34" charset="0"/>
              <a:buNone/>
              <a:defRPr sz="2000" b="1" kern="1200">
                <a:solidFill>
                  <a:schemeClr val="bg1"/>
                </a:solidFill>
                <a:latin typeface="+mn-lt"/>
                <a:ea typeface="+mn-ea"/>
                <a:cs typeface="+mn-cs"/>
              </a:defRPr>
            </a:lvl1pPr>
            <a:lvl2pPr marL="646538" indent="-215513" algn="l" defTabSz="862051" rtl="0" eaLnBrk="1" latinLnBrk="0" hangingPunct="1">
              <a:lnSpc>
                <a:spcPct val="120000"/>
              </a:lnSpc>
              <a:spcBef>
                <a:spcPts val="0"/>
              </a:spcBef>
              <a:spcAft>
                <a:spcPts val="300"/>
              </a:spcAft>
              <a:buFont typeface="Symbol" panose="05050102010706020507" pitchFamily="18" charset="2"/>
              <a:buChar char="-"/>
              <a:defRPr sz="1800" kern="1200">
                <a:solidFill>
                  <a:schemeClr val="tx2"/>
                </a:solidFill>
                <a:latin typeface="+mn-lt"/>
                <a:ea typeface="+mn-ea"/>
                <a:cs typeface="+mn-cs"/>
              </a:defRPr>
            </a:lvl2pPr>
            <a:lvl3pPr marL="1077563" indent="-215513" algn="l" defTabSz="862051" rtl="0" eaLnBrk="1" latinLnBrk="0" hangingPunct="1">
              <a:lnSpc>
                <a:spcPct val="120000"/>
              </a:lnSpc>
              <a:spcBef>
                <a:spcPts val="0"/>
              </a:spcBef>
              <a:spcAft>
                <a:spcPts val="300"/>
              </a:spcAft>
              <a:buFont typeface="Arial" panose="020B0604020202020204" pitchFamily="34" charset="0"/>
              <a:buChar char="•"/>
              <a:defRPr sz="1800" kern="1200">
                <a:solidFill>
                  <a:schemeClr val="tx2"/>
                </a:solidFill>
                <a:latin typeface="+mn-lt"/>
                <a:ea typeface="+mn-ea"/>
                <a:cs typeface="+mn-cs"/>
              </a:defRPr>
            </a:lvl3pPr>
            <a:lvl4pPr marL="1508589" indent="-215513" algn="l" defTabSz="862051" rtl="0" eaLnBrk="1" latinLnBrk="0" hangingPunct="1">
              <a:lnSpc>
                <a:spcPct val="120000"/>
              </a:lnSpc>
              <a:spcBef>
                <a:spcPts val="0"/>
              </a:spcBef>
              <a:spcAft>
                <a:spcPts val="300"/>
              </a:spcAft>
              <a:buFont typeface="Symbol" panose="05050102010706020507" pitchFamily="18" charset="2"/>
              <a:buChar char=""/>
              <a:defRPr sz="1800" kern="1200">
                <a:solidFill>
                  <a:schemeClr val="tx2"/>
                </a:solidFill>
                <a:latin typeface="+mn-lt"/>
                <a:ea typeface="+mn-ea"/>
                <a:cs typeface="+mn-cs"/>
              </a:defRPr>
            </a:lvl4pPr>
            <a:lvl5pPr marL="1939614" indent="-215513" algn="l" defTabSz="862051" rtl="0" eaLnBrk="1" latinLnBrk="0" hangingPunct="1">
              <a:lnSpc>
                <a:spcPct val="120000"/>
              </a:lnSpc>
              <a:spcBef>
                <a:spcPts val="0"/>
              </a:spcBef>
              <a:spcAft>
                <a:spcPts val="300"/>
              </a:spcAft>
              <a:buFont typeface="Arial" panose="020B0604020202020204" pitchFamily="34" charset="0"/>
              <a:buChar char="•"/>
              <a:defRPr sz="1800" kern="1200">
                <a:solidFill>
                  <a:schemeClr val="tx2"/>
                </a:solidFill>
                <a:latin typeface="+mn-lt"/>
                <a:ea typeface="+mn-ea"/>
                <a:cs typeface="+mn-cs"/>
              </a:defRPr>
            </a:lvl5pPr>
            <a:lvl6pPr marL="2370639"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6pPr>
            <a:lvl7pPr marL="2801664"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7pPr>
            <a:lvl8pPr marL="3232690"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8pPr>
            <a:lvl9pPr marL="3663715"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9pPr>
          </a:lstStyle>
          <a:p>
            <a:r>
              <a:rPr lang="en-US" dirty="0"/>
              <a:t>It was clear from the survey and workshops that researchers do not know who, and how, to access the appropriate research support. </a:t>
            </a:r>
            <a:endParaRPr lang="en-ZA" dirty="0"/>
          </a:p>
        </p:txBody>
      </p:sp>
    </p:spTree>
    <p:extLst>
      <p:ext uri="{BB962C8B-B14F-4D97-AF65-F5344CB8AC3E}">
        <p14:creationId xmlns:p14="http://schemas.microsoft.com/office/powerpoint/2010/main" val="1770861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134293-2FBC-EE4C-B3B3-DB26A74F54F9}"/>
              </a:ext>
            </a:extLst>
          </p:cNvPr>
          <p:cNvSpPr>
            <a:spLocks noGrp="1"/>
          </p:cNvSpPr>
          <p:nvPr>
            <p:ph type="body" sz="quarter" idx="10"/>
          </p:nvPr>
        </p:nvSpPr>
        <p:spPr>
          <a:xfrm>
            <a:off x="658130" y="722455"/>
            <a:ext cx="6021369" cy="375162"/>
          </a:xfrm>
        </p:spPr>
        <p:txBody>
          <a:bodyPr>
            <a:normAutofit lnSpcReduction="10000"/>
          </a:bodyPr>
          <a:lstStyle/>
          <a:p>
            <a:r>
              <a:rPr lang="en-US" sz="1900" b="1" i="1" dirty="0"/>
              <a:t>Priority issues in order of priority: </a:t>
            </a:r>
          </a:p>
        </p:txBody>
      </p:sp>
      <p:sp>
        <p:nvSpPr>
          <p:cNvPr id="5" name="Title 1">
            <a:extLst>
              <a:ext uri="{FF2B5EF4-FFF2-40B4-BE49-F238E27FC236}">
                <a16:creationId xmlns:a16="http://schemas.microsoft.com/office/drawing/2014/main" id="{36A716B3-ED0C-B448-8F50-5FBB075FED37}"/>
              </a:ext>
            </a:extLst>
          </p:cNvPr>
          <p:cNvSpPr txBox="1">
            <a:spLocks/>
          </p:cNvSpPr>
          <p:nvPr/>
        </p:nvSpPr>
        <p:spPr>
          <a:xfrm>
            <a:off x="658130" y="6236"/>
            <a:ext cx="11103482" cy="504082"/>
          </a:xfrm>
          <a:prstGeom prst="rect">
            <a:avLst/>
          </a:prstGeom>
        </p:spPr>
        <p:txBody>
          <a:bodyPr/>
          <a:lstStyle>
            <a:lvl1pPr algn="l" defTabSz="862051" rtl="0" eaLnBrk="1" latinLnBrk="0" hangingPunct="1">
              <a:lnSpc>
                <a:spcPct val="90000"/>
              </a:lnSpc>
              <a:spcBef>
                <a:spcPct val="0"/>
              </a:spcBef>
              <a:buNone/>
              <a:defRPr lang="en-ZA" sz="2400" b="1" kern="1200" dirty="0">
                <a:solidFill>
                  <a:schemeClr val="accent1"/>
                </a:solidFill>
                <a:latin typeface="+mj-lt"/>
                <a:ea typeface="+mj-ea"/>
                <a:cs typeface="+mj-cs"/>
              </a:defRPr>
            </a:lvl1pPr>
          </a:lstStyle>
          <a:p>
            <a:r>
              <a:rPr lang="en-US" dirty="0"/>
              <a:t>The survey and workshops allowed for big ticket issues to be </a:t>
            </a:r>
            <a:br>
              <a:rPr lang="en-US" dirty="0"/>
            </a:br>
            <a:r>
              <a:rPr lang="en-US" dirty="0"/>
              <a:t>identified and prioritised</a:t>
            </a:r>
          </a:p>
        </p:txBody>
      </p:sp>
      <p:cxnSp>
        <p:nvCxnSpPr>
          <p:cNvPr id="6" name="Straight Connector 5">
            <a:extLst>
              <a:ext uri="{FF2B5EF4-FFF2-40B4-BE49-F238E27FC236}">
                <a16:creationId xmlns:a16="http://schemas.microsoft.com/office/drawing/2014/main" id="{61C37506-8AD1-404A-B397-AEACC2F12D9C}"/>
              </a:ext>
            </a:extLst>
          </p:cNvPr>
          <p:cNvCxnSpPr/>
          <p:nvPr/>
        </p:nvCxnSpPr>
        <p:spPr>
          <a:xfrm>
            <a:off x="658130" y="727892"/>
            <a:ext cx="11227125"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3FB002D-867D-274A-BC02-EAE5C7862FD7}"/>
              </a:ext>
            </a:extLst>
          </p:cNvPr>
          <p:cNvPicPr>
            <a:picLocks noChangeAspect="1"/>
          </p:cNvPicPr>
          <p:nvPr/>
        </p:nvPicPr>
        <p:blipFill>
          <a:blip r:embed="rId3"/>
          <a:stretch>
            <a:fillRect/>
          </a:stretch>
        </p:blipFill>
        <p:spPr>
          <a:xfrm>
            <a:off x="74631" y="28677"/>
            <a:ext cx="583499" cy="592252"/>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43DA25B6-5AA4-7845-9162-261D93173B46}"/>
              </a:ext>
            </a:extLst>
          </p:cNvPr>
          <p:cNvPicPr>
            <a:picLocks noChangeAspect="1"/>
          </p:cNvPicPr>
          <p:nvPr/>
        </p:nvPicPr>
        <p:blipFill>
          <a:blip r:embed="rId4"/>
          <a:stretch>
            <a:fillRect/>
          </a:stretch>
        </p:blipFill>
        <p:spPr>
          <a:xfrm>
            <a:off x="11162805" y="45936"/>
            <a:ext cx="1050017" cy="634800"/>
          </a:xfrm>
          <a:prstGeom prst="rect">
            <a:avLst/>
          </a:prstGeom>
        </p:spPr>
      </p:pic>
      <p:sp>
        <p:nvSpPr>
          <p:cNvPr id="10" name="Text Placeholder 3">
            <a:extLst>
              <a:ext uri="{FF2B5EF4-FFF2-40B4-BE49-F238E27FC236}">
                <a16:creationId xmlns:a16="http://schemas.microsoft.com/office/drawing/2014/main" id="{E382FBFE-942E-D442-BED8-AC1354980BED}"/>
              </a:ext>
            </a:extLst>
          </p:cNvPr>
          <p:cNvSpPr txBox="1">
            <a:spLocks/>
          </p:cNvSpPr>
          <p:nvPr/>
        </p:nvSpPr>
        <p:spPr>
          <a:xfrm>
            <a:off x="232566" y="6215910"/>
            <a:ext cx="11340711" cy="596154"/>
          </a:xfrm>
          <a:prstGeom prst="rect">
            <a:avLst/>
          </a:prstGeom>
          <a:gradFill flip="none" rotWithShape="1">
            <a:gsLst>
              <a:gs pos="0">
                <a:schemeClr val="accent1"/>
              </a:gs>
              <a:gs pos="100000">
                <a:schemeClr val="tx2"/>
              </a:gs>
            </a:gsLst>
            <a:lin ang="0" scaled="1"/>
            <a:tileRect/>
          </a:gradFill>
          <a:ln>
            <a:noFill/>
          </a:ln>
        </p:spPr>
        <p:txBody>
          <a:bodyPr vert="horz" lIns="108000" tIns="108000" rIns="108000" bIns="108000" rtlCol="0" anchor="ctr">
            <a:noAutofit/>
          </a:bodyPr>
          <a:lstStyle>
            <a:lvl1pPr marL="490538" indent="0" algn="l" defTabSz="862051" rtl="0" eaLnBrk="1" latinLnBrk="0" hangingPunct="1">
              <a:lnSpc>
                <a:spcPct val="100000"/>
              </a:lnSpc>
              <a:spcBef>
                <a:spcPts val="0"/>
              </a:spcBef>
              <a:spcAft>
                <a:spcPts val="0"/>
              </a:spcAft>
              <a:buFont typeface="Arial" panose="020B0604020202020204" pitchFamily="34" charset="0"/>
              <a:buNone/>
              <a:defRPr sz="2000" b="1" kern="1200">
                <a:solidFill>
                  <a:schemeClr val="bg1"/>
                </a:solidFill>
                <a:latin typeface="+mn-lt"/>
                <a:ea typeface="+mn-ea"/>
                <a:cs typeface="+mn-cs"/>
              </a:defRPr>
            </a:lvl1pPr>
            <a:lvl2pPr marL="646538" indent="-215513" algn="l" defTabSz="862051" rtl="0" eaLnBrk="1" latinLnBrk="0" hangingPunct="1">
              <a:lnSpc>
                <a:spcPct val="120000"/>
              </a:lnSpc>
              <a:spcBef>
                <a:spcPts val="0"/>
              </a:spcBef>
              <a:spcAft>
                <a:spcPts val="300"/>
              </a:spcAft>
              <a:buFont typeface="Symbol" panose="05050102010706020507" pitchFamily="18" charset="2"/>
              <a:buChar char="-"/>
              <a:defRPr sz="1800" kern="1200">
                <a:solidFill>
                  <a:schemeClr val="tx2"/>
                </a:solidFill>
                <a:latin typeface="+mn-lt"/>
                <a:ea typeface="+mn-ea"/>
                <a:cs typeface="+mn-cs"/>
              </a:defRPr>
            </a:lvl2pPr>
            <a:lvl3pPr marL="1077563" indent="-215513" algn="l" defTabSz="862051" rtl="0" eaLnBrk="1" latinLnBrk="0" hangingPunct="1">
              <a:lnSpc>
                <a:spcPct val="120000"/>
              </a:lnSpc>
              <a:spcBef>
                <a:spcPts val="0"/>
              </a:spcBef>
              <a:spcAft>
                <a:spcPts val="300"/>
              </a:spcAft>
              <a:buFont typeface="Arial" panose="020B0604020202020204" pitchFamily="34" charset="0"/>
              <a:buChar char="•"/>
              <a:defRPr sz="1800" kern="1200">
                <a:solidFill>
                  <a:schemeClr val="tx2"/>
                </a:solidFill>
                <a:latin typeface="+mn-lt"/>
                <a:ea typeface="+mn-ea"/>
                <a:cs typeface="+mn-cs"/>
              </a:defRPr>
            </a:lvl3pPr>
            <a:lvl4pPr marL="1508589" indent="-215513" algn="l" defTabSz="862051" rtl="0" eaLnBrk="1" latinLnBrk="0" hangingPunct="1">
              <a:lnSpc>
                <a:spcPct val="120000"/>
              </a:lnSpc>
              <a:spcBef>
                <a:spcPts val="0"/>
              </a:spcBef>
              <a:spcAft>
                <a:spcPts val="300"/>
              </a:spcAft>
              <a:buFont typeface="Symbol" panose="05050102010706020507" pitchFamily="18" charset="2"/>
              <a:buChar char=""/>
              <a:defRPr sz="1800" kern="1200">
                <a:solidFill>
                  <a:schemeClr val="tx2"/>
                </a:solidFill>
                <a:latin typeface="+mn-lt"/>
                <a:ea typeface="+mn-ea"/>
                <a:cs typeface="+mn-cs"/>
              </a:defRPr>
            </a:lvl4pPr>
            <a:lvl5pPr marL="1939614" indent="-215513" algn="l" defTabSz="862051" rtl="0" eaLnBrk="1" latinLnBrk="0" hangingPunct="1">
              <a:lnSpc>
                <a:spcPct val="120000"/>
              </a:lnSpc>
              <a:spcBef>
                <a:spcPts val="0"/>
              </a:spcBef>
              <a:spcAft>
                <a:spcPts val="300"/>
              </a:spcAft>
              <a:buFont typeface="Arial" panose="020B0604020202020204" pitchFamily="34" charset="0"/>
              <a:buChar char="•"/>
              <a:defRPr sz="1800" kern="1200">
                <a:solidFill>
                  <a:schemeClr val="tx2"/>
                </a:solidFill>
                <a:latin typeface="+mn-lt"/>
                <a:ea typeface="+mn-ea"/>
                <a:cs typeface="+mn-cs"/>
              </a:defRPr>
            </a:lvl5pPr>
            <a:lvl6pPr marL="2370639"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6pPr>
            <a:lvl7pPr marL="2801664"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7pPr>
            <a:lvl8pPr marL="3232690"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8pPr>
            <a:lvl9pPr marL="3663715"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9pPr>
          </a:lstStyle>
          <a:p>
            <a:r>
              <a:rPr lang="en-US" dirty="0"/>
              <a:t>Many of these priority areas have been on the drawing board for years with little to no meaningful follow up action. </a:t>
            </a:r>
            <a:endParaRPr lang="en-ZA" dirty="0"/>
          </a:p>
        </p:txBody>
      </p:sp>
      <p:sp>
        <p:nvSpPr>
          <p:cNvPr id="36" name="TextBox 35">
            <a:extLst>
              <a:ext uri="{FF2B5EF4-FFF2-40B4-BE49-F238E27FC236}">
                <a16:creationId xmlns:a16="http://schemas.microsoft.com/office/drawing/2014/main" id="{3A6B5674-F12C-8D42-A0E2-DFE2298CE2AE}"/>
              </a:ext>
            </a:extLst>
          </p:cNvPr>
          <p:cNvSpPr txBox="1"/>
          <p:nvPr/>
        </p:nvSpPr>
        <p:spPr>
          <a:xfrm>
            <a:off x="7959777" y="-659567"/>
            <a:ext cx="0" cy="0"/>
          </a:xfrm>
          <a:prstGeom prst="rect">
            <a:avLst/>
          </a:prstGeom>
          <a:noFill/>
        </p:spPr>
        <p:txBody>
          <a:bodyPr wrap="none" lIns="0" tIns="0" rIns="0" bIns="0" rtlCol="0">
            <a:noAutofit/>
          </a:bodyPr>
          <a:lstStyle/>
          <a:p>
            <a:pPr algn="l"/>
            <a:endParaRPr lang="en-US" sz="1600" dirty="0">
              <a:solidFill>
                <a:schemeClr val="tx2"/>
              </a:solidFill>
            </a:endParaRPr>
          </a:p>
        </p:txBody>
      </p:sp>
      <p:grpSp>
        <p:nvGrpSpPr>
          <p:cNvPr id="11" name="Group 10">
            <a:extLst>
              <a:ext uri="{FF2B5EF4-FFF2-40B4-BE49-F238E27FC236}">
                <a16:creationId xmlns:a16="http://schemas.microsoft.com/office/drawing/2014/main" id="{0C6DC4C8-2151-364E-B71F-1C43C5059A44}"/>
              </a:ext>
            </a:extLst>
          </p:cNvPr>
          <p:cNvGrpSpPr/>
          <p:nvPr/>
        </p:nvGrpSpPr>
        <p:grpSpPr>
          <a:xfrm>
            <a:off x="-555083" y="1154540"/>
            <a:ext cx="12316695" cy="4955192"/>
            <a:chOff x="-555083" y="1154540"/>
            <a:chExt cx="12316695" cy="4955192"/>
          </a:xfrm>
        </p:grpSpPr>
        <p:grpSp>
          <p:nvGrpSpPr>
            <p:cNvPr id="4" name="Group 3">
              <a:extLst>
                <a:ext uri="{FF2B5EF4-FFF2-40B4-BE49-F238E27FC236}">
                  <a16:creationId xmlns:a16="http://schemas.microsoft.com/office/drawing/2014/main" id="{BD329420-AB6F-FB4E-A88E-DC9E91D07B0E}"/>
                </a:ext>
              </a:extLst>
            </p:cNvPr>
            <p:cNvGrpSpPr/>
            <p:nvPr/>
          </p:nvGrpSpPr>
          <p:grpSpPr>
            <a:xfrm>
              <a:off x="-555083" y="1154540"/>
              <a:ext cx="12316695" cy="4955192"/>
              <a:chOff x="-555083" y="1154540"/>
              <a:chExt cx="12316695" cy="4955192"/>
            </a:xfrm>
          </p:grpSpPr>
          <p:graphicFrame>
            <p:nvGraphicFramePr>
              <p:cNvPr id="3" name="Diagram 2">
                <a:extLst>
                  <a:ext uri="{FF2B5EF4-FFF2-40B4-BE49-F238E27FC236}">
                    <a16:creationId xmlns:a16="http://schemas.microsoft.com/office/drawing/2014/main" id="{2A661BC9-BD04-CA45-9F2E-DC79B5D52E05}"/>
                  </a:ext>
                </a:extLst>
              </p:cNvPr>
              <p:cNvGraphicFramePr/>
              <p:nvPr/>
            </p:nvGraphicFramePr>
            <p:xfrm>
              <a:off x="-555083" y="1154540"/>
              <a:ext cx="6967034" cy="49551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Diagram 8">
                <a:extLst>
                  <a:ext uri="{FF2B5EF4-FFF2-40B4-BE49-F238E27FC236}">
                    <a16:creationId xmlns:a16="http://schemas.microsoft.com/office/drawing/2014/main" id="{4DC141F0-A8CF-8346-AE85-852E17AC3F34}"/>
                  </a:ext>
                </a:extLst>
              </p:cNvPr>
              <p:cNvGraphicFramePr/>
              <p:nvPr/>
            </p:nvGraphicFramePr>
            <p:xfrm>
              <a:off x="4794578" y="1154540"/>
              <a:ext cx="6967034" cy="495519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pic>
          <p:nvPicPr>
            <p:cNvPr id="16" name="Graphic 15" descr="Cycle with people with solid fill">
              <a:extLst>
                <a:ext uri="{FF2B5EF4-FFF2-40B4-BE49-F238E27FC236}">
                  <a16:creationId xmlns:a16="http://schemas.microsoft.com/office/drawing/2014/main" id="{50FA1633-AC80-B848-8CB1-469D0FF6469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30388" y="2195998"/>
              <a:ext cx="822983" cy="822983"/>
            </a:xfrm>
            <a:prstGeom prst="rect">
              <a:avLst/>
            </a:prstGeom>
          </p:spPr>
        </p:pic>
        <p:pic>
          <p:nvPicPr>
            <p:cNvPr id="18" name="Graphic 17" descr="Piggy Bank with solid fill">
              <a:extLst>
                <a:ext uri="{FF2B5EF4-FFF2-40B4-BE49-F238E27FC236}">
                  <a16:creationId xmlns:a16="http://schemas.microsoft.com/office/drawing/2014/main" id="{27BD4C1F-DC98-5441-A540-975C96A13DE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52985" y="1181900"/>
              <a:ext cx="731196" cy="731196"/>
            </a:xfrm>
            <a:prstGeom prst="rect">
              <a:avLst/>
            </a:prstGeom>
          </p:spPr>
        </p:pic>
        <p:pic>
          <p:nvPicPr>
            <p:cNvPr id="20" name="Graphic 19" descr="Treasure chest with solid fill">
              <a:extLst>
                <a:ext uri="{FF2B5EF4-FFF2-40B4-BE49-F238E27FC236}">
                  <a16:creationId xmlns:a16="http://schemas.microsoft.com/office/drawing/2014/main" id="{79F72767-2553-DD42-BE3E-3B29BAD51CA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24401" y="3337954"/>
              <a:ext cx="588364" cy="588364"/>
            </a:xfrm>
            <a:prstGeom prst="rect">
              <a:avLst/>
            </a:prstGeom>
          </p:spPr>
        </p:pic>
        <p:pic>
          <p:nvPicPr>
            <p:cNvPr id="22" name="Graphic 21" descr="Graduation cap with solid fill">
              <a:extLst>
                <a:ext uri="{FF2B5EF4-FFF2-40B4-BE49-F238E27FC236}">
                  <a16:creationId xmlns:a16="http://schemas.microsoft.com/office/drawing/2014/main" id="{BF4140B2-CAAD-B040-93EE-06081C5E161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79012" y="4334782"/>
              <a:ext cx="679142" cy="679142"/>
            </a:xfrm>
            <a:prstGeom prst="rect">
              <a:avLst/>
            </a:prstGeom>
          </p:spPr>
        </p:pic>
        <p:pic>
          <p:nvPicPr>
            <p:cNvPr id="25" name="Graphic 24" descr="Trophy with solid fill">
              <a:extLst>
                <a:ext uri="{FF2B5EF4-FFF2-40B4-BE49-F238E27FC236}">
                  <a16:creationId xmlns:a16="http://schemas.microsoft.com/office/drawing/2014/main" id="{C9C41B25-4598-A14C-BE8E-7C977EE081B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05039" y="5440667"/>
              <a:ext cx="555400" cy="555400"/>
            </a:xfrm>
            <a:prstGeom prst="rect">
              <a:avLst/>
            </a:prstGeom>
          </p:spPr>
        </p:pic>
        <p:pic>
          <p:nvPicPr>
            <p:cNvPr id="29" name="Graphic 28" descr="Teacher with solid fill">
              <a:extLst>
                <a:ext uri="{FF2B5EF4-FFF2-40B4-BE49-F238E27FC236}">
                  <a16:creationId xmlns:a16="http://schemas.microsoft.com/office/drawing/2014/main" id="{E60E224D-33EC-6846-9EC7-B59F60F2412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781787" y="2239492"/>
              <a:ext cx="670138" cy="670138"/>
            </a:xfrm>
            <a:prstGeom prst="rect">
              <a:avLst/>
            </a:prstGeom>
          </p:spPr>
        </p:pic>
        <p:pic>
          <p:nvPicPr>
            <p:cNvPr id="31" name="Graphic 30" descr="Workflow with solid fill">
              <a:extLst>
                <a:ext uri="{FF2B5EF4-FFF2-40B4-BE49-F238E27FC236}">
                  <a16:creationId xmlns:a16="http://schemas.microsoft.com/office/drawing/2014/main" id="{15B45D42-6453-5243-AC3D-2B6A6430BA34}"/>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5828673" y="1181900"/>
              <a:ext cx="748662" cy="748662"/>
            </a:xfrm>
            <a:prstGeom prst="rect">
              <a:avLst/>
            </a:prstGeom>
          </p:spPr>
        </p:pic>
        <p:pic>
          <p:nvPicPr>
            <p:cNvPr id="33" name="Graphic 32" descr="Internet with solid fill">
              <a:extLst>
                <a:ext uri="{FF2B5EF4-FFF2-40B4-BE49-F238E27FC236}">
                  <a16:creationId xmlns:a16="http://schemas.microsoft.com/office/drawing/2014/main" id="{333DA826-E0C4-FB4E-B7F0-92E11C2C704C}"/>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5828673" y="3262414"/>
              <a:ext cx="685957" cy="685957"/>
            </a:xfrm>
            <a:prstGeom prst="rect">
              <a:avLst/>
            </a:prstGeom>
          </p:spPr>
        </p:pic>
        <p:pic>
          <p:nvPicPr>
            <p:cNvPr id="38" name="Graphic 37" descr="Cheers with solid fill">
              <a:extLst>
                <a:ext uri="{FF2B5EF4-FFF2-40B4-BE49-F238E27FC236}">
                  <a16:creationId xmlns:a16="http://schemas.microsoft.com/office/drawing/2014/main" id="{D753E2A6-43F8-E043-ACCB-93AC37D68138}"/>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5824505" y="4358913"/>
              <a:ext cx="670138" cy="670138"/>
            </a:xfrm>
            <a:prstGeom prst="rect">
              <a:avLst/>
            </a:prstGeom>
          </p:spPr>
        </p:pic>
        <p:pic>
          <p:nvPicPr>
            <p:cNvPr id="40" name="Graphic 39" descr="Microscope with solid fill">
              <a:extLst>
                <a:ext uri="{FF2B5EF4-FFF2-40B4-BE49-F238E27FC236}">
                  <a16:creationId xmlns:a16="http://schemas.microsoft.com/office/drawing/2014/main" id="{8CACFD9F-AA4D-CE45-BF33-CEF36B6C4DEE}"/>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5824505" y="5368391"/>
              <a:ext cx="670138" cy="670138"/>
            </a:xfrm>
            <a:prstGeom prst="rect">
              <a:avLst/>
            </a:prstGeom>
          </p:spPr>
        </p:pic>
      </p:grpSp>
    </p:spTree>
    <p:extLst>
      <p:ext uri="{BB962C8B-B14F-4D97-AF65-F5344CB8AC3E}">
        <p14:creationId xmlns:p14="http://schemas.microsoft.com/office/powerpoint/2010/main" val="1988000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2FFA-04D6-914D-9E54-1E21EFC4538B}"/>
              </a:ext>
            </a:extLst>
          </p:cNvPr>
          <p:cNvSpPr>
            <a:spLocks noGrp="1"/>
          </p:cNvSpPr>
          <p:nvPr>
            <p:ph type="title"/>
          </p:nvPr>
        </p:nvSpPr>
        <p:spPr>
          <a:xfrm>
            <a:off x="896939" y="66279"/>
            <a:ext cx="11103482" cy="504082"/>
          </a:xfrm>
        </p:spPr>
        <p:txBody>
          <a:bodyPr/>
          <a:lstStyle/>
          <a:p>
            <a:r>
              <a:rPr lang="en-US" sz="3200" dirty="0"/>
              <a:t>The initial focus was on “quick hits” implemented relatively quickly</a:t>
            </a:r>
          </a:p>
        </p:txBody>
      </p:sp>
      <p:cxnSp>
        <p:nvCxnSpPr>
          <p:cNvPr id="6" name="Straight Connector 5">
            <a:extLst>
              <a:ext uri="{FF2B5EF4-FFF2-40B4-BE49-F238E27FC236}">
                <a16:creationId xmlns:a16="http://schemas.microsoft.com/office/drawing/2014/main" id="{42832416-C3BC-BC49-8787-3D43A43D19EB}"/>
              </a:ext>
            </a:extLst>
          </p:cNvPr>
          <p:cNvCxnSpPr>
            <a:cxnSpLocks/>
          </p:cNvCxnSpPr>
          <p:nvPr/>
        </p:nvCxnSpPr>
        <p:spPr>
          <a:xfrm>
            <a:off x="419100" y="761851"/>
            <a:ext cx="11362083"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9207C89-7FBA-9547-AF8A-B664B7483D9B}"/>
              </a:ext>
            </a:extLst>
          </p:cNvPr>
          <p:cNvPicPr>
            <a:picLocks noChangeAspect="1"/>
          </p:cNvPicPr>
          <p:nvPr/>
        </p:nvPicPr>
        <p:blipFill>
          <a:blip r:embed="rId3"/>
          <a:stretch>
            <a:fillRect/>
          </a:stretch>
        </p:blipFill>
        <p:spPr>
          <a:xfrm>
            <a:off x="74631" y="28677"/>
            <a:ext cx="583499" cy="592252"/>
          </a:xfrm>
          <a:prstGeom prst="rect">
            <a:avLst/>
          </a:prstGeom>
        </p:spPr>
      </p:pic>
      <p:sp>
        <p:nvSpPr>
          <p:cNvPr id="47" name="TextBox 46">
            <a:extLst>
              <a:ext uri="{FF2B5EF4-FFF2-40B4-BE49-F238E27FC236}">
                <a16:creationId xmlns:a16="http://schemas.microsoft.com/office/drawing/2014/main" id="{54160E3D-61C9-CA4C-8D67-6F4C6E134324}"/>
              </a:ext>
            </a:extLst>
          </p:cNvPr>
          <p:cNvSpPr txBox="1"/>
          <p:nvPr/>
        </p:nvSpPr>
        <p:spPr>
          <a:xfrm>
            <a:off x="366380" y="856562"/>
            <a:ext cx="10972800" cy="305698"/>
          </a:xfrm>
          <a:prstGeom prst="rect">
            <a:avLst/>
          </a:prstGeom>
          <a:noFill/>
        </p:spPr>
        <p:txBody>
          <a:bodyPr wrap="square" lIns="0" tIns="0" rIns="0" bIns="0" rtlCol="0">
            <a:noAutofit/>
          </a:bodyPr>
          <a:lstStyle/>
          <a:p>
            <a:pPr algn="l"/>
            <a:r>
              <a:rPr lang="en-US" sz="1800" b="1" i="1">
                <a:solidFill>
                  <a:schemeClr val="tx2"/>
                </a:solidFill>
              </a:rPr>
              <a:t>Some examples of ”quick hits” implemented: </a:t>
            </a:r>
          </a:p>
        </p:txBody>
      </p:sp>
      <p:sp>
        <p:nvSpPr>
          <p:cNvPr id="53" name="Text Placeholder 3">
            <a:extLst>
              <a:ext uri="{FF2B5EF4-FFF2-40B4-BE49-F238E27FC236}">
                <a16:creationId xmlns:a16="http://schemas.microsoft.com/office/drawing/2014/main" id="{1EF14A24-ECDD-9649-8F8B-CDF985CA9B9D}"/>
              </a:ext>
            </a:extLst>
          </p:cNvPr>
          <p:cNvSpPr txBox="1">
            <a:spLocks/>
          </p:cNvSpPr>
          <p:nvPr/>
        </p:nvSpPr>
        <p:spPr>
          <a:xfrm>
            <a:off x="133105" y="6029179"/>
            <a:ext cx="12014291" cy="734817"/>
          </a:xfrm>
          <a:prstGeom prst="rect">
            <a:avLst/>
          </a:prstGeom>
          <a:gradFill flip="none" rotWithShape="1">
            <a:gsLst>
              <a:gs pos="0">
                <a:schemeClr val="accent1"/>
              </a:gs>
              <a:gs pos="100000">
                <a:schemeClr val="tx2"/>
              </a:gs>
            </a:gsLst>
            <a:lin ang="0" scaled="1"/>
            <a:tileRect/>
          </a:gradFill>
          <a:ln>
            <a:noFill/>
          </a:ln>
        </p:spPr>
        <p:txBody>
          <a:bodyPr vert="horz" lIns="108000" tIns="108000" rIns="108000" bIns="108000" rtlCol="0" anchor="ctr">
            <a:noAutofit/>
          </a:bodyPr>
          <a:lstStyle>
            <a:lvl1pPr marL="490538" indent="0" algn="l" defTabSz="862051" rtl="0" eaLnBrk="1" latinLnBrk="0" hangingPunct="1">
              <a:lnSpc>
                <a:spcPct val="100000"/>
              </a:lnSpc>
              <a:spcBef>
                <a:spcPts val="0"/>
              </a:spcBef>
              <a:spcAft>
                <a:spcPts val="0"/>
              </a:spcAft>
              <a:buFont typeface="Arial" panose="020B0604020202020204" pitchFamily="34" charset="0"/>
              <a:buNone/>
              <a:defRPr sz="2000" b="1" kern="1200">
                <a:solidFill>
                  <a:schemeClr val="bg1"/>
                </a:solidFill>
                <a:latin typeface="+mn-lt"/>
                <a:ea typeface="+mn-ea"/>
                <a:cs typeface="+mn-cs"/>
              </a:defRPr>
            </a:lvl1pPr>
            <a:lvl2pPr marL="646538" indent="-215513" algn="l" defTabSz="862051" rtl="0" eaLnBrk="1" latinLnBrk="0" hangingPunct="1">
              <a:lnSpc>
                <a:spcPct val="120000"/>
              </a:lnSpc>
              <a:spcBef>
                <a:spcPts val="0"/>
              </a:spcBef>
              <a:spcAft>
                <a:spcPts val="300"/>
              </a:spcAft>
              <a:buFont typeface="Symbol" panose="05050102010706020507" pitchFamily="18" charset="2"/>
              <a:buChar char="-"/>
              <a:defRPr sz="1800" kern="1200">
                <a:solidFill>
                  <a:schemeClr val="tx2"/>
                </a:solidFill>
                <a:latin typeface="+mn-lt"/>
                <a:ea typeface="+mn-ea"/>
                <a:cs typeface="+mn-cs"/>
              </a:defRPr>
            </a:lvl2pPr>
            <a:lvl3pPr marL="1077563" indent="-215513" algn="l" defTabSz="862051" rtl="0" eaLnBrk="1" latinLnBrk="0" hangingPunct="1">
              <a:lnSpc>
                <a:spcPct val="120000"/>
              </a:lnSpc>
              <a:spcBef>
                <a:spcPts val="0"/>
              </a:spcBef>
              <a:spcAft>
                <a:spcPts val="300"/>
              </a:spcAft>
              <a:buFont typeface="Arial" panose="020B0604020202020204" pitchFamily="34" charset="0"/>
              <a:buChar char="•"/>
              <a:defRPr sz="1800" kern="1200">
                <a:solidFill>
                  <a:schemeClr val="tx2"/>
                </a:solidFill>
                <a:latin typeface="+mn-lt"/>
                <a:ea typeface="+mn-ea"/>
                <a:cs typeface="+mn-cs"/>
              </a:defRPr>
            </a:lvl3pPr>
            <a:lvl4pPr marL="1508589" indent="-215513" algn="l" defTabSz="862051" rtl="0" eaLnBrk="1" latinLnBrk="0" hangingPunct="1">
              <a:lnSpc>
                <a:spcPct val="120000"/>
              </a:lnSpc>
              <a:spcBef>
                <a:spcPts val="0"/>
              </a:spcBef>
              <a:spcAft>
                <a:spcPts val="300"/>
              </a:spcAft>
              <a:buFont typeface="Symbol" panose="05050102010706020507" pitchFamily="18" charset="2"/>
              <a:buChar char=""/>
              <a:defRPr sz="1800" kern="1200">
                <a:solidFill>
                  <a:schemeClr val="tx2"/>
                </a:solidFill>
                <a:latin typeface="+mn-lt"/>
                <a:ea typeface="+mn-ea"/>
                <a:cs typeface="+mn-cs"/>
              </a:defRPr>
            </a:lvl4pPr>
            <a:lvl5pPr marL="1939614" indent="-215513" algn="l" defTabSz="862051" rtl="0" eaLnBrk="1" latinLnBrk="0" hangingPunct="1">
              <a:lnSpc>
                <a:spcPct val="120000"/>
              </a:lnSpc>
              <a:spcBef>
                <a:spcPts val="0"/>
              </a:spcBef>
              <a:spcAft>
                <a:spcPts val="300"/>
              </a:spcAft>
              <a:buFont typeface="Arial" panose="020B0604020202020204" pitchFamily="34" charset="0"/>
              <a:buChar char="•"/>
              <a:defRPr sz="1800" kern="1200">
                <a:solidFill>
                  <a:schemeClr val="tx2"/>
                </a:solidFill>
                <a:latin typeface="+mn-lt"/>
                <a:ea typeface="+mn-ea"/>
                <a:cs typeface="+mn-cs"/>
              </a:defRPr>
            </a:lvl5pPr>
            <a:lvl6pPr marL="2370639"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6pPr>
            <a:lvl7pPr marL="2801664"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7pPr>
            <a:lvl8pPr marL="3232690"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8pPr>
            <a:lvl9pPr marL="3663715" indent="-215513" algn="l" defTabSz="862051"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9pPr>
          </a:lstStyle>
          <a:p>
            <a:r>
              <a:rPr lang="en-US"/>
              <a:t>These ”quick hits” addressed some of the key frustrations, but other issues required more systemic change. </a:t>
            </a:r>
            <a:endParaRPr lang="en-ZA"/>
          </a:p>
        </p:txBody>
      </p:sp>
      <p:sp>
        <p:nvSpPr>
          <p:cNvPr id="9" name="TextBox 8">
            <a:extLst>
              <a:ext uri="{FF2B5EF4-FFF2-40B4-BE49-F238E27FC236}">
                <a16:creationId xmlns:a16="http://schemas.microsoft.com/office/drawing/2014/main" id="{E8C1C578-6A70-FB4A-B276-7CB605BB630F}"/>
              </a:ext>
            </a:extLst>
          </p:cNvPr>
          <p:cNvSpPr txBox="1"/>
          <p:nvPr/>
        </p:nvSpPr>
        <p:spPr>
          <a:xfrm>
            <a:off x="1497496" y="5512904"/>
            <a:ext cx="0" cy="0"/>
          </a:xfrm>
          <a:prstGeom prst="rect">
            <a:avLst/>
          </a:prstGeom>
          <a:noFill/>
        </p:spPr>
        <p:txBody>
          <a:bodyPr wrap="none" lIns="0" tIns="0" rIns="0" bIns="0" rtlCol="0">
            <a:noAutofit/>
          </a:bodyPr>
          <a:lstStyle/>
          <a:p>
            <a:pPr algn="l"/>
            <a:endParaRPr lang="en-US" sz="1600">
              <a:solidFill>
                <a:schemeClr val="tx2"/>
              </a:solidFill>
            </a:endParaRPr>
          </a:p>
        </p:txBody>
      </p:sp>
      <p:sp>
        <p:nvSpPr>
          <p:cNvPr id="8" name="TextBox 7">
            <a:extLst>
              <a:ext uri="{FF2B5EF4-FFF2-40B4-BE49-F238E27FC236}">
                <a16:creationId xmlns:a16="http://schemas.microsoft.com/office/drawing/2014/main" id="{4972DC0A-8ACB-7942-8D19-81A03E47A930}"/>
              </a:ext>
            </a:extLst>
          </p:cNvPr>
          <p:cNvSpPr txBox="1"/>
          <p:nvPr/>
        </p:nvSpPr>
        <p:spPr>
          <a:xfrm>
            <a:off x="1360449" y="3534937"/>
            <a:ext cx="0" cy="0"/>
          </a:xfrm>
          <a:prstGeom prst="rect">
            <a:avLst/>
          </a:prstGeom>
          <a:noFill/>
        </p:spPr>
        <p:txBody>
          <a:bodyPr wrap="none" lIns="0" tIns="0" rIns="0" bIns="0" rtlCol="0">
            <a:noAutofit/>
          </a:bodyPr>
          <a:lstStyle/>
          <a:p>
            <a:pPr algn="l"/>
            <a:endParaRPr lang="en-US" sz="1600">
              <a:solidFill>
                <a:schemeClr val="tx2"/>
              </a:solidFill>
            </a:endParaRPr>
          </a:p>
        </p:txBody>
      </p:sp>
      <p:graphicFrame>
        <p:nvGraphicFramePr>
          <p:cNvPr id="4" name="Diagram 3">
            <a:extLst>
              <a:ext uri="{FF2B5EF4-FFF2-40B4-BE49-F238E27FC236}">
                <a16:creationId xmlns:a16="http://schemas.microsoft.com/office/drawing/2014/main" id="{9FED5205-0B77-6945-AD31-6D10BF9F86B0}"/>
              </a:ext>
            </a:extLst>
          </p:cNvPr>
          <p:cNvGraphicFramePr/>
          <p:nvPr/>
        </p:nvGraphicFramePr>
        <p:xfrm>
          <a:off x="74631" y="411657"/>
          <a:ext cx="11925790" cy="58429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31244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3220</Words>
  <Application>Microsoft Macintosh PowerPoint</Application>
  <PresentationFormat>Widescreen</PresentationFormat>
  <Paragraphs>463</Paragraphs>
  <Slides>23</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Quattrocento Sans</vt:lpstr>
      <vt:lpstr>Office Theme</vt:lpstr>
      <vt:lpstr>     Re-imagining Systems and Processes to support our research-active, research-excellent UCT</vt:lpstr>
      <vt:lpstr>   Research Support Transformation project</vt:lpstr>
      <vt:lpstr>PowerPoint Presentation</vt:lpstr>
      <vt:lpstr>PowerPoint Presentation</vt:lpstr>
      <vt:lpstr>Breakdown of researchers and research funding varies per faculty </vt:lpstr>
      <vt:lpstr>PowerPoint Presentation</vt:lpstr>
      <vt:lpstr>Units located throughout UCT responsible for research support</vt:lpstr>
      <vt:lpstr>PowerPoint Presentation</vt:lpstr>
      <vt:lpstr>The initial focus was on “quick hits” implemented relatively quickly</vt:lpstr>
      <vt:lpstr>The project has successfully addressed a number of priority research support issues as identified (1/4) </vt:lpstr>
      <vt:lpstr>PowerPoint Presentation</vt:lpstr>
      <vt:lpstr>The project has successfully addressed a number of priority research support issues as identified (2/4) </vt:lpstr>
      <vt:lpstr>The project has successfully addressed a number of priority research support issues as identified (3/4) </vt:lpstr>
      <vt:lpstr>The project has successfully addressed a number of priority research support issues as identified (4/4) </vt:lpstr>
      <vt:lpstr>PowerPoint Presentation</vt:lpstr>
      <vt:lpstr>Much of the research support required exists in the University. . .</vt:lpstr>
      <vt:lpstr>Survey results highlighted the need for a faculty-based path-finder  who can assist researchers in sourcing the appropriate support </vt:lpstr>
      <vt:lpstr>We are building a visible pathway of appropriate research support across all aspects of the grant lifecycle </vt:lpstr>
      <vt:lpstr>Research project grant life-cycle</vt:lpstr>
      <vt:lpstr>Research project grant life-cycle</vt:lpstr>
      <vt:lpstr>We are building a visible pathway of appropriate research support across all aspects of the grant lifecycle through 3 key initiatives</vt:lpstr>
      <vt:lpstr>The project continues to work on the high priority areas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Re-imagining Systems and Processes to support our research-active, research-excellent UCT</dc:title>
  <dc:creator>Wilna Venter</dc:creator>
  <cp:lastModifiedBy>Wilna Venter</cp:lastModifiedBy>
  <cp:revision>1</cp:revision>
  <dcterms:created xsi:type="dcterms:W3CDTF">2023-08-17T08:07:24Z</dcterms:created>
  <dcterms:modified xsi:type="dcterms:W3CDTF">2023-08-17T08:10:28Z</dcterms:modified>
</cp:coreProperties>
</file>