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2"/>
  </p:notesMasterIdLst>
  <p:sldIdLst>
    <p:sldId id="256" r:id="rId2"/>
    <p:sldId id="257" r:id="rId3"/>
    <p:sldId id="394" r:id="rId4"/>
    <p:sldId id="395" r:id="rId5"/>
    <p:sldId id="270" r:id="rId6"/>
    <p:sldId id="392" r:id="rId7"/>
    <p:sldId id="372" r:id="rId8"/>
    <p:sldId id="374" r:id="rId9"/>
    <p:sldId id="396" r:id="rId10"/>
    <p:sldId id="397" r:id="rId11"/>
    <p:sldId id="402" r:id="rId12"/>
    <p:sldId id="403" r:id="rId13"/>
    <p:sldId id="261" r:id="rId14"/>
    <p:sldId id="398" r:id="rId15"/>
    <p:sldId id="401" r:id="rId16"/>
    <p:sldId id="399" r:id="rId17"/>
    <p:sldId id="404" r:id="rId18"/>
    <p:sldId id="405" r:id="rId19"/>
    <p:sldId id="406" r:id="rId20"/>
    <p:sldId id="393" r:id="rId21"/>
    <p:sldId id="407" r:id="rId22"/>
    <p:sldId id="400" r:id="rId23"/>
    <p:sldId id="408" r:id="rId24"/>
    <p:sldId id="409" r:id="rId25"/>
    <p:sldId id="410" r:id="rId26"/>
    <p:sldId id="411" r:id="rId27"/>
    <p:sldId id="260" r:id="rId28"/>
    <p:sldId id="412" r:id="rId29"/>
    <p:sldId id="258" r:id="rId30"/>
    <p:sldId id="259" r:id="rId31"/>
    <p:sldId id="413" r:id="rId32"/>
    <p:sldId id="262" r:id="rId33"/>
    <p:sldId id="263" r:id="rId34"/>
    <p:sldId id="264" r:id="rId35"/>
    <p:sldId id="265" r:id="rId36"/>
    <p:sldId id="266" r:id="rId37"/>
    <p:sldId id="267" r:id="rId38"/>
    <p:sldId id="268" r:id="rId39"/>
    <p:sldId id="269" r:id="rId40"/>
    <p:sldId id="414"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DCF2A9-3262-4F53-BC4B-7AE19B4E6425}">
          <p14:sldIdLst>
            <p14:sldId id="256"/>
            <p14:sldId id="257"/>
            <p14:sldId id="394"/>
            <p14:sldId id="395"/>
            <p14:sldId id="270"/>
            <p14:sldId id="392"/>
            <p14:sldId id="372"/>
            <p14:sldId id="374"/>
            <p14:sldId id="396"/>
            <p14:sldId id="397"/>
            <p14:sldId id="402"/>
            <p14:sldId id="403"/>
            <p14:sldId id="261"/>
            <p14:sldId id="398"/>
            <p14:sldId id="401"/>
            <p14:sldId id="399"/>
            <p14:sldId id="404"/>
            <p14:sldId id="405"/>
            <p14:sldId id="406"/>
            <p14:sldId id="393"/>
            <p14:sldId id="407"/>
            <p14:sldId id="400"/>
            <p14:sldId id="408"/>
            <p14:sldId id="409"/>
            <p14:sldId id="410"/>
            <p14:sldId id="411"/>
            <p14:sldId id="260"/>
            <p14:sldId id="412"/>
            <p14:sldId id="258"/>
            <p14:sldId id="259"/>
            <p14:sldId id="413"/>
            <p14:sldId id="262"/>
            <p14:sldId id="263"/>
            <p14:sldId id="264"/>
            <p14:sldId id="265"/>
            <p14:sldId id="266"/>
            <p14:sldId id="267"/>
            <p14:sldId id="268"/>
            <p14:sldId id="269"/>
            <p14:sldId id="41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6A2"/>
    <a:srgbClr val="116A8D"/>
    <a:srgbClr val="C8E6D1"/>
    <a:srgbClr val="AFDC7E"/>
    <a:srgbClr val="C8EAF8"/>
    <a:srgbClr val="A2DDF4"/>
    <a:srgbClr val="57C1EB"/>
    <a:srgbClr val="D5D52B"/>
    <a:srgbClr val="F3FB85"/>
    <a:srgbClr val="F8FF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687D8D-404D-4BD4-B53C-BA937434D767}" v="1" dt="2020-11-06T14:15:24.594"/>
    <p1510:client id="{4321B273-128F-4484-A5AB-0AC6B99F35EF}" v="294" dt="2020-11-05T15:15:25.722"/>
    <p1510:client id="{81752B1D-70BB-46B6-9C46-AE37259A0627}" v="38" dt="2020-11-06T10:39:31.903"/>
    <p1510:client id="{93C13B90-511C-4FEB-93DE-C29949E39A02}" v="174" dt="2020-11-06T11:46:31.568"/>
    <p1510:client id="{9F3C173D-D1C4-49D4-930F-C0A330160E45}" v="81" dt="2020-11-06T10:15:04.1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83899" autoAdjust="0"/>
  </p:normalViewPr>
  <p:slideViewPr>
    <p:cSldViewPr snapToGrid="0">
      <p:cViewPr varScale="1">
        <p:scale>
          <a:sx n="114" d="100"/>
          <a:sy n="114" d="100"/>
        </p:scale>
        <p:origin x="66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ata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ata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svg"/><Relationship Id="rId1" Type="http://schemas.openxmlformats.org/officeDocument/2006/relationships/image" Target="../media/image34.png"/><Relationship Id="rId4" Type="http://schemas.openxmlformats.org/officeDocument/2006/relationships/image" Target="../media/image3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svg"/><Relationship Id="rId1" Type="http://schemas.openxmlformats.org/officeDocument/2006/relationships/image" Target="../media/image38.png"/><Relationship Id="rId4" Type="http://schemas.openxmlformats.org/officeDocument/2006/relationships/image" Target="../media/image4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B5099-5DCC-4197-BAA4-16847F066FC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4E1D081-74BA-43F0-80D8-8DDF2F7B6C36}">
      <dgm:prSet/>
      <dgm:spPr/>
      <dgm:t>
        <a:bodyPr/>
        <a:lstStyle/>
        <a:p>
          <a:r>
            <a:rPr lang="en-ZA" b="0" dirty="0"/>
            <a:t>Narratives are informed by both the quantitative bibliometric data collected as well as information supplied by the researcher. </a:t>
          </a:r>
          <a:endParaRPr lang="en-US" dirty="0"/>
        </a:p>
      </dgm:t>
    </dgm:pt>
    <dgm:pt modelId="{C05B2801-AAF0-4DA9-9AB7-E882F6226869}" type="parTrans" cxnId="{8069211F-A7C1-4716-ADE0-8657BF20A008}">
      <dgm:prSet/>
      <dgm:spPr/>
      <dgm:t>
        <a:bodyPr/>
        <a:lstStyle/>
        <a:p>
          <a:endParaRPr lang="en-US"/>
        </a:p>
      </dgm:t>
    </dgm:pt>
    <dgm:pt modelId="{25C89410-2EBF-4D17-9610-E9E641CEAEA3}" type="sibTrans" cxnId="{8069211F-A7C1-4716-ADE0-8657BF20A008}">
      <dgm:prSet/>
      <dgm:spPr/>
      <dgm:t>
        <a:bodyPr/>
        <a:lstStyle/>
        <a:p>
          <a:endParaRPr lang="en-US"/>
        </a:p>
      </dgm:t>
    </dgm:pt>
    <dgm:pt modelId="{79C0D793-C219-414F-A673-E14111BF37F5}">
      <dgm:prSet/>
      <dgm:spPr/>
      <dgm:t>
        <a:bodyPr/>
        <a:lstStyle/>
        <a:p>
          <a:r>
            <a:rPr lang="en-ZA" b="0" dirty="0"/>
            <a:t>This feeds into the narratives required in the ‘Application’ section of the NRF rating application, or an additional narrative can be created to append the whole application.</a:t>
          </a:r>
          <a:endParaRPr lang="en-US" dirty="0"/>
        </a:p>
      </dgm:t>
    </dgm:pt>
    <dgm:pt modelId="{9578F030-CAD5-4058-B207-ED6F436E23E0}" type="parTrans" cxnId="{33262F11-F866-4B73-A907-655E8E8C0382}">
      <dgm:prSet/>
      <dgm:spPr/>
      <dgm:t>
        <a:bodyPr/>
        <a:lstStyle/>
        <a:p>
          <a:endParaRPr lang="en-US"/>
        </a:p>
      </dgm:t>
    </dgm:pt>
    <dgm:pt modelId="{D23EFD33-F115-426E-986A-D76ABE5896F4}" type="sibTrans" cxnId="{33262F11-F866-4B73-A907-655E8E8C0382}">
      <dgm:prSet/>
      <dgm:spPr/>
      <dgm:t>
        <a:bodyPr/>
        <a:lstStyle/>
        <a:p>
          <a:endParaRPr lang="en-US"/>
        </a:p>
      </dgm:t>
    </dgm:pt>
    <dgm:pt modelId="{475D0DC8-D23C-4FF4-A1F6-6BE04D4549AF}" type="pres">
      <dgm:prSet presAssocID="{001B5099-5DCC-4197-BAA4-16847F066FC6}" presName="root" presStyleCnt="0">
        <dgm:presLayoutVars>
          <dgm:dir/>
          <dgm:resizeHandles val="exact"/>
        </dgm:presLayoutVars>
      </dgm:prSet>
      <dgm:spPr/>
    </dgm:pt>
    <dgm:pt modelId="{F040BFF8-5A08-46B1-93AF-D4481B4932F1}" type="pres">
      <dgm:prSet presAssocID="{A4E1D081-74BA-43F0-80D8-8DDF2F7B6C36}" presName="compNode" presStyleCnt="0"/>
      <dgm:spPr/>
    </dgm:pt>
    <dgm:pt modelId="{B85D6B8E-4556-4CB8-A964-5C83A30D59A3}" type="pres">
      <dgm:prSet presAssocID="{A4E1D081-74BA-43F0-80D8-8DDF2F7B6C36}" presName="bgRect" presStyleLbl="bgShp" presStyleIdx="0" presStyleCnt="2"/>
      <dgm:spPr/>
    </dgm:pt>
    <dgm:pt modelId="{4E0A4FCC-E05B-4913-9320-73809B940ACD}" type="pres">
      <dgm:prSet presAssocID="{A4E1D081-74BA-43F0-80D8-8DDF2F7B6C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resentation with org chart"/>
        </a:ext>
      </dgm:extLst>
    </dgm:pt>
    <dgm:pt modelId="{A3F29A7D-9D36-4968-A878-3E9630C1A799}" type="pres">
      <dgm:prSet presAssocID="{A4E1D081-74BA-43F0-80D8-8DDF2F7B6C36}" presName="spaceRect" presStyleCnt="0"/>
      <dgm:spPr/>
    </dgm:pt>
    <dgm:pt modelId="{4E88A932-5815-489D-9D63-77BBA0DEAE6D}" type="pres">
      <dgm:prSet presAssocID="{A4E1D081-74BA-43F0-80D8-8DDF2F7B6C36}" presName="parTx" presStyleLbl="revTx" presStyleIdx="0" presStyleCnt="2">
        <dgm:presLayoutVars>
          <dgm:chMax val="0"/>
          <dgm:chPref val="0"/>
        </dgm:presLayoutVars>
      </dgm:prSet>
      <dgm:spPr/>
    </dgm:pt>
    <dgm:pt modelId="{2000E82F-C906-44DB-A7A9-7203178A6431}" type="pres">
      <dgm:prSet presAssocID="{25C89410-2EBF-4D17-9610-E9E641CEAEA3}" presName="sibTrans" presStyleCnt="0"/>
      <dgm:spPr/>
    </dgm:pt>
    <dgm:pt modelId="{6C9F3B4A-92BC-4DC8-B021-A5B2A4216679}" type="pres">
      <dgm:prSet presAssocID="{79C0D793-C219-414F-A673-E14111BF37F5}" presName="compNode" presStyleCnt="0"/>
      <dgm:spPr/>
    </dgm:pt>
    <dgm:pt modelId="{7D8D53C6-5881-4939-ADD7-89B6D660126A}" type="pres">
      <dgm:prSet presAssocID="{79C0D793-C219-414F-A673-E14111BF37F5}" presName="bgRect" presStyleLbl="bgShp" presStyleIdx="1" presStyleCnt="2"/>
      <dgm:spPr/>
    </dgm:pt>
    <dgm:pt modelId="{BDD0C3E4-5616-4015-9174-624650AAC39D}" type="pres">
      <dgm:prSet presAssocID="{79C0D793-C219-414F-A673-E14111BF37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cument"/>
        </a:ext>
      </dgm:extLst>
    </dgm:pt>
    <dgm:pt modelId="{5621AA10-A290-4519-AA7C-1D0FD154F323}" type="pres">
      <dgm:prSet presAssocID="{79C0D793-C219-414F-A673-E14111BF37F5}" presName="spaceRect" presStyleCnt="0"/>
      <dgm:spPr/>
    </dgm:pt>
    <dgm:pt modelId="{76AC3240-AF47-422A-9335-BD677AE91F8F}" type="pres">
      <dgm:prSet presAssocID="{79C0D793-C219-414F-A673-E14111BF37F5}" presName="parTx" presStyleLbl="revTx" presStyleIdx="1" presStyleCnt="2">
        <dgm:presLayoutVars>
          <dgm:chMax val="0"/>
          <dgm:chPref val="0"/>
        </dgm:presLayoutVars>
      </dgm:prSet>
      <dgm:spPr/>
    </dgm:pt>
  </dgm:ptLst>
  <dgm:cxnLst>
    <dgm:cxn modelId="{33262F11-F866-4B73-A907-655E8E8C0382}" srcId="{001B5099-5DCC-4197-BAA4-16847F066FC6}" destId="{79C0D793-C219-414F-A673-E14111BF37F5}" srcOrd="1" destOrd="0" parTransId="{9578F030-CAD5-4058-B207-ED6F436E23E0}" sibTransId="{D23EFD33-F115-426E-986A-D76ABE5896F4}"/>
    <dgm:cxn modelId="{8069211F-A7C1-4716-ADE0-8657BF20A008}" srcId="{001B5099-5DCC-4197-BAA4-16847F066FC6}" destId="{A4E1D081-74BA-43F0-80D8-8DDF2F7B6C36}" srcOrd="0" destOrd="0" parTransId="{C05B2801-AAF0-4DA9-9AB7-E882F6226869}" sibTransId="{25C89410-2EBF-4D17-9610-E9E641CEAEA3}"/>
    <dgm:cxn modelId="{57652C91-0453-48C8-91C3-233645813B50}" type="presOf" srcId="{A4E1D081-74BA-43F0-80D8-8DDF2F7B6C36}" destId="{4E88A932-5815-489D-9D63-77BBA0DEAE6D}" srcOrd="0" destOrd="0" presId="urn:microsoft.com/office/officeart/2018/2/layout/IconVerticalSolidList"/>
    <dgm:cxn modelId="{21F8DD97-9786-4E66-9D43-EC957A04E0DA}" type="presOf" srcId="{79C0D793-C219-414F-A673-E14111BF37F5}" destId="{76AC3240-AF47-422A-9335-BD677AE91F8F}" srcOrd="0" destOrd="0" presId="urn:microsoft.com/office/officeart/2018/2/layout/IconVerticalSolidList"/>
    <dgm:cxn modelId="{EEBF99F8-91C2-4F02-90A2-9D2E4182DE42}" type="presOf" srcId="{001B5099-5DCC-4197-BAA4-16847F066FC6}" destId="{475D0DC8-D23C-4FF4-A1F6-6BE04D4549AF}" srcOrd="0" destOrd="0" presId="urn:microsoft.com/office/officeart/2018/2/layout/IconVerticalSolidList"/>
    <dgm:cxn modelId="{6139C056-A833-4FE8-8867-F93A82EFCB5D}" type="presParOf" srcId="{475D0DC8-D23C-4FF4-A1F6-6BE04D4549AF}" destId="{F040BFF8-5A08-46B1-93AF-D4481B4932F1}" srcOrd="0" destOrd="0" presId="urn:microsoft.com/office/officeart/2018/2/layout/IconVerticalSolidList"/>
    <dgm:cxn modelId="{0FCF1FFD-7332-49AE-B5FF-A939F10054EF}" type="presParOf" srcId="{F040BFF8-5A08-46B1-93AF-D4481B4932F1}" destId="{B85D6B8E-4556-4CB8-A964-5C83A30D59A3}" srcOrd="0" destOrd="0" presId="urn:microsoft.com/office/officeart/2018/2/layout/IconVerticalSolidList"/>
    <dgm:cxn modelId="{FCFC19F7-22D3-4BBC-AFDC-248409EAE3B3}" type="presParOf" srcId="{F040BFF8-5A08-46B1-93AF-D4481B4932F1}" destId="{4E0A4FCC-E05B-4913-9320-73809B940ACD}" srcOrd="1" destOrd="0" presId="urn:microsoft.com/office/officeart/2018/2/layout/IconVerticalSolidList"/>
    <dgm:cxn modelId="{D5C0FC89-3ABD-43BC-9ECE-61F7B05D8A81}" type="presParOf" srcId="{F040BFF8-5A08-46B1-93AF-D4481B4932F1}" destId="{A3F29A7D-9D36-4968-A878-3E9630C1A799}" srcOrd="2" destOrd="0" presId="urn:microsoft.com/office/officeart/2018/2/layout/IconVerticalSolidList"/>
    <dgm:cxn modelId="{D6FFBF70-3625-4482-9ECE-7E9AC2A96EBC}" type="presParOf" srcId="{F040BFF8-5A08-46B1-93AF-D4481B4932F1}" destId="{4E88A932-5815-489D-9D63-77BBA0DEAE6D}" srcOrd="3" destOrd="0" presId="urn:microsoft.com/office/officeart/2018/2/layout/IconVerticalSolidList"/>
    <dgm:cxn modelId="{96231778-B8A1-41FF-B4B0-F55995FCA1D3}" type="presParOf" srcId="{475D0DC8-D23C-4FF4-A1F6-6BE04D4549AF}" destId="{2000E82F-C906-44DB-A7A9-7203178A6431}" srcOrd="1" destOrd="0" presId="urn:microsoft.com/office/officeart/2018/2/layout/IconVerticalSolidList"/>
    <dgm:cxn modelId="{6585D177-C1B5-4374-95BE-530C4884BDD2}" type="presParOf" srcId="{475D0DC8-D23C-4FF4-A1F6-6BE04D4549AF}" destId="{6C9F3B4A-92BC-4DC8-B021-A5B2A4216679}" srcOrd="2" destOrd="0" presId="urn:microsoft.com/office/officeart/2018/2/layout/IconVerticalSolidList"/>
    <dgm:cxn modelId="{06E50589-6EDC-403B-950E-B093D70F286C}" type="presParOf" srcId="{6C9F3B4A-92BC-4DC8-B021-A5B2A4216679}" destId="{7D8D53C6-5881-4939-ADD7-89B6D660126A}" srcOrd="0" destOrd="0" presId="urn:microsoft.com/office/officeart/2018/2/layout/IconVerticalSolidList"/>
    <dgm:cxn modelId="{E11FC38A-60F8-4A73-A921-D4A5EC587FF9}" type="presParOf" srcId="{6C9F3B4A-92BC-4DC8-B021-A5B2A4216679}" destId="{BDD0C3E4-5616-4015-9174-624650AAC39D}" srcOrd="1" destOrd="0" presId="urn:microsoft.com/office/officeart/2018/2/layout/IconVerticalSolidList"/>
    <dgm:cxn modelId="{298DE0F9-245E-4F30-8A49-A515418069F4}" type="presParOf" srcId="{6C9F3B4A-92BC-4DC8-B021-A5B2A4216679}" destId="{5621AA10-A290-4519-AA7C-1D0FD154F323}" srcOrd="2" destOrd="0" presId="urn:microsoft.com/office/officeart/2018/2/layout/IconVerticalSolidList"/>
    <dgm:cxn modelId="{9A017124-8521-4AFD-B0F2-0E71EAE36A88}" type="presParOf" srcId="{6C9F3B4A-92BC-4DC8-B021-A5B2A4216679}" destId="{76AC3240-AF47-422A-9335-BD677AE91F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B5099-5DCC-4197-BAA4-16847F066FC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4E1D081-74BA-43F0-80D8-8DDF2F7B6C36}">
      <dgm:prSet/>
      <dgm:spPr/>
      <dgm:t>
        <a:bodyPr/>
        <a:lstStyle/>
        <a:p>
          <a:r>
            <a:rPr lang="en-ZA" b="1" dirty="0"/>
            <a:t>Are you able to frame the impact of your research? </a:t>
          </a:r>
          <a:endParaRPr lang="en-US" b="1" dirty="0"/>
        </a:p>
      </dgm:t>
    </dgm:pt>
    <dgm:pt modelId="{C05B2801-AAF0-4DA9-9AB7-E882F6226869}" type="parTrans" cxnId="{8069211F-A7C1-4716-ADE0-8657BF20A008}">
      <dgm:prSet/>
      <dgm:spPr/>
      <dgm:t>
        <a:bodyPr/>
        <a:lstStyle/>
        <a:p>
          <a:endParaRPr lang="en-US"/>
        </a:p>
      </dgm:t>
    </dgm:pt>
    <dgm:pt modelId="{25C89410-2EBF-4D17-9610-E9E641CEAEA3}" type="sibTrans" cxnId="{8069211F-A7C1-4716-ADE0-8657BF20A008}">
      <dgm:prSet/>
      <dgm:spPr/>
      <dgm:t>
        <a:bodyPr/>
        <a:lstStyle/>
        <a:p>
          <a:endParaRPr lang="en-US"/>
        </a:p>
      </dgm:t>
    </dgm:pt>
    <dgm:pt modelId="{79C0D793-C219-414F-A673-E14111BF37F5}">
      <dgm:prSet/>
      <dgm:spPr/>
      <dgm:t>
        <a:bodyPr/>
        <a:lstStyle/>
        <a:p>
          <a:r>
            <a:rPr lang="en-ZA" b="1" dirty="0"/>
            <a:t>Has your research resulted in new research areas? What is it that have you contributed to the advancement of your discipline/field? </a:t>
          </a:r>
          <a:endParaRPr lang="en-US" b="1" dirty="0"/>
        </a:p>
      </dgm:t>
    </dgm:pt>
    <dgm:pt modelId="{9578F030-CAD5-4058-B207-ED6F436E23E0}" type="parTrans" cxnId="{33262F11-F866-4B73-A907-655E8E8C0382}">
      <dgm:prSet/>
      <dgm:spPr/>
      <dgm:t>
        <a:bodyPr/>
        <a:lstStyle/>
        <a:p>
          <a:endParaRPr lang="en-US"/>
        </a:p>
      </dgm:t>
    </dgm:pt>
    <dgm:pt modelId="{D23EFD33-F115-426E-986A-D76ABE5896F4}" type="sibTrans" cxnId="{33262F11-F866-4B73-A907-655E8E8C0382}">
      <dgm:prSet/>
      <dgm:spPr/>
      <dgm:t>
        <a:bodyPr/>
        <a:lstStyle/>
        <a:p>
          <a:endParaRPr lang="en-US"/>
        </a:p>
      </dgm:t>
    </dgm:pt>
    <dgm:pt modelId="{475D0DC8-D23C-4FF4-A1F6-6BE04D4549AF}" type="pres">
      <dgm:prSet presAssocID="{001B5099-5DCC-4197-BAA4-16847F066FC6}" presName="root" presStyleCnt="0">
        <dgm:presLayoutVars>
          <dgm:dir/>
          <dgm:resizeHandles val="exact"/>
        </dgm:presLayoutVars>
      </dgm:prSet>
      <dgm:spPr/>
    </dgm:pt>
    <dgm:pt modelId="{F040BFF8-5A08-46B1-93AF-D4481B4932F1}" type="pres">
      <dgm:prSet presAssocID="{A4E1D081-74BA-43F0-80D8-8DDF2F7B6C36}" presName="compNode" presStyleCnt="0"/>
      <dgm:spPr/>
    </dgm:pt>
    <dgm:pt modelId="{B85D6B8E-4556-4CB8-A964-5C83A30D59A3}" type="pres">
      <dgm:prSet presAssocID="{A4E1D081-74BA-43F0-80D8-8DDF2F7B6C36}" presName="bgRect" presStyleLbl="bgShp" presStyleIdx="0" presStyleCnt="2" custLinFactNeighborX="4047" custLinFactNeighborY="-2849"/>
      <dgm:spPr/>
    </dgm:pt>
    <dgm:pt modelId="{4E0A4FCC-E05B-4913-9320-73809B940ACD}" type="pres">
      <dgm:prSet presAssocID="{A4E1D081-74BA-43F0-80D8-8DDF2F7B6C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arget Audience"/>
        </a:ext>
      </dgm:extLst>
    </dgm:pt>
    <dgm:pt modelId="{A3F29A7D-9D36-4968-A878-3E9630C1A799}" type="pres">
      <dgm:prSet presAssocID="{A4E1D081-74BA-43F0-80D8-8DDF2F7B6C36}" presName="spaceRect" presStyleCnt="0"/>
      <dgm:spPr/>
    </dgm:pt>
    <dgm:pt modelId="{4E88A932-5815-489D-9D63-77BBA0DEAE6D}" type="pres">
      <dgm:prSet presAssocID="{A4E1D081-74BA-43F0-80D8-8DDF2F7B6C36}" presName="parTx" presStyleLbl="revTx" presStyleIdx="0" presStyleCnt="2">
        <dgm:presLayoutVars>
          <dgm:chMax val="0"/>
          <dgm:chPref val="0"/>
        </dgm:presLayoutVars>
      </dgm:prSet>
      <dgm:spPr/>
    </dgm:pt>
    <dgm:pt modelId="{2000E82F-C906-44DB-A7A9-7203178A6431}" type="pres">
      <dgm:prSet presAssocID="{25C89410-2EBF-4D17-9610-E9E641CEAEA3}" presName="sibTrans" presStyleCnt="0"/>
      <dgm:spPr/>
    </dgm:pt>
    <dgm:pt modelId="{6C9F3B4A-92BC-4DC8-B021-A5B2A4216679}" type="pres">
      <dgm:prSet presAssocID="{79C0D793-C219-414F-A673-E14111BF37F5}" presName="compNode" presStyleCnt="0"/>
      <dgm:spPr/>
    </dgm:pt>
    <dgm:pt modelId="{7D8D53C6-5881-4939-ADD7-89B6D660126A}" type="pres">
      <dgm:prSet presAssocID="{79C0D793-C219-414F-A673-E14111BF37F5}" presName="bgRect" presStyleLbl="bgShp" presStyleIdx="1" presStyleCnt="2"/>
      <dgm:spPr/>
    </dgm:pt>
    <dgm:pt modelId="{BDD0C3E4-5616-4015-9174-624650AAC39D}" type="pres">
      <dgm:prSet presAssocID="{79C0D793-C219-414F-A673-E14111BF37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Venn diagram"/>
        </a:ext>
      </dgm:extLst>
    </dgm:pt>
    <dgm:pt modelId="{5621AA10-A290-4519-AA7C-1D0FD154F323}" type="pres">
      <dgm:prSet presAssocID="{79C0D793-C219-414F-A673-E14111BF37F5}" presName="spaceRect" presStyleCnt="0"/>
      <dgm:spPr/>
    </dgm:pt>
    <dgm:pt modelId="{76AC3240-AF47-422A-9335-BD677AE91F8F}" type="pres">
      <dgm:prSet presAssocID="{79C0D793-C219-414F-A673-E14111BF37F5}" presName="parTx" presStyleLbl="revTx" presStyleIdx="1" presStyleCnt="2">
        <dgm:presLayoutVars>
          <dgm:chMax val="0"/>
          <dgm:chPref val="0"/>
        </dgm:presLayoutVars>
      </dgm:prSet>
      <dgm:spPr/>
    </dgm:pt>
  </dgm:ptLst>
  <dgm:cxnLst>
    <dgm:cxn modelId="{33262F11-F866-4B73-A907-655E8E8C0382}" srcId="{001B5099-5DCC-4197-BAA4-16847F066FC6}" destId="{79C0D793-C219-414F-A673-E14111BF37F5}" srcOrd="1" destOrd="0" parTransId="{9578F030-CAD5-4058-B207-ED6F436E23E0}" sibTransId="{D23EFD33-F115-426E-986A-D76ABE5896F4}"/>
    <dgm:cxn modelId="{8069211F-A7C1-4716-ADE0-8657BF20A008}" srcId="{001B5099-5DCC-4197-BAA4-16847F066FC6}" destId="{A4E1D081-74BA-43F0-80D8-8DDF2F7B6C36}" srcOrd="0" destOrd="0" parTransId="{C05B2801-AAF0-4DA9-9AB7-E882F6226869}" sibTransId="{25C89410-2EBF-4D17-9610-E9E641CEAEA3}"/>
    <dgm:cxn modelId="{57652C91-0453-48C8-91C3-233645813B50}" type="presOf" srcId="{A4E1D081-74BA-43F0-80D8-8DDF2F7B6C36}" destId="{4E88A932-5815-489D-9D63-77BBA0DEAE6D}" srcOrd="0" destOrd="0" presId="urn:microsoft.com/office/officeart/2018/2/layout/IconVerticalSolidList"/>
    <dgm:cxn modelId="{21F8DD97-9786-4E66-9D43-EC957A04E0DA}" type="presOf" srcId="{79C0D793-C219-414F-A673-E14111BF37F5}" destId="{76AC3240-AF47-422A-9335-BD677AE91F8F}" srcOrd="0" destOrd="0" presId="urn:microsoft.com/office/officeart/2018/2/layout/IconVerticalSolidList"/>
    <dgm:cxn modelId="{EEBF99F8-91C2-4F02-90A2-9D2E4182DE42}" type="presOf" srcId="{001B5099-5DCC-4197-BAA4-16847F066FC6}" destId="{475D0DC8-D23C-4FF4-A1F6-6BE04D4549AF}" srcOrd="0" destOrd="0" presId="urn:microsoft.com/office/officeart/2018/2/layout/IconVerticalSolidList"/>
    <dgm:cxn modelId="{6139C056-A833-4FE8-8867-F93A82EFCB5D}" type="presParOf" srcId="{475D0DC8-D23C-4FF4-A1F6-6BE04D4549AF}" destId="{F040BFF8-5A08-46B1-93AF-D4481B4932F1}" srcOrd="0" destOrd="0" presId="urn:microsoft.com/office/officeart/2018/2/layout/IconVerticalSolidList"/>
    <dgm:cxn modelId="{0FCF1FFD-7332-49AE-B5FF-A939F10054EF}" type="presParOf" srcId="{F040BFF8-5A08-46B1-93AF-D4481B4932F1}" destId="{B85D6B8E-4556-4CB8-A964-5C83A30D59A3}" srcOrd="0" destOrd="0" presId="urn:microsoft.com/office/officeart/2018/2/layout/IconVerticalSolidList"/>
    <dgm:cxn modelId="{FCFC19F7-22D3-4BBC-AFDC-248409EAE3B3}" type="presParOf" srcId="{F040BFF8-5A08-46B1-93AF-D4481B4932F1}" destId="{4E0A4FCC-E05B-4913-9320-73809B940ACD}" srcOrd="1" destOrd="0" presId="urn:microsoft.com/office/officeart/2018/2/layout/IconVerticalSolidList"/>
    <dgm:cxn modelId="{D5C0FC89-3ABD-43BC-9ECE-61F7B05D8A81}" type="presParOf" srcId="{F040BFF8-5A08-46B1-93AF-D4481B4932F1}" destId="{A3F29A7D-9D36-4968-A878-3E9630C1A799}" srcOrd="2" destOrd="0" presId="urn:microsoft.com/office/officeart/2018/2/layout/IconVerticalSolidList"/>
    <dgm:cxn modelId="{D6FFBF70-3625-4482-9ECE-7E9AC2A96EBC}" type="presParOf" srcId="{F040BFF8-5A08-46B1-93AF-D4481B4932F1}" destId="{4E88A932-5815-489D-9D63-77BBA0DEAE6D}" srcOrd="3" destOrd="0" presId="urn:microsoft.com/office/officeart/2018/2/layout/IconVerticalSolidList"/>
    <dgm:cxn modelId="{96231778-B8A1-41FF-B4B0-F55995FCA1D3}" type="presParOf" srcId="{475D0DC8-D23C-4FF4-A1F6-6BE04D4549AF}" destId="{2000E82F-C906-44DB-A7A9-7203178A6431}" srcOrd="1" destOrd="0" presId="urn:microsoft.com/office/officeart/2018/2/layout/IconVerticalSolidList"/>
    <dgm:cxn modelId="{6585D177-C1B5-4374-95BE-530C4884BDD2}" type="presParOf" srcId="{475D0DC8-D23C-4FF4-A1F6-6BE04D4549AF}" destId="{6C9F3B4A-92BC-4DC8-B021-A5B2A4216679}" srcOrd="2" destOrd="0" presId="urn:microsoft.com/office/officeart/2018/2/layout/IconVerticalSolidList"/>
    <dgm:cxn modelId="{06E50589-6EDC-403B-950E-B093D70F286C}" type="presParOf" srcId="{6C9F3B4A-92BC-4DC8-B021-A5B2A4216679}" destId="{7D8D53C6-5881-4939-ADD7-89B6D660126A}" srcOrd="0" destOrd="0" presId="urn:microsoft.com/office/officeart/2018/2/layout/IconVerticalSolidList"/>
    <dgm:cxn modelId="{E11FC38A-60F8-4A73-A921-D4A5EC587FF9}" type="presParOf" srcId="{6C9F3B4A-92BC-4DC8-B021-A5B2A4216679}" destId="{BDD0C3E4-5616-4015-9174-624650AAC39D}" srcOrd="1" destOrd="0" presId="urn:microsoft.com/office/officeart/2018/2/layout/IconVerticalSolidList"/>
    <dgm:cxn modelId="{298DE0F9-245E-4F30-8A49-A515418069F4}" type="presParOf" srcId="{6C9F3B4A-92BC-4DC8-B021-A5B2A4216679}" destId="{5621AA10-A290-4519-AA7C-1D0FD154F323}" srcOrd="2" destOrd="0" presId="urn:microsoft.com/office/officeart/2018/2/layout/IconVerticalSolidList"/>
    <dgm:cxn modelId="{9A017124-8521-4AFD-B0F2-0E71EAE36A88}" type="presParOf" srcId="{6C9F3B4A-92BC-4DC8-B021-A5B2A4216679}" destId="{76AC3240-AF47-422A-9335-BD677AE91F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B5099-5DCC-4197-BAA4-16847F066FC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4E1D081-74BA-43F0-80D8-8DDF2F7B6C36}">
      <dgm:prSet/>
      <dgm:spPr/>
      <dgm:t>
        <a:bodyPr/>
        <a:lstStyle/>
        <a:p>
          <a:r>
            <a:rPr lang="en-ZA" b="1" dirty="0"/>
            <a:t>Have you had unique or special collaborations? </a:t>
          </a:r>
          <a:endParaRPr lang="en-US" b="1" dirty="0"/>
        </a:p>
      </dgm:t>
    </dgm:pt>
    <dgm:pt modelId="{C05B2801-AAF0-4DA9-9AB7-E882F6226869}" type="parTrans" cxnId="{8069211F-A7C1-4716-ADE0-8657BF20A008}">
      <dgm:prSet/>
      <dgm:spPr/>
      <dgm:t>
        <a:bodyPr/>
        <a:lstStyle/>
        <a:p>
          <a:endParaRPr lang="en-US"/>
        </a:p>
      </dgm:t>
    </dgm:pt>
    <dgm:pt modelId="{25C89410-2EBF-4D17-9610-E9E641CEAEA3}" type="sibTrans" cxnId="{8069211F-A7C1-4716-ADE0-8657BF20A008}">
      <dgm:prSet/>
      <dgm:spPr/>
      <dgm:t>
        <a:bodyPr/>
        <a:lstStyle/>
        <a:p>
          <a:endParaRPr lang="en-US"/>
        </a:p>
      </dgm:t>
    </dgm:pt>
    <dgm:pt modelId="{79C0D793-C219-414F-A673-E14111BF37F5}">
      <dgm:prSet/>
      <dgm:spPr/>
      <dgm:t>
        <a:bodyPr/>
        <a:lstStyle/>
        <a:p>
          <a:r>
            <a:rPr lang="en-ZA" b="1" dirty="0"/>
            <a:t>Is there anything of significance about your research or your research career that is not necessarily evident in traditional metrics? </a:t>
          </a:r>
          <a:endParaRPr lang="en-US" b="1" dirty="0"/>
        </a:p>
      </dgm:t>
    </dgm:pt>
    <dgm:pt modelId="{9578F030-CAD5-4058-B207-ED6F436E23E0}" type="parTrans" cxnId="{33262F11-F866-4B73-A907-655E8E8C0382}">
      <dgm:prSet/>
      <dgm:spPr/>
      <dgm:t>
        <a:bodyPr/>
        <a:lstStyle/>
        <a:p>
          <a:endParaRPr lang="en-US"/>
        </a:p>
      </dgm:t>
    </dgm:pt>
    <dgm:pt modelId="{D23EFD33-F115-426E-986A-D76ABE5896F4}" type="sibTrans" cxnId="{33262F11-F866-4B73-A907-655E8E8C0382}">
      <dgm:prSet/>
      <dgm:spPr/>
      <dgm:t>
        <a:bodyPr/>
        <a:lstStyle/>
        <a:p>
          <a:endParaRPr lang="en-US"/>
        </a:p>
      </dgm:t>
    </dgm:pt>
    <dgm:pt modelId="{475D0DC8-D23C-4FF4-A1F6-6BE04D4549AF}" type="pres">
      <dgm:prSet presAssocID="{001B5099-5DCC-4197-BAA4-16847F066FC6}" presName="root" presStyleCnt="0">
        <dgm:presLayoutVars>
          <dgm:dir/>
          <dgm:resizeHandles val="exact"/>
        </dgm:presLayoutVars>
      </dgm:prSet>
      <dgm:spPr/>
    </dgm:pt>
    <dgm:pt modelId="{F040BFF8-5A08-46B1-93AF-D4481B4932F1}" type="pres">
      <dgm:prSet presAssocID="{A4E1D081-74BA-43F0-80D8-8DDF2F7B6C36}" presName="compNode" presStyleCnt="0"/>
      <dgm:spPr/>
    </dgm:pt>
    <dgm:pt modelId="{B85D6B8E-4556-4CB8-A964-5C83A30D59A3}" type="pres">
      <dgm:prSet presAssocID="{A4E1D081-74BA-43F0-80D8-8DDF2F7B6C36}" presName="bgRect" presStyleLbl="bgShp" presStyleIdx="0" presStyleCnt="2" custLinFactNeighborX="2012"/>
      <dgm:spPr/>
    </dgm:pt>
    <dgm:pt modelId="{4E0A4FCC-E05B-4913-9320-73809B940ACD}" type="pres">
      <dgm:prSet presAssocID="{A4E1D081-74BA-43F0-80D8-8DDF2F7B6C3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eting"/>
        </a:ext>
      </dgm:extLst>
    </dgm:pt>
    <dgm:pt modelId="{A3F29A7D-9D36-4968-A878-3E9630C1A799}" type="pres">
      <dgm:prSet presAssocID="{A4E1D081-74BA-43F0-80D8-8DDF2F7B6C36}" presName="spaceRect" presStyleCnt="0"/>
      <dgm:spPr/>
    </dgm:pt>
    <dgm:pt modelId="{4E88A932-5815-489D-9D63-77BBA0DEAE6D}" type="pres">
      <dgm:prSet presAssocID="{A4E1D081-74BA-43F0-80D8-8DDF2F7B6C36}" presName="parTx" presStyleLbl="revTx" presStyleIdx="0" presStyleCnt="2">
        <dgm:presLayoutVars>
          <dgm:chMax val="0"/>
          <dgm:chPref val="0"/>
        </dgm:presLayoutVars>
      </dgm:prSet>
      <dgm:spPr/>
    </dgm:pt>
    <dgm:pt modelId="{2000E82F-C906-44DB-A7A9-7203178A6431}" type="pres">
      <dgm:prSet presAssocID="{25C89410-2EBF-4D17-9610-E9E641CEAEA3}" presName="sibTrans" presStyleCnt="0"/>
      <dgm:spPr/>
    </dgm:pt>
    <dgm:pt modelId="{6C9F3B4A-92BC-4DC8-B021-A5B2A4216679}" type="pres">
      <dgm:prSet presAssocID="{79C0D793-C219-414F-A673-E14111BF37F5}" presName="compNode" presStyleCnt="0"/>
      <dgm:spPr/>
    </dgm:pt>
    <dgm:pt modelId="{7D8D53C6-5881-4939-ADD7-89B6D660126A}" type="pres">
      <dgm:prSet presAssocID="{79C0D793-C219-414F-A673-E14111BF37F5}" presName="bgRect" presStyleLbl="bgShp" presStyleIdx="1" presStyleCnt="2"/>
      <dgm:spPr/>
    </dgm:pt>
    <dgm:pt modelId="{BDD0C3E4-5616-4015-9174-624650AAC39D}" type="pres">
      <dgm:prSet presAssocID="{79C0D793-C219-414F-A673-E14111BF37F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nnections"/>
        </a:ext>
      </dgm:extLst>
    </dgm:pt>
    <dgm:pt modelId="{5621AA10-A290-4519-AA7C-1D0FD154F323}" type="pres">
      <dgm:prSet presAssocID="{79C0D793-C219-414F-A673-E14111BF37F5}" presName="spaceRect" presStyleCnt="0"/>
      <dgm:spPr/>
    </dgm:pt>
    <dgm:pt modelId="{76AC3240-AF47-422A-9335-BD677AE91F8F}" type="pres">
      <dgm:prSet presAssocID="{79C0D793-C219-414F-A673-E14111BF37F5}" presName="parTx" presStyleLbl="revTx" presStyleIdx="1" presStyleCnt="2">
        <dgm:presLayoutVars>
          <dgm:chMax val="0"/>
          <dgm:chPref val="0"/>
        </dgm:presLayoutVars>
      </dgm:prSet>
      <dgm:spPr/>
    </dgm:pt>
  </dgm:ptLst>
  <dgm:cxnLst>
    <dgm:cxn modelId="{33262F11-F866-4B73-A907-655E8E8C0382}" srcId="{001B5099-5DCC-4197-BAA4-16847F066FC6}" destId="{79C0D793-C219-414F-A673-E14111BF37F5}" srcOrd="1" destOrd="0" parTransId="{9578F030-CAD5-4058-B207-ED6F436E23E0}" sibTransId="{D23EFD33-F115-426E-986A-D76ABE5896F4}"/>
    <dgm:cxn modelId="{8069211F-A7C1-4716-ADE0-8657BF20A008}" srcId="{001B5099-5DCC-4197-BAA4-16847F066FC6}" destId="{A4E1D081-74BA-43F0-80D8-8DDF2F7B6C36}" srcOrd="0" destOrd="0" parTransId="{C05B2801-AAF0-4DA9-9AB7-E882F6226869}" sibTransId="{25C89410-2EBF-4D17-9610-E9E641CEAEA3}"/>
    <dgm:cxn modelId="{57652C91-0453-48C8-91C3-233645813B50}" type="presOf" srcId="{A4E1D081-74BA-43F0-80D8-8DDF2F7B6C36}" destId="{4E88A932-5815-489D-9D63-77BBA0DEAE6D}" srcOrd="0" destOrd="0" presId="urn:microsoft.com/office/officeart/2018/2/layout/IconVerticalSolidList"/>
    <dgm:cxn modelId="{21F8DD97-9786-4E66-9D43-EC957A04E0DA}" type="presOf" srcId="{79C0D793-C219-414F-A673-E14111BF37F5}" destId="{76AC3240-AF47-422A-9335-BD677AE91F8F}" srcOrd="0" destOrd="0" presId="urn:microsoft.com/office/officeart/2018/2/layout/IconVerticalSolidList"/>
    <dgm:cxn modelId="{EEBF99F8-91C2-4F02-90A2-9D2E4182DE42}" type="presOf" srcId="{001B5099-5DCC-4197-BAA4-16847F066FC6}" destId="{475D0DC8-D23C-4FF4-A1F6-6BE04D4549AF}" srcOrd="0" destOrd="0" presId="urn:microsoft.com/office/officeart/2018/2/layout/IconVerticalSolidList"/>
    <dgm:cxn modelId="{6139C056-A833-4FE8-8867-F93A82EFCB5D}" type="presParOf" srcId="{475D0DC8-D23C-4FF4-A1F6-6BE04D4549AF}" destId="{F040BFF8-5A08-46B1-93AF-D4481B4932F1}" srcOrd="0" destOrd="0" presId="urn:microsoft.com/office/officeart/2018/2/layout/IconVerticalSolidList"/>
    <dgm:cxn modelId="{0FCF1FFD-7332-49AE-B5FF-A939F10054EF}" type="presParOf" srcId="{F040BFF8-5A08-46B1-93AF-D4481B4932F1}" destId="{B85D6B8E-4556-4CB8-A964-5C83A30D59A3}" srcOrd="0" destOrd="0" presId="urn:microsoft.com/office/officeart/2018/2/layout/IconVerticalSolidList"/>
    <dgm:cxn modelId="{FCFC19F7-22D3-4BBC-AFDC-248409EAE3B3}" type="presParOf" srcId="{F040BFF8-5A08-46B1-93AF-D4481B4932F1}" destId="{4E0A4FCC-E05B-4913-9320-73809B940ACD}" srcOrd="1" destOrd="0" presId="urn:microsoft.com/office/officeart/2018/2/layout/IconVerticalSolidList"/>
    <dgm:cxn modelId="{D5C0FC89-3ABD-43BC-9ECE-61F7B05D8A81}" type="presParOf" srcId="{F040BFF8-5A08-46B1-93AF-D4481B4932F1}" destId="{A3F29A7D-9D36-4968-A878-3E9630C1A799}" srcOrd="2" destOrd="0" presId="urn:microsoft.com/office/officeart/2018/2/layout/IconVerticalSolidList"/>
    <dgm:cxn modelId="{D6FFBF70-3625-4482-9ECE-7E9AC2A96EBC}" type="presParOf" srcId="{F040BFF8-5A08-46B1-93AF-D4481B4932F1}" destId="{4E88A932-5815-489D-9D63-77BBA0DEAE6D}" srcOrd="3" destOrd="0" presId="urn:microsoft.com/office/officeart/2018/2/layout/IconVerticalSolidList"/>
    <dgm:cxn modelId="{96231778-B8A1-41FF-B4B0-F55995FCA1D3}" type="presParOf" srcId="{475D0DC8-D23C-4FF4-A1F6-6BE04D4549AF}" destId="{2000E82F-C906-44DB-A7A9-7203178A6431}" srcOrd="1" destOrd="0" presId="urn:microsoft.com/office/officeart/2018/2/layout/IconVerticalSolidList"/>
    <dgm:cxn modelId="{6585D177-C1B5-4374-95BE-530C4884BDD2}" type="presParOf" srcId="{475D0DC8-D23C-4FF4-A1F6-6BE04D4549AF}" destId="{6C9F3B4A-92BC-4DC8-B021-A5B2A4216679}" srcOrd="2" destOrd="0" presId="urn:microsoft.com/office/officeart/2018/2/layout/IconVerticalSolidList"/>
    <dgm:cxn modelId="{06E50589-6EDC-403B-950E-B093D70F286C}" type="presParOf" srcId="{6C9F3B4A-92BC-4DC8-B021-A5B2A4216679}" destId="{7D8D53C6-5881-4939-ADD7-89B6D660126A}" srcOrd="0" destOrd="0" presId="urn:microsoft.com/office/officeart/2018/2/layout/IconVerticalSolidList"/>
    <dgm:cxn modelId="{E11FC38A-60F8-4A73-A921-D4A5EC587FF9}" type="presParOf" srcId="{6C9F3B4A-92BC-4DC8-B021-A5B2A4216679}" destId="{BDD0C3E4-5616-4015-9174-624650AAC39D}" srcOrd="1" destOrd="0" presId="urn:microsoft.com/office/officeart/2018/2/layout/IconVerticalSolidList"/>
    <dgm:cxn modelId="{298DE0F9-245E-4F30-8A49-A515418069F4}" type="presParOf" srcId="{6C9F3B4A-92BC-4DC8-B021-A5B2A4216679}" destId="{5621AA10-A290-4519-AA7C-1D0FD154F323}" srcOrd="2" destOrd="0" presId="urn:microsoft.com/office/officeart/2018/2/layout/IconVerticalSolidList"/>
    <dgm:cxn modelId="{9A017124-8521-4AFD-B0F2-0E71EAE36A88}" type="presParOf" srcId="{6C9F3B4A-92BC-4DC8-B021-A5B2A4216679}" destId="{76AC3240-AF47-422A-9335-BD677AE91F8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6B8E-4556-4CB8-A964-5C83A30D59A3}">
      <dsp:nvSpPr>
        <dsp:cNvPr id="0" name=""/>
        <dsp:cNvSpPr/>
      </dsp:nvSpPr>
      <dsp:spPr>
        <a:xfrm>
          <a:off x="0" y="818048"/>
          <a:ext cx="9881663" cy="15102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A4FCC-E05B-4913-9320-73809B940ACD}">
      <dsp:nvSpPr>
        <dsp:cNvPr id="0" name=""/>
        <dsp:cNvSpPr/>
      </dsp:nvSpPr>
      <dsp:spPr>
        <a:xfrm>
          <a:off x="456848" y="1157852"/>
          <a:ext cx="830633" cy="830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8A932-5815-489D-9D63-77BBA0DEAE6D}">
      <dsp:nvSpPr>
        <dsp:cNvPr id="0" name=""/>
        <dsp:cNvSpPr/>
      </dsp:nvSpPr>
      <dsp:spPr>
        <a:xfrm>
          <a:off x="1744330" y="818048"/>
          <a:ext cx="8137332" cy="151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4" tIns="159834" rIns="159834" bIns="159834" numCol="1" spcCol="1270" anchor="ctr" anchorCtr="0">
          <a:noAutofit/>
        </a:bodyPr>
        <a:lstStyle/>
        <a:p>
          <a:pPr marL="0" lvl="0" indent="0" algn="l" defTabSz="1111250">
            <a:lnSpc>
              <a:spcPct val="90000"/>
            </a:lnSpc>
            <a:spcBef>
              <a:spcPct val="0"/>
            </a:spcBef>
            <a:spcAft>
              <a:spcPct val="35000"/>
            </a:spcAft>
            <a:buNone/>
          </a:pPr>
          <a:r>
            <a:rPr lang="en-ZA" sz="2500" b="0" kern="1200" dirty="0"/>
            <a:t>Narratives are informed by both the quantitative bibliometric data collected as well as information supplied by the researcher. </a:t>
          </a:r>
          <a:endParaRPr lang="en-US" sz="2500" kern="1200" dirty="0"/>
        </a:p>
      </dsp:txBody>
      <dsp:txXfrm>
        <a:off x="1744330" y="818048"/>
        <a:ext cx="8137332" cy="1510242"/>
      </dsp:txXfrm>
    </dsp:sp>
    <dsp:sp modelId="{7D8D53C6-5881-4939-ADD7-89B6D660126A}">
      <dsp:nvSpPr>
        <dsp:cNvPr id="0" name=""/>
        <dsp:cNvSpPr/>
      </dsp:nvSpPr>
      <dsp:spPr>
        <a:xfrm>
          <a:off x="0" y="2705851"/>
          <a:ext cx="9881663" cy="15102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0C3E4-5616-4015-9174-624650AAC39D}">
      <dsp:nvSpPr>
        <dsp:cNvPr id="0" name=""/>
        <dsp:cNvSpPr/>
      </dsp:nvSpPr>
      <dsp:spPr>
        <a:xfrm>
          <a:off x="456848" y="3045656"/>
          <a:ext cx="830633" cy="8306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C3240-AF47-422A-9335-BD677AE91F8F}">
      <dsp:nvSpPr>
        <dsp:cNvPr id="0" name=""/>
        <dsp:cNvSpPr/>
      </dsp:nvSpPr>
      <dsp:spPr>
        <a:xfrm>
          <a:off x="1744330" y="2705851"/>
          <a:ext cx="8137332" cy="151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4" tIns="159834" rIns="159834" bIns="159834" numCol="1" spcCol="1270" anchor="ctr" anchorCtr="0">
          <a:noAutofit/>
        </a:bodyPr>
        <a:lstStyle/>
        <a:p>
          <a:pPr marL="0" lvl="0" indent="0" algn="l" defTabSz="1111250">
            <a:lnSpc>
              <a:spcPct val="90000"/>
            </a:lnSpc>
            <a:spcBef>
              <a:spcPct val="0"/>
            </a:spcBef>
            <a:spcAft>
              <a:spcPct val="35000"/>
            </a:spcAft>
            <a:buNone/>
          </a:pPr>
          <a:r>
            <a:rPr lang="en-ZA" sz="2500" b="0" kern="1200" dirty="0"/>
            <a:t>This feeds into the narratives required in the ‘Application’ section of the NRF rating application, or an additional narrative can be created to append the whole application.</a:t>
          </a:r>
          <a:endParaRPr lang="en-US" sz="2500" kern="1200" dirty="0"/>
        </a:p>
      </dsp:txBody>
      <dsp:txXfrm>
        <a:off x="1744330" y="2705851"/>
        <a:ext cx="8137332" cy="1510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6B8E-4556-4CB8-A964-5C83A30D59A3}">
      <dsp:nvSpPr>
        <dsp:cNvPr id="0" name=""/>
        <dsp:cNvSpPr/>
      </dsp:nvSpPr>
      <dsp:spPr>
        <a:xfrm>
          <a:off x="0" y="775021"/>
          <a:ext cx="9881663" cy="15102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A4FCC-E05B-4913-9320-73809B940ACD}">
      <dsp:nvSpPr>
        <dsp:cNvPr id="0" name=""/>
        <dsp:cNvSpPr/>
      </dsp:nvSpPr>
      <dsp:spPr>
        <a:xfrm>
          <a:off x="456848" y="1157852"/>
          <a:ext cx="830633" cy="830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8A932-5815-489D-9D63-77BBA0DEAE6D}">
      <dsp:nvSpPr>
        <dsp:cNvPr id="0" name=""/>
        <dsp:cNvSpPr/>
      </dsp:nvSpPr>
      <dsp:spPr>
        <a:xfrm>
          <a:off x="1744330" y="818048"/>
          <a:ext cx="8137332" cy="151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4" tIns="159834" rIns="159834" bIns="159834" numCol="1" spcCol="1270" anchor="ctr" anchorCtr="0">
          <a:noAutofit/>
        </a:bodyPr>
        <a:lstStyle/>
        <a:p>
          <a:pPr marL="0" lvl="0" indent="0" algn="l" defTabSz="1111250">
            <a:lnSpc>
              <a:spcPct val="90000"/>
            </a:lnSpc>
            <a:spcBef>
              <a:spcPct val="0"/>
            </a:spcBef>
            <a:spcAft>
              <a:spcPct val="35000"/>
            </a:spcAft>
            <a:buNone/>
          </a:pPr>
          <a:r>
            <a:rPr lang="en-ZA" sz="2500" b="1" kern="1200" dirty="0"/>
            <a:t>Are you able to frame the impact of your research? </a:t>
          </a:r>
          <a:endParaRPr lang="en-US" sz="2500" b="1" kern="1200" dirty="0"/>
        </a:p>
      </dsp:txBody>
      <dsp:txXfrm>
        <a:off x="1744330" y="818048"/>
        <a:ext cx="8137332" cy="1510242"/>
      </dsp:txXfrm>
    </dsp:sp>
    <dsp:sp modelId="{7D8D53C6-5881-4939-ADD7-89B6D660126A}">
      <dsp:nvSpPr>
        <dsp:cNvPr id="0" name=""/>
        <dsp:cNvSpPr/>
      </dsp:nvSpPr>
      <dsp:spPr>
        <a:xfrm>
          <a:off x="0" y="2705851"/>
          <a:ext cx="9881663" cy="15102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0C3E4-5616-4015-9174-624650AAC39D}">
      <dsp:nvSpPr>
        <dsp:cNvPr id="0" name=""/>
        <dsp:cNvSpPr/>
      </dsp:nvSpPr>
      <dsp:spPr>
        <a:xfrm>
          <a:off x="456848" y="3045656"/>
          <a:ext cx="830633" cy="8306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C3240-AF47-422A-9335-BD677AE91F8F}">
      <dsp:nvSpPr>
        <dsp:cNvPr id="0" name=""/>
        <dsp:cNvSpPr/>
      </dsp:nvSpPr>
      <dsp:spPr>
        <a:xfrm>
          <a:off x="1744330" y="2705851"/>
          <a:ext cx="8137332" cy="151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4" tIns="159834" rIns="159834" bIns="159834" numCol="1" spcCol="1270" anchor="ctr" anchorCtr="0">
          <a:noAutofit/>
        </a:bodyPr>
        <a:lstStyle/>
        <a:p>
          <a:pPr marL="0" lvl="0" indent="0" algn="l" defTabSz="1111250">
            <a:lnSpc>
              <a:spcPct val="90000"/>
            </a:lnSpc>
            <a:spcBef>
              <a:spcPct val="0"/>
            </a:spcBef>
            <a:spcAft>
              <a:spcPct val="35000"/>
            </a:spcAft>
            <a:buNone/>
          </a:pPr>
          <a:r>
            <a:rPr lang="en-ZA" sz="2500" b="1" kern="1200" dirty="0"/>
            <a:t>Has your research resulted in new research areas? What is it that have you contributed to the advancement of your discipline/field? </a:t>
          </a:r>
          <a:endParaRPr lang="en-US" sz="2500" b="1" kern="1200" dirty="0"/>
        </a:p>
      </dsp:txBody>
      <dsp:txXfrm>
        <a:off x="1744330" y="2705851"/>
        <a:ext cx="8137332" cy="1510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D6B8E-4556-4CB8-A964-5C83A30D59A3}">
      <dsp:nvSpPr>
        <dsp:cNvPr id="0" name=""/>
        <dsp:cNvSpPr/>
      </dsp:nvSpPr>
      <dsp:spPr>
        <a:xfrm>
          <a:off x="0" y="818048"/>
          <a:ext cx="9881663" cy="15102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A4FCC-E05B-4913-9320-73809B940ACD}">
      <dsp:nvSpPr>
        <dsp:cNvPr id="0" name=""/>
        <dsp:cNvSpPr/>
      </dsp:nvSpPr>
      <dsp:spPr>
        <a:xfrm>
          <a:off x="456848" y="1157852"/>
          <a:ext cx="830633" cy="8306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E88A932-5815-489D-9D63-77BBA0DEAE6D}">
      <dsp:nvSpPr>
        <dsp:cNvPr id="0" name=""/>
        <dsp:cNvSpPr/>
      </dsp:nvSpPr>
      <dsp:spPr>
        <a:xfrm>
          <a:off x="1744330" y="818048"/>
          <a:ext cx="8137332" cy="151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4" tIns="159834" rIns="159834" bIns="159834" numCol="1" spcCol="1270" anchor="ctr" anchorCtr="0">
          <a:noAutofit/>
        </a:bodyPr>
        <a:lstStyle/>
        <a:p>
          <a:pPr marL="0" lvl="0" indent="0" algn="l" defTabSz="1111250">
            <a:lnSpc>
              <a:spcPct val="90000"/>
            </a:lnSpc>
            <a:spcBef>
              <a:spcPct val="0"/>
            </a:spcBef>
            <a:spcAft>
              <a:spcPct val="35000"/>
            </a:spcAft>
            <a:buNone/>
          </a:pPr>
          <a:r>
            <a:rPr lang="en-ZA" sz="2500" b="1" kern="1200" dirty="0"/>
            <a:t>Have you had unique or special collaborations? </a:t>
          </a:r>
          <a:endParaRPr lang="en-US" sz="2500" b="1" kern="1200" dirty="0"/>
        </a:p>
      </dsp:txBody>
      <dsp:txXfrm>
        <a:off x="1744330" y="818048"/>
        <a:ext cx="8137332" cy="1510242"/>
      </dsp:txXfrm>
    </dsp:sp>
    <dsp:sp modelId="{7D8D53C6-5881-4939-ADD7-89B6D660126A}">
      <dsp:nvSpPr>
        <dsp:cNvPr id="0" name=""/>
        <dsp:cNvSpPr/>
      </dsp:nvSpPr>
      <dsp:spPr>
        <a:xfrm>
          <a:off x="0" y="2705851"/>
          <a:ext cx="9881663" cy="1510242"/>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D0C3E4-5616-4015-9174-624650AAC39D}">
      <dsp:nvSpPr>
        <dsp:cNvPr id="0" name=""/>
        <dsp:cNvSpPr/>
      </dsp:nvSpPr>
      <dsp:spPr>
        <a:xfrm>
          <a:off x="456848" y="3045656"/>
          <a:ext cx="830633" cy="8306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6AC3240-AF47-422A-9335-BD677AE91F8F}">
      <dsp:nvSpPr>
        <dsp:cNvPr id="0" name=""/>
        <dsp:cNvSpPr/>
      </dsp:nvSpPr>
      <dsp:spPr>
        <a:xfrm>
          <a:off x="1744330" y="2705851"/>
          <a:ext cx="8137332" cy="1510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834" tIns="159834" rIns="159834" bIns="159834" numCol="1" spcCol="1270" anchor="ctr" anchorCtr="0">
          <a:noAutofit/>
        </a:bodyPr>
        <a:lstStyle/>
        <a:p>
          <a:pPr marL="0" lvl="0" indent="0" algn="l" defTabSz="1111250">
            <a:lnSpc>
              <a:spcPct val="90000"/>
            </a:lnSpc>
            <a:spcBef>
              <a:spcPct val="0"/>
            </a:spcBef>
            <a:spcAft>
              <a:spcPct val="35000"/>
            </a:spcAft>
            <a:buNone/>
          </a:pPr>
          <a:r>
            <a:rPr lang="en-ZA" sz="2500" b="1" kern="1200" dirty="0"/>
            <a:t>Is there anything of significance about your research or your research career that is not necessarily evident in traditional metrics? </a:t>
          </a:r>
          <a:endParaRPr lang="en-US" sz="2500" b="1" kern="1200" dirty="0"/>
        </a:p>
      </dsp:txBody>
      <dsp:txXfrm>
        <a:off x="1744330" y="2705851"/>
        <a:ext cx="8137332" cy="15102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00816-3EB5-4A45-839B-E54F564133C0}" type="datetimeFigureOut">
              <a:rPr lang="en-ZA" smtClean="0"/>
              <a:t>2020/11/19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A9F5E2-41FC-42F0-8788-07AEE8A00C64}" type="slidenum">
              <a:rPr lang="en-ZA" smtClean="0"/>
              <a:t>‹#›</a:t>
            </a:fld>
            <a:endParaRPr lang="en-ZA"/>
          </a:p>
        </p:txBody>
      </p:sp>
    </p:spTree>
    <p:extLst>
      <p:ext uri="{BB962C8B-B14F-4D97-AF65-F5344CB8AC3E}">
        <p14:creationId xmlns:p14="http://schemas.microsoft.com/office/powerpoint/2010/main" val="318399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bookmark://_Glossary_of_platform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Good afternoon everybody and welcome to the Library Workshop for NRF Rating.</a:t>
            </a:r>
          </a:p>
          <a:p>
            <a:pPr marL="171450" indent="-171450">
              <a:buFont typeface="Arial" panose="020B0604020202020204" pitchFamily="34" charset="0"/>
              <a:buChar char="•"/>
            </a:pPr>
            <a:r>
              <a:rPr lang="en-ZA" dirty="0"/>
              <a:t>My name is Amina Adam and I am the Principal librarian for SEL. </a:t>
            </a:r>
            <a:endParaRPr lang="en-ZA" dirty="0">
              <a:cs typeface="Calibri"/>
            </a:endParaRPr>
          </a:p>
          <a:p>
            <a:pPr marL="171450" indent="-171450">
              <a:buFont typeface="Arial" panose="020B0604020202020204" pitchFamily="34" charset="0"/>
              <a:buChar char="•"/>
            </a:pPr>
            <a:r>
              <a:rPr lang="en-ZA" dirty="0"/>
              <a:t>At this workshop we hope  to provide you with assistance when applying for NRF rating.</a:t>
            </a:r>
            <a:endParaRPr lang="en-ZA" dirty="0">
              <a:cs typeface="Calibri"/>
            </a:endParaRPr>
          </a:p>
          <a:p>
            <a:pPr marL="171450" indent="-171450">
              <a:buFont typeface="Arial" panose="020B0604020202020204" pitchFamily="34" charset="0"/>
              <a:buChar char="•"/>
            </a:pPr>
            <a:endParaRPr lang="en-ZA" dirty="0"/>
          </a:p>
        </p:txBody>
      </p:sp>
      <p:sp>
        <p:nvSpPr>
          <p:cNvPr id="4" name="Slide Number Placeholder 3"/>
          <p:cNvSpPr>
            <a:spLocks noGrp="1"/>
          </p:cNvSpPr>
          <p:nvPr>
            <p:ph type="sldNum" sz="quarter" idx="5"/>
          </p:nvPr>
        </p:nvSpPr>
        <p:spPr/>
        <p:txBody>
          <a:bodyPr/>
          <a:lstStyle/>
          <a:p>
            <a:fld id="{CBA9F5E2-41FC-42F0-8788-07AEE8A00C64}" type="slidenum">
              <a:rPr lang="en-ZA" smtClean="0"/>
              <a:t>1</a:t>
            </a:fld>
            <a:endParaRPr lang="en-ZA"/>
          </a:p>
        </p:txBody>
      </p:sp>
    </p:spTree>
    <p:extLst>
      <p:ext uri="{BB962C8B-B14F-4D97-AF65-F5344CB8AC3E}">
        <p14:creationId xmlns:p14="http://schemas.microsoft.com/office/powerpoint/2010/main" val="4174623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ZA" dirty="0">
                <a:effectLst/>
              </a:rPr>
              <a:t>Brief description of completed research and self-assessment of research output: </a:t>
            </a:r>
          </a:p>
          <a:p>
            <a:pPr lvl="1" fontAlgn="base"/>
            <a:r>
              <a:rPr lang="en-ZA" dirty="0">
                <a:effectLst/>
              </a:rPr>
              <a:t>A basic bibliometrics report of the last 8 years can be generated to inform the description </a:t>
            </a:r>
          </a:p>
          <a:p>
            <a:pPr lvl="1" fontAlgn="base"/>
            <a:r>
              <a:rPr lang="en-ZA" dirty="0">
                <a:effectLst/>
              </a:rPr>
              <a:t>A basic report will include data from Scopus, Web of Science and Google Scholar </a:t>
            </a:r>
          </a:p>
          <a:p>
            <a:pPr fontAlgn="base"/>
            <a:r>
              <a:rPr lang="en-ZA" dirty="0">
                <a:effectLst/>
              </a:rPr>
              <a:t>Scopus and Web of Science provide citation data from trusted sources while Google Scholar index more sources that either platform, giving it the advantage of being able to give a truer sense of citation impact than Web of Science and Scopus for some disciplines. </a:t>
            </a:r>
          </a:p>
          <a:p>
            <a:pPr fontAlgn="base"/>
            <a:r>
              <a:rPr lang="en-ZA" dirty="0">
                <a:effectLst/>
              </a:rPr>
              <a:t>The librarian can provide more detail for notable works as informed by the researcher; perhaps multiple publications emanating from one research project (including supervision of masters or PhD projects from said research project). </a:t>
            </a:r>
          </a:p>
          <a:p>
            <a:endParaRPr lang="en-US" dirty="0"/>
          </a:p>
        </p:txBody>
      </p:sp>
      <p:sp>
        <p:nvSpPr>
          <p:cNvPr id="4" name="Slide Number Placeholder 3"/>
          <p:cNvSpPr>
            <a:spLocks noGrp="1"/>
          </p:cNvSpPr>
          <p:nvPr>
            <p:ph type="sldNum" sz="quarter" idx="5"/>
          </p:nvPr>
        </p:nvSpPr>
        <p:spPr/>
        <p:txBody>
          <a:bodyPr/>
          <a:lstStyle/>
          <a:p>
            <a:fld id="{374397D7-31FE-264E-9D2E-B41E3541ADEF}" type="slidenum">
              <a:rPr lang="en-US" smtClean="0"/>
              <a:t>32</a:t>
            </a:fld>
            <a:endParaRPr lang="en-US"/>
          </a:p>
        </p:txBody>
      </p:sp>
    </p:spTree>
    <p:extLst>
      <p:ext uri="{BB962C8B-B14F-4D97-AF65-F5344CB8AC3E}">
        <p14:creationId xmlns:p14="http://schemas.microsoft.com/office/powerpoint/2010/main" val="342734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cs typeface="Calibri"/>
              </a:rPr>
              <a:t>This session have two major parts: presentation and one-on-one session with a librarian</a:t>
            </a:r>
            <a:endParaRPr lang="en-ZA" dirty="0"/>
          </a:p>
          <a:p>
            <a:r>
              <a:rPr lang="en-ZA" dirty="0"/>
              <a:t>During the presentation, we would cover the following topics:</a:t>
            </a:r>
            <a:endParaRPr lang="en-ZA" dirty="0">
              <a:cs typeface="Calibri"/>
            </a:endParaRPr>
          </a:p>
          <a:p>
            <a:endParaRPr lang="en-ZA"/>
          </a:p>
          <a:p>
            <a:pPr marL="171450" indent="-171450">
              <a:buFont typeface="Arial" panose="020B0604020202020204" pitchFamily="34" charset="0"/>
              <a:buChar char="•"/>
              <a:defRPr/>
            </a:pPr>
            <a:r>
              <a:rPr lang="en-ZA" dirty="0"/>
              <a:t>Bibliometric services available to you through out the year</a:t>
            </a:r>
            <a:endParaRPr lang="en-ZA" dirty="0">
              <a:cs typeface="Calibri"/>
            </a:endParaRPr>
          </a:p>
          <a:p>
            <a:pPr marL="171450" indent="-171450">
              <a:buFont typeface="Arial" panose="020B0604020202020204" pitchFamily="34" charset="0"/>
              <a:buChar char="•"/>
              <a:defRPr/>
            </a:pPr>
            <a:r>
              <a:rPr lang="en-ZA" dirty="0"/>
              <a:t>We would relate bibliometric indicators to your research outputs so that you can showcase your work for the NRF Rating Application  </a:t>
            </a:r>
            <a:endParaRPr lang="en-ZA" dirty="0">
              <a:cs typeface="Calibri"/>
            </a:endParaRPr>
          </a:p>
          <a:p>
            <a:pPr marL="171450" indent="-171450">
              <a:buFont typeface="Arial" panose="020B0604020202020204" pitchFamily="34" charset="0"/>
              <a:buChar char="•"/>
              <a:defRPr/>
            </a:pPr>
            <a:r>
              <a:rPr lang="en-ZA" dirty="0">
                <a:cs typeface="Calibri"/>
              </a:rPr>
              <a:t>We would also emphasise the role of ORCID in simplifying </a:t>
            </a:r>
            <a:r>
              <a:rPr lang="en-ZA" dirty="0"/>
              <a:t>and reducing manual processes for </a:t>
            </a:r>
            <a:r>
              <a:rPr lang="en-ZA" dirty="0">
                <a:cs typeface="Calibri"/>
              </a:rPr>
              <a:t>your current and future reporting needs.</a:t>
            </a:r>
          </a:p>
          <a:p>
            <a:pPr marL="171450" indent="-171450">
              <a:buFont typeface="Arial" panose="020B0604020202020204" pitchFamily="34" charset="0"/>
              <a:buChar char="•"/>
              <a:defRPr/>
            </a:pPr>
            <a:r>
              <a:rPr lang="en-ZA" dirty="0">
                <a:cs typeface="Calibri"/>
              </a:rPr>
              <a:t>We will briefly take you through, the Library Checklist for NRF Rating Application so that you can ensure all your needs are met throughout your application process. </a:t>
            </a:r>
          </a:p>
          <a:p>
            <a:pPr marL="171450" indent="-171450">
              <a:buFont typeface="Arial" panose="020B0604020202020204" pitchFamily="34" charset="0"/>
              <a:buChar char="•"/>
              <a:defRPr/>
            </a:pPr>
            <a:r>
              <a:rPr lang="en-ZA" dirty="0">
                <a:cs typeface="Calibri"/>
              </a:rPr>
              <a:t>Then we will open the floor for questions and answers.</a:t>
            </a:r>
          </a:p>
          <a:p>
            <a:pPr marL="171450" indent="-171450">
              <a:buFont typeface="Arial" panose="020B0604020202020204" pitchFamily="34" charset="0"/>
              <a:buChar char="•"/>
            </a:pPr>
            <a:r>
              <a:rPr lang="en-ZA" dirty="0">
                <a:cs typeface="Calibri"/>
              </a:rPr>
              <a:t>At the end we will conclude the first part and provide guidance on how to proceed with the one-on-one session</a:t>
            </a:r>
          </a:p>
          <a:p>
            <a:pPr marL="171450" indent="-171450">
              <a:buFont typeface="Arial" panose="020B0604020202020204" pitchFamily="34" charset="0"/>
              <a:buChar char="•"/>
            </a:pPr>
            <a:endParaRPr lang="en-ZA">
              <a:cs typeface="Calibri" panose="020F0502020204030204"/>
            </a:endParaRPr>
          </a:p>
        </p:txBody>
      </p:sp>
      <p:sp>
        <p:nvSpPr>
          <p:cNvPr id="4" name="Slide Number Placeholder 3"/>
          <p:cNvSpPr>
            <a:spLocks noGrp="1"/>
          </p:cNvSpPr>
          <p:nvPr>
            <p:ph type="sldNum" sz="quarter" idx="5"/>
          </p:nvPr>
        </p:nvSpPr>
        <p:spPr/>
        <p:txBody>
          <a:bodyPr/>
          <a:lstStyle/>
          <a:p>
            <a:fld id="{CBA9F5E2-41FC-42F0-8788-07AEE8A00C64}" type="slidenum">
              <a:rPr lang="en-ZA" smtClean="0"/>
              <a:t>2</a:t>
            </a:fld>
            <a:endParaRPr lang="en-ZA"/>
          </a:p>
        </p:txBody>
      </p:sp>
    </p:spTree>
    <p:extLst>
      <p:ext uri="{BB962C8B-B14F-4D97-AF65-F5344CB8AC3E}">
        <p14:creationId xmlns:p14="http://schemas.microsoft.com/office/powerpoint/2010/main" val="2640196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service will enable you to showcase your research excellence and impact by using bibliometric indicators when applying for grants, researcher rating and promotion.</a:t>
            </a:r>
          </a:p>
          <a:p>
            <a:endParaRPr lang="en-ZA" dirty="0"/>
          </a:p>
          <a:p>
            <a:r>
              <a:rPr lang="en-ZA" dirty="0"/>
              <a:t>Increasingly, funders and research evaluating organisations are requiring to show evidence of return on investment to support their decision making.</a:t>
            </a:r>
            <a:endParaRPr lang="en-ZA" dirty="0">
              <a:cs typeface="Calibri"/>
            </a:endParaRPr>
          </a:p>
          <a:p>
            <a:endParaRPr lang="en-ZA"/>
          </a:p>
          <a:p>
            <a:r>
              <a:rPr lang="en-ZA" dirty="0"/>
              <a:t>Bibliometrics is a quantitative analysis on published contents including: </a:t>
            </a:r>
            <a:endParaRPr lang="en-ZA" dirty="0">
              <a:cs typeface="Calibri"/>
            </a:endParaRPr>
          </a:p>
          <a:p>
            <a:pPr marL="628650" lvl="1" indent="-171450">
              <a:buFont typeface="Arial"/>
              <a:buChar char="•"/>
            </a:pPr>
            <a:r>
              <a:rPr lang="en-ZA" dirty="0"/>
              <a:t>the number of your contributions, </a:t>
            </a:r>
          </a:p>
          <a:p>
            <a:pPr marL="628650" lvl="1" indent="-171450">
              <a:buFont typeface="Arial"/>
              <a:buChar char="•"/>
            </a:pPr>
            <a:r>
              <a:rPr lang="en-ZA" dirty="0"/>
              <a:t>visibility indicators of your research outputs and </a:t>
            </a:r>
          </a:p>
          <a:p>
            <a:pPr marL="628650" lvl="1" indent="-171450">
              <a:buFont typeface="Arial"/>
              <a:buChar char="•"/>
            </a:pPr>
            <a:r>
              <a:rPr lang="en-ZA" dirty="0"/>
              <a:t>indicators that show how much users are engaging with your outputs.</a:t>
            </a:r>
            <a:endParaRPr lang="en-ZA" dirty="0">
              <a:cs typeface="Calibri"/>
            </a:endParaRPr>
          </a:p>
        </p:txBody>
      </p:sp>
      <p:sp>
        <p:nvSpPr>
          <p:cNvPr id="4" name="Slide Number Placeholder 3"/>
          <p:cNvSpPr>
            <a:spLocks noGrp="1"/>
          </p:cNvSpPr>
          <p:nvPr>
            <p:ph type="sldNum" sz="quarter" idx="5"/>
          </p:nvPr>
        </p:nvSpPr>
        <p:spPr/>
        <p:txBody>
          <a:bodyPr/>
          <a:lstStyle/>
          <a:p>
            <a:fld id="{CBA9F5E2-41FC-42F0-8788-07AEE8A00C64}" type="slidenum">
              <a:rPr lang="en-ZA" smtClean="0"/>
              <a:t>3</a:t>
            </a:fld>
            <a:endParaRPr lang="en-ZA"/>
          </a:p>
        </p:txBody>
      </p:sp>
    </p:spTree>
    <p:extLst>
      <p:ext uri="{BB962C8B-B14F-4D97-AF65-F5344CB8AC3E}">
        <p14:creationId xmlns:p14="http://schemas.microsoft.com/office/powerpoint/2010/main" val="2896477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Additionally, we assist you with </a:t>
            </a:r>
            <a:endParaRPr lang="en-US"/>
          </a:p>
          <a:p>
            <a:pPr marL="628650" lvl="1" indent="-171450">
              <a:buFont typeface="Arial"/>
              <a:buChar char="•"/>
            </a:pPr>
            <a:r>
              <a:rPr lang="en-ZA" dirty="0"/>
              <a:t>setting up your author profiles and IDs including ORCID </a:t>
            </a:r>
            <a:r>
              <a:rPr lang="en-ZA" dirty="0" err="1"/>
              <a:t>iD</a:t>
            </a:r>
            <a:r>
              <a:rPr lang="en-ZA" dirty="0"/>
              <a:t> record.</a:t>
            </a:r>
            <a:endParaRPr lang="en-ZA" dirty="0">
              <a:cs typeface="Calibri"/>
            </a:endParaRPr>
          </a:p>
          <a:p>
            <a:pPr marL="628650" lvl="1" indent="-171450">
              <a:buFont typeface="Arial"/>
              <a:buChar char="•"/>
            </a:pPr>
            <a:r>
              <a:rPr lang="en-ZA" dirty="0"/>
              <a:t>collate indicators for your publications to generate evidence of research impact reports</a:t>
            </a:r>
            <a:endParaRPr lang="en-ZA" dirty="0">
              <a:cs typeface="Calibri"/>
            </a:endParaRPr>
          </a:p>
          <a:p>
            <a:pPr marL="628650" lvl="1" indent="-171450">
              <a:buFont typeface="Arial"/>
              <a:buChar char="•"/>
            </a:pPr>
            <a:r>
              <a:rPr lang="en-ZA" dirty="0"/>
              <a:t>assist you with interpreting the indicators to support your applications.</a:t>
            </a:r>
            <a:endParaRPr lang="en-ZA" dirty="0">
              <a:cs typeface="Calibri"/>
            </a:endParaRPr>
          </a:p>
          <a:p>
            <a:endParaRPr lang="en-ZA"/>
          </a:p>
          <a:p>
            <a:pPr>
              <a:defRPr/>
            </a:pPr>
            <a:r>
              <a:rPr lang="en-ZA" dirty="0"/>
              <a:t>Now will hand over to </a:t>
            </a:r>
            <a:r>
              <a:rPr lang="en-ZA" dirty="0" err="1"/>
              <a:t>Faadiel</a:t>
            </a:r>
            <a:r>
              <a:rPr lang="en-ZA" dirty="0"/>
              <a:t> who will talk about indicators for the NRF Rating Application.</a:t>
            </a:r>
            <a:endParaRPr lang="en-ZA" dirty="0">
              <a:cs typeface="Calibri"/>
            </a:endParaRPr>
          </a:p>
          <a:p>
            <a:endParaRPr lang="en-ZA"/>
          </a:p>
        </p:txBody>
      </p:sp>
      <p:sp>
        <p:nvSpPr>
          <p:cNvPr id="4" name="Slide Number Placeholder 3"/>
          <p:cNvSpPr>
            <a:spLocks noGrp="1"/>
          </p:cNvSpPr>
          <p:nvPr>
            <p:ph type="sldNum" sz="quarter" idx="5"/>
          </p:nvPr>
        </p:nvSpPr>
        <p:spPr/>
        <p:txBody>
          <a:bodyPr/>
          <a:lstStyle/>
          <a:p>
            <a:fld id="{CBA9F5E2-41FC-42F0-8788-07AEE8A00C64}" type="slidenum">
              <a:rPr lang="en-ZA" smtClean="0"/>
              <a:t>4</a:t>
            </a:fld>
            <a:endParaRPr lang="en-ZA"/>
          </a:p>
        </p:txBody>
      </p:sp>
    </p:spTree>
    <p:extLst>
      <p:ext uri="{BB962C8B-B14F-4D97-AF65-F5344CB8AC3E}">
        <p14:creationId xmlns:p14="http://schemas.microsoft.com/office/powerpoint/2010/main" val="303581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74397D7-31FE-264E-9D2E-B41E3541ADEF}" type="slidenum">
              <a:rPr lang="en-US" smtClean="0"/>
              <a:t>5</a:t>
            </a:fld>
            <a:endParaRPr lang="en-US"/>
          </a:p>
        </p:txBody>
      </p:sp>
    </p:spTree>
    <p:extLst>
      <p:ext uri="{BB962C8B-B14F-4D97-AF65-F5344CB8AC3E}">
        <p14:creationId xmlns:p14="http://schemas.microsoft.com/office/powerpoint/2010/main" val="335747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The role of the library is to provide support in the researcher’s application for an NRF rating which includes providing bibliometric and other relevant assistance in support of the application. The Libraries will provide guidance in terms of what is the most appropriate metric to use in support of the application and will also provide support in identifying, if applicable, contribution to niche research areas. In preparation of yourself, the researcher, for engagement with the librarian, here is an outline of the library support that we can provide to add value to your application.  </a:t>
            </a:r>
          </a:p>
          <a:p>
            <a:endParaRPr lang="en-ZA" sz="1200" b="0" i="0" kern="1200" dirty="0">
              <a:solidFill>
                <a:schemeClr val="tx1"/>
              </a:solidFill>
              <a:effectLst/>
              <a:latin typeface="+mn-lt"/>
              <a:ea typeface="+mn-ea"/>
              <a:cs typeface="+mn-cs"/>
            </a:endParaRPr>
          </a:p>
          <a:p>
            <a:r>
              <a:rPr lang="en-ZA" sz="1200" b="0" i="0" kern="1200" dirty="0">
                <a:solidFill>
                  <a:schemeClr val="tx1"/>
                </a:solidFill>
                <a:effectLst/>
                <a:latin typeface="+mn-lt"/>
                <a:ea typeface="+mn-ea"/>
                <a:cs typeface="+mn-cs"/>
              </a:rPr>
              <a:t>Three sections: CV, Application and Narrative culminating in a checklist that you can use to track your progress through the application.</a:t>
            </a:r>
            <a:endParaRPr lang="en-US" dirty="0"/>
          </a:p>
        </p:txBody>
      </p:sp>
      <p:sp>
        <p:nvSpPr>
          <p:cNvPr id="4" name="Slide Number Placeholder 3"/>
          <p:cNvSpPr>
            <a:spLocks noGrp="1"/>
          </p:cNvSpPr>
          <p:nvPr>
            <p:ph type="sldNum" sz="quarter" idx="5"/>
          </p:nvPr>
        </p:nvSpPr>
        <p:spPr/>
        <p:txBody>
          <a:bodyPr/>
          <a:lstStyle/>
          <a:p>
            <a:fld id="{374397D7-31FE-264E-9D2E-B41E3541ADEF}" type="slidenum">
              <a:rPr lang="en-US" smtClean="0"/>
              <a:t>27</a:t>
            </a:fld>
            <a:endParaRPr lang="en-US"/>
          </a:p>
        </p:txBody>
      </p:sp>
    </p:spTree>
    <p:extLst>
      <p:ext uri="{BB962C8B-B14F-4D97-AF65-F5344CB8AC3E}">
        <p14:creationId xmlns:p14="http://schemas.microsoft.com/office/powerpoint/2010/main" val="4289912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ZA" dirty="0">
                <a:effectLst/>
              </a:rPr>
              <a:t>Conduct searches for publications on </a:t>
            </a:r>
            <a:r>
              <a:rPr lang="en-ZA" u="sng" dirty="0">
                <a:effectLst/>
                <a:hlinkClick r:id="rId3"/>
              </a:rPr>
              <a:t>CrossRef</a:t>
            </a:r>
            <a:r>
              <a:rPr lang="en-ZA" dirty="0">
                <a:effectLst/>
              </a:rPr>
              <a:t> and </a:t>
            </a:r>
            <a:r>
              <a:rPr lang="en-ZA" u="sng" dirty="0">
                <a:effectLst/>
                <a:hlinkClick r:id="rId3"/>
              </a:rPr>
              <a:t>DataCite</a:t>
            </a:r>
            <a:r>
              <a:rPr lang="en-ZA" dirty="0">
                <a:effectLst/>
              </a:rPr>
              <a:t>; and, </a:t>
            </a:r>
          </a:p>
          <a:p>
            <a:pPr fontAlgn="base"/>
            <a:r>
              <a:rPr lang="en-ZA" dirty="0">
                <a:effectLst/>
              </a:rPr>
              <a:t>Export publications from Google Scholar (to do this, the researcher will have had to create an account, claim publications and clean up duplications). </a:t>
            </a:r>
          </a:p>
          <a:p>
            <a:pPr fontAlgn="base"/>
            <a:r>
              <a:rPr lang="en-ZA" dirty="0">
                <a:effectLst/>
              </a:rPr>
              <a:t>To facilitate a comprehensive and seamless extraction of bibliometric data, it is critical to have the appropriate author profiles set up and up to date. </a:t>
            </a:r>
          </a:p>
          <a:p>
            <a:pPr fontAlgn="base"/>
            <a:r>
              <a:rPr lang="en-ZA" dirty="0">
                <a:effectLst/>
              </a:rPr>
              <a:t>The researcher is requested to provide the librarians with a comprehensive up to date CV of publications. </a:t>
            </a:r>
          </a:p>
        </p:txBody>
      </p:sp>
      <p:sp>
        <p:nvSpPr>
          <p:cNvPr id="4" name="Slide Number Placeholder 3"/>
          <p:cNvSpPr>
            <a:spLocks noGrp="1"/>
          </p:cNvSpPr>
          <p:nvPr>
            <p:ph type="sldNum" sz="quarter" idx="5"/>
          </p:nvPr>
        </p:nvSpPr>
        <p:spPr/>
        <p:txBody>
          <a:bodyPr/>
          <a:lstStyle/>
          <a:p>
            <a:fld id="{374397D7-31FE-264E-9D2E-B41E3541ADEF}" type="slidenum">
              <a:rPr lang="en-US" smtClean="0"/>
              <a:t>29</a:t>
            </a:fld>
            <a:endParaRPr lang="en-US"/>
          </a:p>
        </p:txBody>
      </p:sp>
    </p:spTree>
    <p:extLst>
      <p:ext uri="{BB962C8B-B14F-4D97-AF65-F5344CB8AC3E}">
        <p14:creationId xmlns:p14="http://schemas.microsoft.com/office/powerpoint/2010/main" val="3592101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ZA" dirty="0">
                <a:effectLst/>
              </a:rPr>
              <a:t>In this section more space is given for the researcher to supply a narrative, with an option of attaching additional documentation.  </a:t>
            </a:r>
          </a:p>
          <a:p>
            <a:pPr fontAlgn="base"/>
            <a:r>
              <a:rPr lang="en-ZA" dirty="0">
                <a:effectLst/>
              </a:rPr>
              <a:t> </a:t>
            </a:r>
          </a:p>
          <a:p>
            <a:endParaRPr lang="en-US" dirty="0"/>
          </a:p>
        </p:txBody>
      </p:sp>
      <p:sp>
        <p:nvSpPr>
          <p:cNvPr id="4" name="Slide Number Placeholder 3"/>
          <p:cNvSpPr>
            <a:spLocks noGrp="1"/>
          </p:cNvSpPr>
          <p:nvPr>
            <p:ph type="sldNum" sz="quarter" idx="5"/>
          </p:nvPr>
        </p:nvSpPr>
        <p:spPr/>
        <p:txBody>
          <a:bodyPr/>
          <a:lstStyle/>
          <a:p>
            <a:fld id="{374397D7-31FE-264E-9D2E-B41E3541ADEF}" type="slidenum">
              <a:rPr lang="en-US" smtClean="0"/>
              <a:t>30</a:t>
            </a:fld>
            <a:endParaRPr lang="en-US"/>
          </a:p>
        </p:txBody>
      </p:sp>
    </p:spTree>
    <p:extLst>
      <p:ext uri="{BB962C8B-B14F-4D97-AF65-F5344CB8AC3E}">
        <p14:creationId xmlns:p14="http://schemas.microsoft.com/office/powerpoint/2010/main" val="3220249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ZA" sz="1200" b="0" i="0" kern="1200" dirty="0">
                <a:solidFill>
                  <a:schemeClr val="tx1"/>
                </a:solidFill>
                <a:effectLst/>
                <a:latin typeface="+mn-lt"/>
                <a:ea typeface="+mn-ea"/>
                <a:cs typeface="+mn-cs"/>
              </a:rPr>
              <a:t>The librarian can provide metric information of publications that the researcher provides – this could be innovative outputs or novel knowledge produced in niche or highly specialised research areas; or, </a:t>
            </a:r>
          </a:p>
          <a:p>
            <a:pPr marL="0" marR="0" lvl="0" indent="0" algn="l" defTabSz="914400" rtl="0" eaLnBrk="1" fontAlgn="base" latinLnBrk="0" hangingPunct="1">
              <a:lnSpc>
                <a:spcPct val="100000"/>
              </a:lnSpc>
              <a:spcBef>
                <a:spcPts val="0"/>
              </a:spcBef>
              <a:spcAft>
                <a:spcPts val="0"/>
              </a:spcAft>
              <a:buClrTx/>
              <a:buSzTx/>
              <a:buFontTx/>
              <a:buNone/>
              <a:tabLst/>
              <a:defRPr/>
            </a:pPr>
            <a:r>
              <a:rPr lang="en-ZA" sz="1200" dirty="0">
                <a:effectLst/>
              </a:rPr>
              <a:t>The librarian can prepare a metrics report of the best five publications based on the metrics available on </a:t>
            </a:r>
            <a:r>
              <a:rPr lang="en-ZA" sz="1200" dirty="0" err="1">
                <a:solidFill>
                  <a:schemeClr val="tx1"/>
                </a:solidFill>
                <a:effectLst/>
              </a:rPr>
              <a:t>SciVal</a:t>
            </a:r>
            <a:r>
              <a:rPr lang="en-ZA" sz="1200" dirty="0">
                <a:solidFill>
                  <a:schemeClr val="tx1"/>
                </a:solidFill>
                <a:effectLst/>
              </a:rPr>
              <a:t>, Scopus, Web of Science and other relevant platforms that collect bibliometric data. Additionally, the librarian can also look at comparable metrics like field-weighted citations (Scopus) or field citation ratio (Dimensions). </a:t>
            </a:r>
          </a:p>
          <a:p>
            <a:pPr rtl="0" fontAlgn="base"/>
            <a:endParaRPr lang="en-ZA"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74397D7-31FE-264E-9D2E-B41E3541ADEF}" type="slidenum">
              <a:rPr lang="en-US" smtClean="0"/>
              <a:t>31</a:t>
            </a:fld>
            <a:endParaRPr lang="en-US"/>
          </a:p>
        </p:txBody>
      </p:sp>
    </p:spTree>
    <p:extLst>
      <p:ext uri="{BB962C8B-B14F-4D97-AF65-F5344CB8AC3E}">
        <p14:creationId xmlns:p14="http://schemas.microsoft.com/office/powerpoint/2010/main" val="1283914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0649" y="745697"/>
            <a:ext cx="5267170" cy="5257536"/>
          </a:xfrm>
          <a:prstGeom prst="rect">
            <a:avLst/>
          </a:prstGeom>
        </p:spPr>
        <p:txBody>
          <a:bodyPr anchor="ctr">
            <a:normAutofit/>
          </a:bodyPr>
          <a:lstStyle>
            <a:lvl1pPr algn="l">
              <a:lnSpc>
                <a:spcPct val="85000"/>
              </a:lnSpc>
              <a:defRPr sz="6000" b="0" cap="none" spc="0" baseline="0">
                <a:ln w="0"/>
                <a:solidFill>
                  <a:srgbClr val="005590"/>
                </a:solidFill>
                <a:effectLst>
                  <a:outerShdw blurRad="38100" dist="19050" dir="2700000" algn="tl" rotWithShape="0">
                    <a:schemeClr val="dk1">
                      <a:alpha val="40000"/>
                    </a:schemeClr>
                  </a:outerShdw>
                </a:effectLst>
              </a:defRPr>
            </a:lvl1pPr>
          </a:lstStyle>
          <a:p>
            <a:r>
              <a:rPr lang="en-US"/>
              <a:t>Click to edit Master title style</a:t>
            </a:r>
          </a:p>
        </p:txBody>
      </p:sp>
      <p:sp>
        <p:nvSpPr>
          <p:cNvPr id="3" name="Subtitle 2"/>
          <p:cNvSpPr>
            <a:spLocks noGrp="1"/>
          </p:cNvSpPr>
          <p:nvPr>
            <p:ph type="subTitle" idx="1" hasCustomPrompt="1"/>
          </p:nvPr>
        </p:nvSpPr>
        <p:spPr>
          <a:xfrm>
            <a:off x="7438887" y="1099915"/>
            <a:ext cx="4012882" cy="4062472"/>
          </a:xfrm>
          <a:prstGeom prst="rect">
            <a:avLst/>
          </a:prstGeom>
        </p:spPr>
        <p:txBody>
          <a:bodyPr lIns="91440" rIns="91440" anchor="ctr">
            <a:normAutofit/>
          </a:bodyPr>
          <a:lstStyle>
            <a:lvl1pPr marL="0" indent="0" algn="l">
              <a:buNone/>
              <a:defRPr sz="3000" cap="none" spc="200" baseline="0">
                <a:solidFill>
                  <a:srgbClr val="00559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a:cxnSpLocks/>
          </p:cNvCxnSpPr>
          <p:nvPr/>
        </p:nvCxnSpPr>
        <p:spPr>
          <a:xfrm flipV="1">
            <a:off x="7250656" y="993899"/>
            <a:ext cx="0" cy="42480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2">
            <a:extLst>
              <a:ext uri="{FF2B5EF4-FFF2-40B4-BE49-F238E27FC236}">
                <a16:creationId xmlns:a16="http://schemas.microsoft.com/office/drawing/2014/main" id="{570C35FF-3CFA-4609-84D3-D4CCCED41868}"/>
              </a:ext>
            </a:extLst>
          </p:cNvPr>
          <p:cNvSpPr>
            <a:spLocks noGrp="1"/>
          </p:cNvSpPr>
          <p:nvPr>
            <p:ph type="body" sz="quarter" idx="10"/>
          </p:nvPr>
        </p:nvSpPr>
        <p:spPr>
          <a:xfrm>
            <a:off x="7452673" y="5094148"/>
            <a:ext cx="4013200" cy="1415198"/>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66136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52021" y="273353"/>
            <a:ext cx="10334932" cy="985605"/>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10990471" y="6459787"/>
            <a:ext cx="699093" cy="365125"/>
          </a:xfrm>
          <a:prstGeom prst="rect">
            <a:avLst/>
          </a:prstGeom>
        </p:spPr>
        <p:txBody>
          <a:bodyPr/>
          <a:lstStyle/>
          <a:p>
            <a:fld id="{ABDAE515-8008-4F46-8637-041EF5A187A4}" type="slidenum">
              <a:rPr lang="en-ZA" smtClean="0"/>
              <a:t>‹#›</a:t>
            </a:fld>
            <a:endParaRPr lang="en-ZA"/>
          </a:p>
        </p:txBody>
      </p:sp>
    </p:spTree>
    <p:extLst>
      <p:ext uri="{BB962C8B-B14F-4D97-AF65-F5344CB8AC3E}">
        <p14:creationId xmlns:p14="http://schemas.microsoft.com/office/powerpoint/2010/main" val="2461819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10589568" y="6406779"/>
            <a:ext cx="1312025" cy="365125"/>
          </a:xfrm>
          <a:prstGeom prst="rect">
            <a:avLst/>
          </a:prstGeom>
        </p:spPr>
        <p:txBody>
          <a:bodyPr/>
          <a:lstStyle>
            <a:lvl1pPr>
              <a:defRPr>
                <a:solidFill>
                  <a:schemeClr val="accent1">
                    <a:lumMod val="20000"/>
                    <a:lumOff val="80000"/>
                  </a:schemeClr>
                </a:solidFill>
              </a:defRPr>
            </a:lvl1pPr>
          </a:lstStyle>
          <a:p>
            <a:fld id="{ABDAE515-8008-4F46-8637-041EF5A187A4}" type="slidenum">
              <a:rPr lang="en-ZA" smtClean="0"/>
              <a:pPr/>
              <a:t>‹#›</a:t>
            </a:fld>
            <a:endParaRPr lang="en-ZA"/>
          </a:p>
        </p:txBody>
      </p:sp>
    </p:spTree>
    <p:extLst>
      <p:ext uri="{BB962C8B-B14F-4D97-AF65-F5344CB8AC3E}">
        <p14:creationId xmlns:p14="http://schemas.microsoft.com/office/powerpoint/2010/main" val="3311277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ntent with Caption" preserve="1" userDrawn="1">
  <p:cSld name="1_Content with Caption">
    <p:spTree>
      <p:nvGrpSpPr>
        <p:cNvPr id="1" name="Shape 52"/>
        <p:cNvGrpSpPr/>
        <p:nvPr/>
      </p:nvGrpSpPr>
      <p:grpSpPr>
        <a:xfrm>
          <a:off x="0" y="0"/>
          <a:ext cx="0" cy="0"/>
          <a:chOff x="0" y="0"/>
          <a:chExt cx="0" cy="0"/>
        </a:xfrm>
      </p:grpSpPr>
      <p:pic>
        <p:nvPicPr>
          <p:cNvPr id="53" name="Google Shape;53;p11" descr="SLIDES-01.jpg"/>
          <p:cNvPicPr preferRelativeResize="0"/>
          <p:nvPr/>
        </p:nvPicPr>
        <p:blipFill rotWithShape="1">
          <a:blip r:embed="rId2">
            <a:alphaModFix/>
          </a:blip>
          <a:srcRect/>
          <a:stretch/>
        </p:blipFill>
        <p:spPr>
          <a:xfrm>
            <a:off x="3048914" y="2647"/>
            <a:ext cx="9143086" cy="6858000"/>
          </a:xfrm>
          <a:prstGeom prst="rect">
            <a:avLst/>
          </a:prstGeom>
          <a:noFill/>
          <a:ln>
            <a:noFill/>
          </a:ln>
        </p:spPr>
      </p:pic>
      <p:sp>
        <p:nvSpPr>
          <p:cNvPr id="59" name="Google Shape;59;p11"/>
          <p:cNvSpPr txBox="1">
            <a:spLocks noGrp="1"/>
          </p:cNvSpPr>
          <p:nvPr>
            <p:ph type="sldNum" idx="12"/>
          </p:nvPr>
        </p:nvSpPr>
        <p:spPr>
          <a:xfrm>
            <a:off x="2685761" y="6420031"/>
            <a:ext cx="8581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b="0" cap="none">
                <a:solidFill>
                  <a:srgbClr val="D0EEF9"/>
                </a:solidFill>
                <a:latin typeface="Calibri"/>
                <a:ea typeface="Calibri"/>
                <a:cs typeface="Calibri"/>
                <a:sym typeface="Calibri"/>
              </a:defRPr>
            </a:lvl1pPr>
            <a:lvl2pPr marL="0" lvl="1" indent="0" algn="r">
              <a:spcBef>
                <a:spcPts val="0"/>
              </a:spcBef>
              <a:buNone/>
              <a:defRPr sz="1800" b="0" cap="none">
                <a:solidFill>
                  <a:srgbClr val="D0EEF9"/>
                </a:solidFill>
                <a:latin typeface="Calibri"/>
                <a:ea typeface="Calibri"/>
                <a:cs typeface="Calibri"/>
                <a:sym typeface="Calibri"/>
              </a:defRPr>
            </a:lvl2pPr>
            <a:lvl3pPr marL="0" lvl="2" indent="0" algn="r">
              <a:spcBef>
                <a:spcPts val="0"/>
              </a:spcBef>
              <a:buNone/>
              <a:defRPr sz="1800" b="0" cap="none">
                <a:solidFill>
                  <a:srgbClr val="D0EEF9"/>
                </a:solidFill>
                <a:latin typeface="Calibri"/>
                <a:ea typeface="Calibri"/>
                <a:cs typeface="Calibri"/>
                <a:sym typeface="Calibri"/>
              </a:defRPr>
            </a:lvl3pPr>
            <a:lvl4pPr marL="0" lvl="3" indent="0" algn="r">
              <a:spcBef>
                <a:spcPts val="0"/>
              </a:spcBef>
              <a:buNone/>
              <a:defRPr sz="1800" b="0" cap="none">
                <a:solidFill>
                  <a:srgbClr val="D0EEF9"/>
                </a:solidFill>
                <a:latin typeface="Calibri"/>
                <a:ea typeface="Calibri"/>
                <a:cs typeface="Calibri"/>
                <a:sym typeface="Calibri"/>
              </a:defRPr>
            </a:lvl4pPr>
            <a:lvl5pPr marL="0" lvl="4" indent="0" algn="r">
              <a:spcBef>
                <a:spcPts val="0"/>
              </a:spcBef>
              <a:buNone/>
              <a:defRPr sz="1800" b="0" cap="none">
                <a:solidFill>
                  <a:srgbClr val="D0EEF9"/>
                </a:solidFill>
                <a:latin typeface="Calibri"/>
                <a:ea typeface="Calibri"/>
                <a:cs typeface="Calibri"/>
                <a:sym typeface="Calibri"/>
              </a:defRPr>
            </a:lvl5pPr>
            <a:lvl6pPr marL="0" lvl="5" indent="0" algn="r">
              <a:spcBef>
                <a:spcPts val="0"/>
              </a:spcBef>
              <a:buNone/>
              <a:defRPr sz="1800" b="0" cap="none">
                <a:solidFill>
                  <a:srgbClr val="D0EEF9"/>
                </a:solidFill>
                <a:latin typeface="Calibri"/>
                <a:ea typeface="Calibri"/>
                <a:cs typeface="Calibri"/>
                <a:sym typeface="Calibri"/>
              </a:defRPr>
            </a:lvl6pPr>
            <a:lvl7pPr marL="0" lvl="6" indent="0" algn="r">
              <a:spcBef>
                <a:spcPts val="0"/>
              </a:spcBef>
              <a:buNone/>
              <a:defRPr sz="1800" b="0" cap="none">
                <a:solidFill>
                  <a:srgbClr val="D0EEF9"/>
                </a:solidFill>
                <a:latin typeface="Calibri"/>
                <a:ea typeface="Calibri"/>
                <a:cs typeface="Calibri"/>
                <a:sym typeface="Calibri"/>
              </a:defRPr>
            </a:lvl7pPr>
            <a:lvl8pPr marL="0" lvl="7" indent="0" algn="r">
              <a:spcBef>
                <a:spcPts val="0"/>
              </a:spcBef>
              <a:buNone/>
              <a:defRPr sz="1800" b="0" cap="none">
                <a:solidFill>
                  <a:srgbClr val="D0EEF9"/>
                </a:solidFill>
                <a:latin typeface="Calibri"/>
                <a:ea typeface="Calibri"/>
                <a:cs typeface="Calibri"/>
                <a:sym typeface="Calibri"/>
              </a:defRPr>
            </a:lvl8pPr>
            <a:lvl9pPr marL="0" lvl="8" indent="0" algn="r">
              <a:spcBef>
                <a:spcPts val="0"/>
              </a:spcBef>
              <a:buNone/>
              <a:defRPr sz="1800" b="0" cap="none">
                <a:solidFill>
                  <a:srgbClr val="D0EEF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60" name="Google Shape;60;p11"/>
          <p:cNvPicPr preferRelativeResize="0"/>
          <p:nvPr/>
        </p:nvPicPr>
        <p:blipFill rotWithShape="1">
          <a:blip r:embed="rId3">
            <a:alphaModFix/>
          </a:blip>
          <a:srcRect/>
          <a:stretch/>
        </p:blipFill>
        <p:spPr>
          <a:xfrm>
            <a:off x="3818228" y="6385162"/>
            <a:ext cx="2705865" cy="396000"/>
          </a:xfrm>
          <a:prstGeom prst="rect">
            <a:avLst/>
          </a:prstGeom>
          <a:noFill/>
          <a:ln>
            <a:noFill/>
          </a:ln>
        </p:spPr>
      </p:pic>
      <p:sp>
        <p:nvSpPr>
          <p:cNvPr id="3" name="Text Placeholder 2">
            <a:extLst>
              <a:ext uri="{FF2B5EF4-FFF2-40B4-BE49-F238E27FC236}">
                <a16:creationId xmlns:a16="http://schemas.microsoft.com/office/drawing/2014/main" id="{A9C36558-86C3-485E-81FC-71BD40F93CDF}"/>
              </a:ext>
            </a:extLst>
          </p:cNvPr>
          <p:cNvSpPr>
            <a:spLocks noGrp="1"/>
          </p:cNvSpPr>
          <p:nvPr>
            <p:ph type="body" sz="quarter" idx="13"/>
          </p:nvPr>
        </p:nvSpPr>
        <p:spPr>
          <a:xfrm>
            <a:off x="3782216" y="996882"/>
            <a:ext cx="8145281" cy="5376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12" name="Google Shape;63;p12">
            <a:extLst>
              <a:ext uri="{FF2B5EF4-FFF2-40B4-BE49-F238E27FC236}">
                <a16:creationId xmlns:a16="http://schemas.microsoft.com/office/drawing/2014/main" id="{371E033C-7320-4CA3-BAE1-88B86277A03C}"/>
              </a:ext>
            </a:extLst>
          </p:cNvPr>
          <p:cNvSpPr/>
          <p:nvPr userDrawn="1"/>
        </p:nvSpPr>
        <p:spPr>
          <a:xfrm>
            <a:off x="3632" y="0"/>
            <a:ext cx="3599601" cy="6858000"/>
          </a:xfrm>
          <a:prstGeom prst="rect">
            <a:avLst/>
          </a:prstGeom>
          <a:solidFill>
            <a:srgbClr val="009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64;p12">
            <a:extLst>
              <a:ext uri="{FF2B5EF4-FFF2-40B4-BE49-F238E27FC236}">
                <a16:creationId xmlns:a16="http://schemas.microsoft.com/office/drawing/2014/main" id="{D53D0F73-4A72-4E55-8B7B-50D8588332C7}"/>
              </a:ext>
            </a:extLst>
          </p:cNvPr>
          <p:cNvSpPr/>
          <p:nvPr userDrawn="1"/>
        </p:nvSpPr>
        <p:spPr>
          <a:xfrm>
            <a:off x="-27802" y="0"/>
            <a:ext cx="3535499" cy="6858000"/>
          </a:xfrm>
          <a:prstGeom prst="rect">
            <a:avLst/>
          </a:prstGeom>
          <a:solidFill>
            <a:srgbClr val="005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65;p12">
            <a:extLst>
              <a:ext uri="{FF2B5EF4-FFF2-40B4-BE49-F238E27FC236}">
                <a16:creationId xmlns:a16="http://schemas.microsoft.com/office/drawing/2014/main" id="{0484AB2D-708C-4366-96C6-4FEC53101893}"/>
              </a:ext>
            </a:extLst>
          </p:cNvPr>
          <p:cNvSpPr txBox="1">
            <a:spLocks noGrp="1"/>
          </p:cNvSpPr>
          <p:nvPr>
            <p:ph type="title"/>
          </p:nvPr>
        </p:nvSpPr>
        <p:spPr>
          <a:xfrm>
            <a:off x="182615" y="524117"/>
            <a:ext cx="3200400" cy="2248051"/>
          </a:xfrm>
          <a:prstGeom prst="rect">
            <a:avLst/>
          </a:prstGeom>
          <a:noFill/>
          <a:ln>
            <a:noFill/>
          </a:ln>
        </p:spPr>
        <p:txBody>
          <a:bodyPr spcFirstLastPara="1" wrap="square" lIns="91425" tIns="45700" rIns="91425" bIns="45700" anchor="ctr" anchorCtr="0"/>
          <a:lstStyle>
            <a:lvl1pPr lvl="0" algn="l">
              <a:lnSpc>
                <a:spcPct val="114000"/>
              </a:lnSpc>
              <a:spcBef>
                <a:spcPts val="0"/>
              </a:spcBef>
              <a:spcAft>
                <a:spcPts val="0"/>
              </a:spcAft>
              <a:buClr>
                <a:schemeClr val="lt1"/>
              </a:buClr>
              <a:buSzPts val="3600"/>
              <a:buFont typeface="Calibri"/>
              <a:buNone/>
              <a:defRPr sz="36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 name="Google Shape;66;p12">
            <a:extLst>
              <a:ext uri="{FF2B5EF4-FFF2-40B4-BE49-F238E27FC236}">
                <a16:creationId xmlns:a16="http://schemas.microsoft.com/office/drawing/2014/main" id="{E774EB0A-3B2D-4065-B545-6464889197B4}"/>
              </a:ext>
            </a:extLst>
          </p:cNvPr>
          <p:cNvSpPr txBox="1">
            <a:spLocks noGrp="1"/>
          </p:cNvSpPr>
          <p:nvPr>
            <p:ph type="body" idx="1"/>
          </p:nvPr>
        </p:nvSpPr>
        <p:spPr>
          <a:xfrm>
            <a:off x="182615" y="3024926"/>
            <a:ext cx="3200400" cy="3379124"/>
          </a:xfrm>
          <a:prstGeom prst="rect">
            <a:avLst/>
          </a:prstGeom>
          <a:solidFill>
            <a:srgbClr val="006EB8"/>
          </a:solidFill>
          <a:ln>
            <a:noFill/>
          </a:ln>
        </p:spPr>
        <p:txBody>
          <a:bodyPr spcFirstLastPara="1" wrap="square" lIns="91425" tIns="45700" rIns="91425" bIns="45700" anchor="t" anchorCtr="0"/>
          <a:lstStyle>
            <a:lvl1pPr marL="457200" lvl="0" indent="-457200" algn="l">
              <a:lnSpc>
                <a:spcPct val="114000"/>
              </a:lnSpc>
              <a:spcBef>
                <a:spcPts val="0"/>
              </a:spcBef>
              <a:spcAft>
                <a:spcPts val="0"/>
              </a:spcAft>
              <a:buClr>
                <a:schemeClr val="bg1"/>
              </a:buClr>
              <a:buSzPts val="2600"/>
              <a:buFont typeface="Arial" panose="020B0604020202020204" pitchFamily="34" charset="0"/>
              <a:buChar char="•"/>
              <a:defRPr sz="2600" b="0" cap="none">
                <a:solidFill>
                  <a:schemeClr val="lt1"/>
                </a:solidFill>
              </a:defRPr>
            </a:lvl1pPr>
            <a:lvl2pPr marL="914400" lvl="1" indent="-228600" algn="l">
              <a:lnSpc>
                <a:spcPct val="150000"/>
              </a:lnSpc>
              <a:spcBef>
                <a:spcPts val="200"/>
              </a:spcBef>
              <a:spcAft>
                <a:spcPts val="0"/>
              </a:spcAft>
              <a:buSzPts val="1200"/>
              <a:buNone/>
              <a:defRPr sz="1200"/>
            </a:lvl2pPr>
            <a:lvl3pPr marL="1371600" lvl="2" indent="-228600" algn="l">
              <a:lnSpc>
                <a:spcPct val="150000"/>
              </a:lnSpc>
              <a:spcBef>
                <a:spcPts val="400"/>
              </a:spcBef>
              <a:spcAft>
                <a:spcPts val="0"/>
              </a:spcAft>
              <a:buSzPts val="1000"/>
              <a:buNone/>
              <a:defRPr sz="1000"/>
            </a:lvl3pPr>
            <a:lvl4pPr marL="1828800" lvl="3" indent="-228600" algn="l">
              <a:lnSpc>
                <a:spcPct val="150000"/>
              </a:lnSpc>
              <a:spcBef>
                <a:spcPts val="400"/>
              </a:spcBef>
              <a:spcAft>
                <a:spcPts val="0"/>
              </a:spcAft>
              <a:buSzPts val="900"/>
              <a:buNone/>
              <a:defRPr sz="900"/>
            </a:lvl4pPr>
            <a:lvl5pPr marL="2286000" lvl="4" indent="-228600" algn="l">
              <a:lnSpc>
                <a:spcPct val="150000"/>
              </a:lnSpc>
              <a:spcBef>
                <a:spcPts val="400"/>
              </a:spcBef>
              <a:spcAft>
                <a:spcPts val="0"/>
              </a:spcAft>
              <a:buSzPts val="900"/>
              <a:buNone/>
              <a:defRPr sz="900"/>
            </a:lvl5pPr>
            <a:lvl6pPr marL="2743200" lvl="5" indent="-228600" algn="l">
              <a:lnSpc>
                <a:spcPct val="15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59668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1_Content with Caption" preserve="1">
  <p:cSld name="1_Content with Caption">
    <p:spTree>
      <p:nvGrpSpPr>
        <p:cNvPr id="1" name="Shape 61"/>
        <p:cNvGrpSpPr/>
        <p:nvPr/>
      </p:nvGrpSpPr>
      <p:grpSpPr>
        <a:xfrm>
          <a:off x="0" y="0"/>
          <a:ext cx="0" cy="0"/>
          <a:chOff x="0" y="0"/>
          <a:chExt cx="0" cy="0"/>
        </a:xfrm>
      </p:grpSpPr>
      <p:pic>
        <p:nvPicPr>
          <p:cNvPr id="62" name="Google Shape;62;p12" descr="SLIDES-01.jpg"/>
          <p:cNvPicPr preferRelativeResize="0"/>
          <p:nvPr/>
        </p:nvPicPr>
        <p:blipFill rotWithShape="1">
          <a:blip r:embed="rId2">
            <a:alphaModFix/>
          </a:blip>
          <a:srcRect/>
          <a:stretch/>
        </p:blipFill>
        <p:spPr>
          <a:xfrm>
            <a:off x="3048914" y="2647"/>
            <a:ext cx="9143086" cy="6858000"/>
          </a:xfrm>
          <a:prstGeom prst="rect">
            <a:avLst/>
          </a:prstGeom>
          <a:noFill/>
          <a:ln>
            <a:noFill/>
          </a:ln>
        </p:spPr>
      </p:pic>
      <p:sp>
        <p:nvSpPr>
          <p:cNvPr id="63" name="Google Shape;63;p12"/>
          <p:cNvSpPr/>
          <p:nvPr/>
        </p:nvSpPr>
        <p:spPr>
          <a:xfrm>
            <a:off x="3632" y="0"/>
            <a:ext cx="3599601" cy="6858000"/>
          </a:xfrm>
          <a:prstGeom prst="rect">
            <a:avLst/>
          </a:prstGeom>
          <a:solidFill>
            <a:srgbClr val="009E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2"/>
          <p:cNvSpPr/>
          <p:nvPr/>
        </p:nvSpPr>
        <p:spPr>
          <a:xfrm>
            <a:off x="-27802" y="0"/>
            <a:ext cx="3535499" cy="6858000"/>
          </a:xfrm>
          <a:prstGeom prst="rect">
            <a:avLst/>
          </a:prstGeom>
          <a:solidFill>
            <a:srgbClr val="0055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2"/>
          <p:cNvSpPr txBox="1">
            <a:spLocks noGrp="1"/>
          </p:cNvSpPr>
          <p:nvPr>
            <p:ph type="title"/>
          </p:nvPr>
        </p:nvSpPr>
        <p:spPr>
          <a:xfrm>
            <a:off x="182615" y="524117"/>
            <a:ext cx="3200400" cy="2248051"/>
          </a:xfrm>
          <a:prstGeom prst="rect">
            <a:avLst/>
          </a:prstGeom>
          <a:noFill/>
          <a:ln>
            <a:noFill/>
          </a:ln>
        </p:spPr>
        <p:txBody>
          <a:bodyPr spcFirstLastPara="1" wrap="square" lIns="91425" tIns="45700" rIns="91425" bIns="45700" anchor="ctr" anchorCtr="0"/>
          <a:lstStyle>
            <a:lvl1pPr lvl="0" algn="l">
              <a:lnSpc>
                <a:spcPct val="114000"/>
              </a:lnSpc>
              <a:spcBef>
                <a:spcPts val="0"/>
              </a:spcBef>
              <a:spcAft>
                <a:spcPts val="0"/>
              </a:spcAft>
              <a:buClr>
                <a:schemeClr val="lt1"/>
              </a:buClr>
              <a:buSzPts val="3600"/>
              <a:buFont typeface="Calibri"/>
              <a:buNone/>
              <a:defRPr sz="3600" b="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6" name="Google Shape;66;p12"/>
          <p:cNvSpPr txBox="1">
            <a:spLocks noGrp="1"/>
          </p:cNvSpPr>
          <p:nvPr>
            <p:ph type="body" idx="1"/>
          </p:nvPr>
        </p:nvSpPr>
        <p:spPr>
          <a:xfrm>
            <a:off x="182615" y="3024926"/>
            <a:ext cx="3200400" cy="3379124"/>
          </a:xfrm>
          <a:prstGeom prst="rect">
            <a:avLst/>
          </a:prstGeom>
          <a:solidFill>
            <a:srgbClr val="006EB8"/>
          </a:solidFill>
          <a:ln>
            <a:noFill/>
          </a:ln>
        </p:spPr>
        <p:txBody>
          <a:bodyPr spcFirstLastPara="1" wrap="square" lIns="91425" tIns="45700" rIns="91425" bIns="45700" anchor="t" anchorCtr="0"/>
          <a:lstStyle>
            <a:lvl1pPr marL="546100" lvl="0" indent="-457200" algn="l">
              <a:lnSpc>
                <a:spcPct val="114000"/>
              </a:lnSpc>
              <a:spcBef>
                <a:spcPts val="0"/>
              </a:spcBef>
              <a:spcAft>
                <a:spcPts val="0"/>
              </a:spcAft>
              <a:buClr>
                <a:schemeClr val="bg1"/>
              </a:buClr>
              <a:buSzPts val="2600"/>
              <a:buFont typeface="Arial" panose="020B0604020202020204" pitchFamily="34" charset="0"/>
              <a:buChar char="•"/>
              <a:defRPr sz="2600" b="0" cap="none">
                <a:solidFill>
                  <a:schemeClr val="lt1"/>
                </a:solidFill>
              </a:defRPr>
            </a:lvl1pPr>
            <a:lvl2pPr marL="914400" lvl="1" indent="-228600" algn="l">
              <a:lnSpc>
                <a:spcPct val="150000"/>
              </a:lnSpc>
              <a:spcBef>
                <a:spcPts val="200"/>
              </a:spcBef>
              <a:spcAft>
                <a:spcPts val="0"/>
              </a:spcAft>
              <a:buSzPts val="1200"/>
              <a:buNone/>
              <a:defRPr sz="1200"/>
            </a:lvl2pPr>
            <a:lvl3pPr marL="1371600" lvl="2" indent="-228600" algn="l">
              <a:lnSpc>
                <a:spcPct val="150000"/>
              </a:lnSpc>
              <a:spcBef>
                <a:spcPts val="400"/>
              </a:spcBef>
              <a:spcAft>
                <a:spcPts val="0"/>
              </a:spcAft>
              <a:buSzPts val="1000"/>
              <a:buNone/>
              <a:defRPr sz="1000"/>
            </a:lvl3pPr>
            <a:lvl4pPr marL="1828800" lvl="3" indent="-228600" algn="l">
              <a:lnSpc>
                <a:spcPct val="150000"/>
              </a:lnSpc>
              <a:spcBef>
                <a:spcPts val="400"/>
              </a:spcBef>
              <a:spcAft>
                <a:spcPts val="0"/>
              </a:spcAft>
              <a:buSzPts val="900"/>
              <a:buNone/>
              <a:defRPr sz="900"/>
            </a:lvl4pPr>
            <a:lvl5pPr marL="2286000" lvl="4" indent="-228600" algn="l">
              <a:lnSpc>
                <a:spcPct val="150000"/>
              </a:lnSpc>
              <a:spcBef>
                <a:spcPts val="400"/>
              </a:spcBef>
              <a:spcAft>
                <a:spcPts val="0"/>
              </a:spcAft>
              <a:buSzPts val="900"/>
              <a:buNone/>
              <a:defRPr sz="900"/>
            </a:lvl5pPr>
            <a:lvl6pPr marL="2743200" lvl="5" indent="-228600" algn="l">
              <a:lnSpc>
                <a:spcPct val="15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pPr lvl="0"/>
            <a:r>
              <a:rPr lang="en-US"/>
              <a:t>Click to edit Master text styles</a:t>
            </a:r>
          </a:p>
          <a:p>
            <a:pPr lvl="1"/>
            <a:r>
              <a:rPr lang="en-US"/>
              <a:t>Second level</a:t>
            </a:r>
          </a:p>
          <a:p>
            <a:pPr lvl="2"/>
            <a:r>
              <a:rPr lang="en-US"/>
              <a:t>Third level</a:t>
            </a:r>
          </a:p>
        </p:txBody>
      </p:sp>
      <p:sp>
        <p:nvSpPr>
          <p:cNvPr id="67" name="Google Shape;67;p12"/>
          <p:cNvSpPr txBox="1">
            <a:spLocks noGrp="1"/>
          </p:cNvSpPr>
          <p:nvPr>
            <p:ph type="sldNum" idx="12"/>
          </p:nvPr>
        </p:nvSpPr>
        <p:spPr>
          <a:xfrm>
            <a:off x="2685761" y="6420031"/>
            <a:ext cx="858112"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sz="1800" b="0" cap="none">
                <a:solidFill>
                  <a:srgbClr val="D0EEF9"/>
                </a:solidFill>
                <a:latin typeface="Calibri"/>
                <a:ea typeface="Calibri"/>
                <a:cs typeface="Calibri"/>
                <a:sym typeface="Calibri"/>
              </a:defRPr>
            </a:lvl1pPr>
            <a:lvl2pPr marL="0" lvl="1" indent="0" algn="r">
              <a:spcBef>
                <a:spcPts val="0"/>
              </a:spcBef>
              <a:buNone/>
              <a:defRPr sz="1800" b="0" cap="none">
                <a:solidFill>
                  <a:srgbClr val="D0EEF9"/>
                </a:solidFill>
                <a:latin typeface="Calibri"/>
                <a:ea typeface="Calibri"/>
                <a:cs typeface="Calibri"/>
                <a:sym typeface="Calibri"/>
              </a:defRPr>
            </a:lvl2pPr>
            <a:lvl3pPr marL="0" lvl="2" indent="0" algn="r">
              <a:spcBef>
                <a:spcPts val="0"/>
              </a:spcBef>
              <a:buNone/>
              <a:defRPr sz="1800" b="0" cap="none">
                <a:solidFill>
                  <a:srgbClr val="D0EEF9"/>
                </a:solidFill>
                <a:latin typeface="Calibri"/>
                <a:ea typeface="Calibri"/>
                <a:cs typeface="Calibri"/>
                <a:sym typeface="Calibri"/>
              </a:defRPr>
            </a:lvl3pPr>
            <a:lvl4pPr marL="0" lvl="3" indent="0" algn="r">
              <a:spcBef>
                <a:spcPts val="0"/>
              </a:spcBef>
              <a:buNone/>
              <a:defRPr sz="1800" b="0" cap="none">
                <a:solidFill>
                  <a:srgbClr val="D0EEF9"/>
                </a:solidFill>
                <a:latin typeface="Calibri"/>
                <a:ea typeface="Calibri"/>
                <a:cs typeface="Calibri"/>
                <a:sym typeface="Calibri"/>
              </a:defRPr>
            </a:lvl4pPr>
            <a:lvl5pPr marL="0" lvl="4" indent="0" algn="r">
              <a:spcBef>
                <a:spcPts val="0"/>
              </a:spcBef>
              <a:buNone/>
              <a:defRPr sz="1800" b="0" cap="none">
                <a:solidFill>
                  <a:srgbClr val="D0EEF9"/>
                </a:solidFill>
                <a:latin typeface="Calibri"/>
                <a:ea typeface="Calibri"/>
                <a:cs typeface="Calibri"/>
                <a:sym typeface="Calibri"/>
              </a:defRPr>
            </a:lvl5pPr>
            <a:lvl6pPr marL="0" lvl="5" indent="0" algn="r">
              <a:spcBef>
                <a:spcPts val="0"/>
              </a:spcBef>
              <a:buNone/>
              <a:defRPr sz="1800" b="0" cap="none">
                <a:solidFill>
                  <a:srgbClr val="D0EEF9"/>
                </a:solidFill>
                <a:latin typeface="Calibri"/>
                <a:ea typeface="Calibri"/>
                <a:cs typeface="Calibri"/>
                <a:sym typeface="Calibri"/>
              </a:defRPr>
            </a:lvl6pPr>
            <a:lvl7pPr marL="0" lvl="6" indent="0" algn="r">
              <a:spcBef>
                <a:spcPts val="0"/>
              </a:spcBef>
              <a:buNone/>
              <a:defRPr sz="1800" b="0" cap="none">
                <a:solidFill>
                  <a:srgbClr val="D0EEF9"/>
                </a:solidFill>
                <a:latin typeface="Calibri"/>
                <a:ea typeface="Calibri"/>
                <a:cs typeface="Calibri"/>
                <a:sym typeface="Calibri"/>
              </a:defRPr>
            </a:lvl7pPr>
            <a:lvl8pPr marL="0" lvl="7" indent="0" algn="r">
              <a:spcBef>
                <a:spcPts val="0"/>
              </a:spcBef>
              <a:buNone/>
              <a:defRPr sz="1800" b="0" cap="none">
                <a:solidFill>
                  <a:srgbClr val="D0EEF9"/>
                </a:solidFill>
                <a:latin typeface="Calibri"/>
                <a:ea typeface="Calibri"/>
                <a:cs typeface="Calibri"/>
                <a:sym typeface="Calibri"/>
              </a:defRPr>
            </a:lvl8pPr>
            <a:lvl9pPr marL="0" lvl="8" indent="0" algn="r">
              <a:spcBef>
                <a:spcPts val="0"/>
              </a:spcBef>
              <a:buNone/>
              <a:defRPr sz="1800" b="0" cap="none">
                <a:solidFill>
                  <a:srgbClr val="D0EEF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pic>
        <p:nvPicPr>
          <p:cNvPr id="68" name="Google Shape;68;p12"/>
          <p:cNvPicPr preferRelativeResize="0"/>
          <p:nvPr/>
        </p:nvPicPr>
        <p:blipFill rotWithShape="1">
          <a:blip r:embed="rId3">
            <a:alphaModFix/>
          </a:blip>
          <a:srcRect/>
          <a:stretch/>
        </p:blipFill>
        <p:spPr>
          <a:xfrm>
            <a:off x="3818228" y="6385162"/>
            <a:ext cx="2705865" cy="396000"/>
          </a:xfrm>
          <a:prstGeom prst="rect">
            <a:avLst/>
          </a:prstGeom>
          <a:noFill/>
          <a:ln>
            <a:noFill/>
          </a:ln>
        </p:spPr>
      </p:pic>
    </p:spTree>
    <p:extLst>
      <p:ext uri="{BB962C8B-B14F-4D97-AF65-F5344CB8AC3E}">
        <p14:creationId xmlns:p14="http://schemas.microsoft.com/office/powerpoint/2010/main" val="768240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00649" y="745697"/>
            <a:ext cx="5267170" cy="5257536"/>
          </a:xfrm>
          <a:prstGeom prst="rect">
            <a:avLst/>
          </a:prstGeom>
        </p:spPr>
        <p:txBody>
          <a:bodyPr anchor="ctr">
            <a:normAutofit/>
          </a:bodyPr>
          <a:lstStyle>
            <a:lvl1pPr algn="l">
              <a:lnSpc>
                <a:spcPct val="85000"/>
              </a:lnSpc>
              <a:defRPr sz="6000" b="0" cap="none" spc="0" baseline="0">
                <a:ln w="0"/>
                <a:solidFill>
                  <a:srgbClr val="005590"/>
                </a:solidFill>
                <a:effectLst>
                  <a:outerShdw blurRad="38100" dist="19050" dir="2700000" algn="tl" rotWithShape="0">
                    <a:schemeClr val="dk1">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7438887" y="1099915"/>
            <a:ext cx="4012882" cy="4062472"/>
          </a:xfrm>
          <a:prstGeom prst="rect">
            <a:avLst/>
          </a:prstGeom>
        </p:spPr>
        <p:txBody>
          <a:bodyPr lIns="91440" rIns="91440" anchor="ctr">
            <a:normAutofit/>
          </a:bodyPr>
          <a:lstStyle>
            <a:lvl1pPr marL="0" indent="0" algn="l">
              <a:buNone/>
              <a:defRPr sz="2800" cap="all" spc="200" baseline="0">
                <a:solidFill>
                  <a:srgbClr val="005590"/>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p:cNvCxnSpPr>
            <a:cxnSpLocks/>
          </p:cNvCxnSpPr>
          <p:nvPr/>
        </p:nvCxnSpPr>
        <p:spPr>
          <a:xfrm flipV="1">
            <a:off x="7250656" y="993899"/>
            <a:ext cx="0" cy="424800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18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p:cSld name="1_Section Header">
    <p:spTree>
      <p:nvGrpSpPr>
        <p:cNvPr id="1" name="Shape 29"/>
        <p:cNvGrpSpPr/>
        <p:nvPr/>
      </p:nvGrpSpPr>
      <p:grpSpPr>
        <a:xfrm>
          <a:off x="0" y="0"/>
          <a:ext cx="0" cy="0"/>
          <a:chOff x="0" y="0"/>
          <a:chExt cx="0" cy="0"/>
        </a:xfrm>
      </p:grpSpPr>
      <p:sp>
        <p:nvSpPr>
          <p:cNvPr id="30" name="Google Shape;30;p5"/>
          <p:cNvSpPr txBox="1">
            <a:spLocks noGrp="1"/>
          </p:cNvSpPr>
          <p:nvPr>
            <p:ph type="ctrTitle"/>
          </p:nvPr>
        </p:nvSpPr>
        <p:spPr>
          <a:xfrm>
            <a:off x="2285997" y="1201475"/>
            <a:ext cx="9111342" cy="2518248"/>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rgbClr val="005590"/>
              </a:buClr>
              <a:buSzPts val="6600"/>
              <a:buFont typeface="Calibri"/>
              <a:buNone/>
              <a:defRPr sz="6600" b="0" cap="none">
                <a:solidFill>
                  <a:srgbClr val="0055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1" name="Google Shape;31;p5"/>
          <p:cNvSpPr txBox="1">
            <a:spLocks noGrp="1"/>
          </p:cNvSpPr>
          <p:nvPr>
            <p:ph type="body" idx="1"/>
          </p:nvPr>
        </p:nvSpPr>
        <p:spPr>
          <a:xfrm>
            <a:off x="4964339" y="3836760"/>
            <a:ext cx="5585888" cy="2694669"/>
          </a:xfrm>
          <a:prstGeom prst="rect">
            <a:avLst/>
          </a:prstGeom>
          <a:noFill/>
          <a:ln>
            <a:noFill/>
          </a:ln>
        </p:spPr>
        <p:txBody>
          <a:bodyPr spcFirstLastPara="1" wrap="square" lIns="0" tIns="45700" rIns="0" bIns="45700" anchor="t" anchorCtr="0">
            <a:normAutofit/>
          </a:bodyPr>
          <a:lstStyle>
            <a:lvl1pPr marL="457200" lvl="0" indent="-393700" algn="l">
              <a:lnSpc>
                <a:spcPct val="125000"/>
              </a:lnSpc>
              <a:spcBef>
                <a:spcPts val="0"/>
              </a:spcBef>
              <a:spcAft>
                <a:spcPts val="0"/>
              </a:spcAft>
              <a:buSzPts val="2600"/>
              <a:buChar char=" "/>
              <a:defRPr sz="3600"/>
            </a:lvl1pPr>
            <a:lvl2pPr marL="914400" lvl="1" indent="-342900" algn="l">
              <a:lnSpc>
                <a:spcPct val="150000"/>
              </a:lnSpc>
              <a:spcBef>
                <a:spcPts val="200"/>
              </a:spcBef>
              <a:spcAft>
                <a:spcPts val="0"/>
              </a:spcAft>
              <a:buSzPts val="1800"/>
              <a:buChar char="◦"/>
              <a:defRPr/>
            </a:lvl2pPr>
            <a:lvl3pPr marL="1371600" lvl="2" indent="-393700" algn="l">
              <a:lnSpc>
                <a:spcPct val="125000"/>
              </a:lnSpc>
              <a:spcBef>
                <a:spcPts val="400"/>
              </a:spcBef>
              <a:spcAft>
                <a:spcPts val="0"/>
              </a:spcAft>
              <a:buSzPts val="2600"/>
              <a:buChar char="◦"/>
              <a:defRPr/>
            </a:lvl3pPr>
            <a:lvl4pPr marL="1828800" lvl="3" indent="-393700" algn="l">
              <a:lnSpc>
                <a:spcPct val="125000"/>
              </a:lnSpc>
              <a:spcBef>
                <a:spcPts val="0"/>
              </a:spcBef>
              <a:spcAft>
                <a:spcPts val="0"/>
              </a:spcAft>
              <a:buSzPts val="2600"/>
              <a:buChar char="◦"/>
              <a:defRPr/>
            </a:lvl4pPr>
            <a:lvl5pPr marL="2286000" lvl="4" indent="-393700" algn="l">
              <a:lnSpc>
                <a:spcPct val="125000"/>
              </a:lnSpc>
              <a:spcBef>
                <a:spcPts val="0"/>
              </a:spcBef>
              <a:spcAft>
                <a:spcPts val="0"/>
              </a:spcAft>
              <a:buSzPts val="2600"/>
              <a:buChar char="◦"/>
              <a:defRPr/>
            </a:lvl5pPr>
            <a:lvl6pPr marL="2743200" lvl="5" indent="-393700" algn="l">
              <a:lnSpc>
                <a:spcPct val="125000"/>
              </a:lnSpc>
              <a:spcBef>
                <a:spcPts val="0"/>
              </a:spcBef>
              <a:spcAft>
                <a:spcPts val="0"/>
              </a:spcAft>
              <a:buSzPts val="2600"/>
              <a:buChar char="◦"/>
              <a:defRPr sz="2600" b="0" cap="none">
                <a:solidFill>
                  <a:schemeClr val="dk1"/>
                </a:solidFill>
              </a:defRPr>
            </a:lvl6pPr>
            <a:lvl7pPr marL="3200400" lvl="6" indent="-342900" algn="l">
              <a:lnSpc>
                <a:spcPct val="90000"/>
              </a:lnSpc>
              <a:spcBef>
                <a:spcPts val="2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pPr lvl="0"/>
            <a:r>
              <a:rPr lang="en-US"/>
              <a:t>Click to edit Master text styles</a:t>
            </a:r>
          </a:p>
        </p:txBody>
      </p:sp>
    </p:spTree>
    <p:extLst>
      <p:ext uri="{BB962C8B-B14F-4D97-AF65-F5344CB8AC3E}">
        <p14:creationId xmlns:p14="http://schemas.microsoft.com/office/powerpoint/2010/main" val="248155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section header" preserve="1" userDrawn="1">
  <p:cSld name="Sub-section header">
    <p:spTree>
      <p:nvGrpSpPr>
        <p:cNvPr id="1" name="Shape 32"/>
        <p:cNvGrpSpPr/>
        <p:nvPr/>
      </p:nvGrpSpPr>
      <p:grpSpPr>
        <a:xfrm>
          <a:off x="0" y="0"/>
          <a:ext cx="0" cy="0"/>
          <a:chOff x="0" y="0"/>
          <a:chExt cx="0" cy="0"/>
        </a:xfrm>
      </p:grpSpPr>
      <p:sp>
        <p:nvSpPr>
          <p:cNvPr id="33" name="Google Shape;33;p6"/>
          <p:cNvSpPr txBox="1">
            <a:spLocks noGrp="1"/>
          </p:cNvSpPr>
          <p:nvPr>
            <p:ph type="ctrTitle"/>
          </p:nvPr>
        </p:nvSpPr>
        <p:spPr>
          <a:xfrm>
            <a:off x="2875724" y="762738"/>
            <a:ext cx="7765771" cy="2227525"/>
          </a:xfrm>
          <a:prstGeom prst="rect">
            <a:avLst/>
          </a:prstGeom>
          <a:noFill/>
          <a:ln>
            <a:noFill/>
          </a:ln>
        </p:spPr>
        <p:txBody>
          <a:bodyPr spcFirstLastPara="1" wrap="square" lIns="91425" tIns="45700" rIns="91425" bIns="45700" anchor="b" anchorCtr="0"/>
          <a:lstStyle>
            <a:lvl1pPr lvl="0" algn="l">
              <a:lnSpc>
                <a:spcPct val="85000"/>
              </a:lnSpc>
              <a:spcBef>
                <a:spcPts val="0"/>
              </a:spcBef>
              <a:spcAft>
                <a:spcPts val="0"/>
              </a:spcAft>
              <a:buClr>
                <a:srgbClr val="005590"/>
              </a:buClr>
              <a:buSzPts val="4800"/>
              <a:buFont typeface="Calibri"/>
              <a:buNone/>
              <a:defRPr sz="4800" b="0" cap="none">
                <a:solidFill>
                  <a:srgbClr val="0055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4" name="Google Shape;34;p6"/>
          <p:cNvSpPr txBox="1">
            <a:spLocks noGrp="1"/>
          </p:cNvSpPr>
          <p:nvPr>
            <p:ph type="body" idx="1"/>
          </p:nvPr>
        </p:nvSpPr>
        <p:spPr>
          <a:xfrm>
            <a:off x="5380386" y="4755887"/>
            <a:ext cx="5671928" cy="1366618"/>
          </a:xfrm>
          <a:prstGeom prst="rect">
            <a:avLst/>
          </a:prstGeom>
          <a:noFill/>
          <a:ln>
            <a:noFill/>
          </a:ln>
        </p:spPr>
        <p:txBody>
          <a:bodyPr spcFirstLastPara="1" wrap="square" lIns="0" tIns="45700" rIns="0" bIns="45700" anchor="t" anchorCtr="0"/>
          <a:lstStyle>
            <a:lvl1pPr marL="457200" lvl="0" indent="-228600" algn="l">
              <a:lnSpc>
                <a:spcPct val="125000"/>
              </a:lnSpc>
              <a:spcBef>
                <a:spcPts val="0"/>
              </a:spcBef>
              <a:spcAft>
                <a:spcPts val="0"/>
              </a:spcAft>
              <a:buSzPts val="3600"/>
              <a:buNone/>
              <a:defRPr sz="3600" b="0" cap="none">
                <a:solidFill>
                  <a:srgbClr val="006995"/>
                </a:solidFill>
              </a:defRPr>
            </a:lvl1pPr>
            <a:lvl2pPr marL="914400" lvl="1" indent="-228600" algn="l">
              <a:lnSpc>
                <a:spcPct val="150000"/>
              </a:lnSpc>
              <a:spcBef>
                <a:spcPts val="200"/>
              </a:spcBef>
              <a:spcAft>
                <a:spcPts val="0"/>
              </a:spcAft>
              <a:buSzPts val="3600"/>
              <a:buNone/>
              <a:defRPr sz="3600" b="0" cap="none">
                <a:solidFill>
                  <a:srgbClr val="0070C0"/>
                </a:solidFill>
              </a:defRPr>
            </a:lvl2pPr>
            <a:lvl3pPr marL="1371600" lvl="2" indent="-457200" algn="l">
              <a:lnSpc>
                <a:spcPct val="125000"/>
              </a:lnSpc>
              <a:spcBef>
                <a:spcPts val="400"/>
              </a:spcBef>
              <a:spcAft>
                <a:spcPts val="0"/>
              </a:spcAft>
              <a:buSzPts val="3600"/>
              <a:buChar char="◦"/>
              <a:defRPr sz="3600"/>
            </a:lvl3pPr>
            <a:lvl4pPr marL="1828800" lvl="3" indent="-457200" algn="l">
              <a:lnSpc>
                <a:spcPct val="125000"/>
              </a:lnSpc>
              <a:spcBef>
                <a:spcPts val="0"/>
              </a:spcBef>
              <a:spcAft>
                <a:spcPts val="0"/>
              </a:spcAft>
              <a:buSzPts val="3600"/>
              <a:buChar char="◦"/>
              <a:defRPr sz="3600"/>
            </a:lvl4pPr>
            <a:lvl5pPr marL="2286000" lvl="4" indent="-457200" algn="l">
              <a:lnSpc>
                <a:spcPct val="125000"/>
              </a:lnSpc>
              <a:spcBef>
                <a:spcPts val="0"/>
              </a:spcBef>
              <a:spcAft>
                <a:spcPts val="0"/>
              </a:spcAft>
              <a:buSzPts val="3600"/>
              <a:buChar char="◦"/>
              <a:defRPr sz="3600"/>
            </a:lvl5pPr>
            <a:lvl6pPr marL="2743200" lvl="5" indent="-393700" algn="l">
              <a:lnSpc>
                <a:spcPct val="125000"/>
              </a:lnSpc>
              <a:spcBef>
                <a:spcPts val="0"/>
              </a:spcBef>
              <a:spcAft>
                <a:spcPts val="0"/>
              </a:spcAft>
              <a:buSzPts val="2600"/>
              <a:buChar char="◦"/>
              <a:defRPr sz="2600" b="0" cap="none">
                <a:solidFill>
                  <a:schemeClr val="dk1"/>
                </a:solidFill>
              </a:defRPr>
            </a:lvl6pPr>
            <a:lvl7pPr marL="3200400" lvl="6" indent="-342900" algn="l">
              <a:lnSpc>
                <a:spcPct val="90000"/>
              </a:lnSpc>
              <a:spcBef>
                <a:spcPts val="2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pPr lvl="0"/>
            <a:r>
              <a:rPr lang="en-US"/>
              <a:t>Click to edit Master text styles</a:t>
            </a:r>
          </a:p>
        </p:txBody>
      </p:sp>
      <p:sp>
        <p:nvSpPr>
          <p:cNvPr id="4" name="Google Shape;31;p5">
            <a:extLst>
              <a:ext uri="{FF2B5EF4-FFF2-40B4-BE49-F238E27FC236}">
                <a16:creationId xmlns:a16="http://schemas.microsoft.com/office/drawing/2014/main" id="{94000A93-C4E3-354F-99B7-5592E6D42F43}"/>
              </a:ext>
            </a:extLst>
          </p:cNvPr>
          <p:cNvSpPr txBox="1">
            <a:spLocks noGrp="1"/>
          </p:cNvSpPr>
          <p:nvPr>
            <p:ph type="body" idx="10"/>
          </p:nvPr>
        </p:nvSpPr>
        <p:spPr>
          <a:xfrm>
            <a:off x="4293707" y="3107888"/>
            <a:ext cx="6758607" cy="1530374"/>
          </a:xfrm>
          <a:prstGeom prst="rect">
            <a:avLst/>
          </a:prstGeom>
          <a:noFill/>
          <a:ln>
            <a:noFill/>
          </a:ln>
        </p:spPr>
        <p:txBody>
          <a:bodyPr spcFirstLastPara="1" wrap="square" lIns="0" tIns="45700" rIns="0" bIns="45700" anchor="ctr" anchorCtr="0">
            <a:normAutofit/>
          </a:bodyPr>
          <a:lstStyle>
            <a:lvl1pPr marL="92075" lvl="0" indent="-39688" algn="l">
              <a:lnSpc>
                <a:spcPct val="125000"/>
              </a:lnSpc>
              <a:spcBef>
                <a:spcPts val="0"/>
              </a:spcBef>
              <a:spcAft>
                <a:spcPts val="0"/>
              </a:spcAft>
              <a:buSzPts val="2600"/>
              <a:buChar char=" "/>
              <a:tabLst/>
              <a:defRPr sz="3600"/>
            </a:lvl1pPr>
            <a:lvl2pPr marL="914400" lvl="1" indent="-342900" algn="l">
              <a:lnSpc>
                <a:spcPct val="150000"/>
              </a:lnSpc>
              <a:spcBef>
                <a:spcPts val="200"/>
              </a:spcBef>
              <a:spcAft>
                <a:spcPts val="0"/>
              </a:spcAft>
              <a:buSzPts val="1800"/>
              <a:buChar char="◦"/>
              <a:defRPr/>
            </a:lvl2pPr>
            <a:lvl3pPr marL="1371600" lvl="2" indent="-393700" algn="l">
              <a:lnSpc>
                <a:spcPct val="125000"/>
              </a:lnSpc>
              <a:spcBef>
                <a:spcPts val="400"/>
              </a:spcBef>
              <a:spcAft>
                <a:spcPts val="0"/>
              </a:spcAft>
              <a:buSzPts val="2600"/>
              <a:buChar char="◦"/>
              <a:defRPr/>
            </a:lvl3pPr>
            <a:lvl4pPr marL="1828800" lvl="3" indent="-393700" algn="l">
              <a:lnSpc>
                <a:spcPct val="125000"/>
              </a:lnSpc>
              <a:spcBef>
                <a:spcPts val="0"/>
              </a:spcBef>
              <a:spcAft>
                <a:spcPts val="0"/>
              </a:spcAft>
              <a:buSzPts val="2600"/>
              <a:buChar char="◦"/>
              <a:defRPr/>
            </a:lvl4pPr>
            <a:lvl5pPr marL="2286000" lvl="4" indent="-393700" algn="l">
              <a:lnSpc>
                <a:spcPct val="125000"/>
              </a:lnSpc>
              <a:spcBef>
                <a:spcPts val="0"/>
              </a:spcBef>
              <a:spcAft>
                <a:spcPts val="0"/>
              </a:spcAft>
              <a:buSzPts val="2600"/>
              <a:buChar char="◦"/>
              <a:defRPr/>
            </a:lvl5pPr>
            <a:lvl6pPr marL="2743200" lvl="5" indent="-393700" algn="l">
              <a:lnSpc>
                <a:spcPct val="125000"/>
              </a:lnSpc>
              <a:spcBef>
                <a:spcPts val="0"/>
              </a:spcBef>
              <a:spcAft>
                <a:spcPts val="0"/>
              </a:spcAft>
              <a:buSzPts val="2600"/>
              <a:buChar char="◦"/>
              <a:defRPr sz="2600" b="0" cap="none">
                <a:solidFill>
                  <a:schemeClr val="dk1"/>
                </a:solidFill>
              </a:defRPr>
            </a:lvl6pPr>
            <a:lvl7pPr marL="3200400" lvl="6" indent="-342900" algn="l">
              <a:lnSpc>
                <a:spcPct val="90000"/>
              </a:lnSpc>
              <a:spcBef>
                <a:spcPts val="2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pPr lvl="0"/>
            <a:r>
              <a:rPr lang="en-US"/>
              <a:t>Click to edit Master text styles</a:t>
            </a:r>
          </a:p>
        </p:txBody>
      </p:sp>
    </p:spTree>
    <p:extLst>
      <p:ext uri="{BB962C8B-B14F-4D97-AF65-F5344CB8AC3E}">
        <p14:creationId xmlns:p14="http://schemas.microsoft.com/office/powerpoint/2010/main" val="62998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of slide" preserve="1">
  <p:cSld name="End of slid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1800649" y="1297793"/>
            <a:ext cx="3841023" cy="3343224"/>
          </a:xfrm>
          <a:prstGeom prst="rect">
            <a:avLst/>
          </a:prstGeom>
          <a:noFill/>
          <a:ln>
            <a:noFill/>
          </a:ln>
        </p:spPr>
        <p:txBody>
          <a:bodyPr spcFirstLastPara="1" wrap="square" lIns="91425" tIns="45700" rIns="91425" bIns="45700" anchor="ctr" anchorCtr="0"/>
          <a:lstStyle>
            <a:lvl1pPr lvl="0" algn="l">
              <a:lnSpc>
                <a:spcPct val="85000"/>
              </a:lnSpc>
              <a:spcBef>
                <a:spcPts val="0"/>
              </a:spcBef>
              <a:spcAft>
                <a:spcPts val="0"/>
              </a:spcAft>
              <a:buClr>
                <a:srgbClr val="005590"/>
              </a:buClr>
              <a:buSzPts val="6000"/>
              <a:buFont typeface="Calibri"/>
              <a:buNone/>
              <a:defRPr sz="6000" b="0" cap="none">
                <a:solidFill>
                  <a:srgbClr val="00559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7" name="Google Shape;27;p4"/>
          <p:cNvSpPr txBox="1">
            <a:spLocks noGrp="1"/>
          </p:cNvSpPr>
          <p:nvPr>
            <p:ph type="subTitle" idx="1"/>
          </p:nvPr>
        </p:nvSpPr>
        <p:spPr>
          <a:xfrm>
            <a:off x="5961161" y="821370"/>
            <a:ext cx="5759519" cy="4917055"/>
          </a:xfrm>
          <a:prstGeom prst="rect">
            <a:avLst/>
          </a:prstGeom>
          <a:noFill/>
          <a:ln>
            <a:noFill/>
          </a:ln>
        </p:spPr>
        <p:txBody>
          <a:bodyPr spcFirstLastPara="1" wrap="square" lIns="91425" tIns="45700" rIns="91425" bIns="45700" anchor="ctr" anchorCtr="0"/>
          <a:lstStyle>
            <a:lvl1pPr lvl="0" algn="l">
              <a:lnSpc>
                <a:spcPct val="150000"/>
              </a:lnSpc>
              <a:spcBef>
                <a:spcPts val="1200"/>
              </a:spcBef>
              <a:spcAft>
                <a:spcPts val="0"/>
              </a:spcAft>
              <a:buSzPts val="2800"/>
              <a:buNone/>
              <a:defRPr sz="2800" b="0" cap="none">
                <a:solidFill>
                  <a:srgbClr val="005590"/>
                </a:solidFill>
                <a:latin typeface="Calibri"/>
                <a:ea typeface="Calibri"/>
                <a:cs typeface="Calibri"/>
                <a:sym typeface="Calibri"/>
              </a:defRPr>
            </a:lvl1pPr>
            <a:lvl2pPr lvl="1" algn="ctr">
              <a:lnSpc>
                <a:spcPct val="150000"/>
              </a:lnSpc>
              <a:spcBef>
                <a:spcPts val="200"/>
              </a:spcBef>
              <a:spcAft>
                <a:spcPts val="0"/>
              </a:spcAft>
              <a:buSzPts val="2400"/>
              <a:buNone/>
              <a:defRPr sz="2400"/>
            </a:lvl2pPr>
            <a:lvl3pPr lvl="2" algn="ctr">
              <a:lnSpc>
                <a:spcPct val="150000"/>
              </a:lnSpc>
              <a:spcBef>
                <a:spcPts val="400"/>
              </a:spcBef>
              <a:spcAft>
                <a:spcPts val="0"/>
              </a:spcAft>
              <a:buSzPts val="2400"/>
              <a:buNone/>
              <a:defRPr sz="2400"/>
            </a:lvl3pPr>
            <a:lvl4pPr lvl="3" algn="ctr">
              <a:lnSpc>
                <a:spcPct val="150000"/>
              </a:lnSpc>
              <a:spcBef>
                <a:spcPts val="400"/>
              </a:spcBef>
              <a:spcAft>
                <a:spcPts val="0"/>
              </a:spcAft>
              <a:buSzPts val="2000"/>
              <a:buNone/>
              <a:defRPr sz="2000"/>
            </a:lvl4pPr>
            <a:lvl5pPr lvl="4" algn="ctr">
              <a:lnSpc>
                <a:spcPct val="150000"/>
              </a:lnSpc>
              <a:spcBef>
                <a:spcPts val="400"/>
              </a:spcBef>
              <a:spcAft>
                <a:spcPts val="0"/>
              </a:spcAft>
              <a:buSzPts val="2000"/>
              <a:buNone/>
              <a:defRPr sz="2000"/>
            </a:lvl5pPr>
            <a:lvl6pPr lvl="5" algn="ctr">
              <a:lnSpc>
                <a:spcPct val="15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r>
              <a:rPr lang="en-US"/>
              <a:t>Click to edit Master subtitle style</a:t>
            </a:r>
            <a:endParaRPr/>
          </a:p>
        </p:txBody>
      </p:sp>
      <p:cxnSp>
        <p:nvCxnSpPr>
          <p:cNvPr id="28" name="Google Shape;28;p4"/>
          <p:cNvCxnSpPr/>
          <p:nvPr/>
        </p:nvCxnSpPr>
        <p:spPr>
          <a:xfrm rot="10800000">
            <a:off x="5801416" y="838622"/>
            <a:ext cx="0" cy="4248000"/>
          </a:xfrm>
          <a:prstGeom prst="straightConnector1">
            <a:avLst/>
          </a:prstGeom>
          <a:noFill/>
          <a:ln w="9525" cap="flat" cmpd="sng">
            <a:solidFill>
              <a:srgbClr val="7F7F7F"/>
            </a:solidFill>
            <a:prstDash val="solid"/>
            <a:round/>
            <a:headEnd type="none" w="sm" len="sm"/>
            <a:tailEnd type="none" w="sm" len="sm"/>
          </a:ln>
        </p:spPr>
      </p:cxnSp>
    </p:spTree>
    <p:extLst>
      <p:ext uri="{BB962C8B-B14F-4D97-AF65-F5344CB8AC3E}">
        <p14:creationId xmlns:p14="http://schemas.microsoft.com/office/powerpoint/2010/main" val="4269242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7"/>
        <p:cNvGrpSpPr/>
        <p:nvPr/>
      </p:nvGrpSpPr>
      <p:grpSpPr>
        <a:xfrm>
          <a:off x="0" y="0"/>
          <a:ext cx="0" cy="0"/>
          <a:chOff x="0" y="0"/>
          <a:chExt cx="0" cy="0"/>
        </a:xfrm>
      </p:grpSpPr>
      <p:sp>
        <p:nvSpPr>
          <p:cNvPr id="18" name="Google Shape;18;p2"/>
          <p:cNvSpPr txBox="1">
            <a:spLocks noGrp="1"/>
          </p:cNvSpPr>
          <p:nvPr>
            <p:ph type="title"/>
          </p:nvPr>
        </p:nvSpPr>
        <p:spPr>
          <a:xfrm>
            <a:off x="1910442" y="273353"/>
            <a:ext cx="9881662" cy="968438"/>
          </a:xfrm>
          <a:prstGeom prst="rect">
            <a:avLst/>
          </a:prstGeom>
          <a:noFill/>
          <a:ln>
            <a:noFill/>
          </a:ln>
        </p:spPr>
        <p:txBody>
          <a:bodyPr spcFirstLastPara="1" wrap="square" lIns="91425" tIns="45700" rIns="91425" bIns="45700" anchor="b" anchorCtr="0"/>
          <a:lstStyle>
            <a:lvl1pPr lvl="0" algn="l">
              <a:lnSpc>
                <a:spcPct val="150000"/>
              </a:lnSpc>
              <a:spcBef>
                <a:spcPts val="0"/>
              </a:spcBef>
              <a:spcAft>
                <a:spcPts val="0"/>
              </a:spcAft>
              <a:buClr>
                <a:srgbClr val="0D5672"/>
              </a:buClr>
              <a:buSzPts val="1800"/>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0" name="Google Shape;20;p2"/>
          <p:cNvSpPr txBox="1">
            <a:spLocks noGrp="1"/>
          </p:cNvSpPr>
          <p:nvPr>
            <p:ph type="sldNum" idx="12"/>
          </p:nvPr>
        </p:nvSpPr>
        <p:spPr>
          <a:xfrm>
            <a:off x="11061155" y="6446535"/>
            <a:ext cx="805111" cy="365125"/>
          </a:xfrm>
          <a:prstGeom prst="rect">
            <a:avLst/>
          </a:prstGeom>
          <a:noFill/>
          <a:ln>
            <a:noFill/>
          </a:ln>
        </p:spPr>
        <p:txBody>
          <a:bodyPr spcFirstLastPara="1" wrap="square" lIns="91425" tIns="45700" rIns="91425" bIns="45700" anchor="t"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
        <p:nvSpPr>
          <p:cNvPr id="3" name="Text Placeholder 2">
            <a:extLst>
              <a:ext uri="{FF2B5EF4-FFF2-40B4-BE49-F238E27FC236}">
                <a16:creationId xmlns:a16="http://schemas.microsoft.com/office/drawing/2014/main" id="{F001F6B7-21D2-454A-BA77-098BC8270A44}"/>
              </a:ext>
            </a:extLst>
          </p:cNvPr>
          <p:cNvSpPr>
            <a:spLocks noGrp="1"/>
          </p:cNvSpPr>
          <p:nvPr>
            <p:ph type="body" sz="quarter" idx="13"/>
          </p:nvPr>
        </p:nvSpPr>
        <p:spPr>
          <a:xfrm>
            <a:off x="1909763" y="1446236"/>
            <a:ext cx="9882187" cy="1337908"/>
          </a:xfrm>
        </p:spPr>
        <p:txBody>
          <a:bodyPr/>
          <a:lstStyle>
            <a:lvl2pPr marL="900113" indent="0">
              <a:buFont typeface="Arial" panose="020B0604020202020204" pitchFamily="34" charset="0"/>
              <a:buNone/>
              <a:defRPr/>
            </a:lvl2pPr>
          </a:lstStyle>
          <a:p>
            <a:pPr lvl="0"/>
            <a:r>
              <a:rPr lang="en-US"/>
              <a:t>Click to edit Master text styles</a:t>
            </a:r>
          </a:p>
          <a:p>
            <a:pPr lvl="1"/>
            <a:r>
              <a:rPr lang="en-US"/>
              <a:t>Second level</a:t>
            </a:r>
          </a:p>
        </p:txBody>
      </p:sp>
      <p:sp>
        <p:nvSpPr>
          <p:cNvPr id="4" name="Text Placeholder 3">
            <a:extLst>
              <a:ext uri="{FF2B5EF4-FFF2-40B4-BE49-F238E27FC236}">
                <a16:creationId xmlns:a16="http://schemas.microsoft.com/office/drawing/2014/main" id="{727FF64D-1827-484A-9D44-3B395F5FC9DC}"/>
              </a:ext>
            </a:extLst>
          </p:cNvPr>
          <p:cNvSpPr>
            <a:spLocks noGrp="1"/>
          </p:cNvSpPr>
          <p:nvPr>
            <p:ph type="body" sz="quarter" idx="14" hasCustomPrompt="1"/>
          </p:nvPr>
        </p:nvSpPr>
        <p:spPr>
          <a:xfrm>
            <a:off x="1909763" y="2879679"/>
            <a:ext cx="9956503" cy="3498616"/>
          </a:xfrm>
        </p:spPr>
        <p:txBody>
          <a:bodyPr numCol="2"/>
          <a:lstStyle/>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20856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10442" y="273353"/>
            <a:ext cx="9881662" cy="96843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910441" y="1524000"/>
            <a:ext cx="9881663" cy="503414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61155" y="6446535"/>
            <a:ext cx="805111" cy="365125"/>
          </a:xfrm>
          <a:prstGeom prst="rect">
            <a:avLst/>
          </a:prstGeom>
        </p:spPr>
        <p:txBody>
          <a:bodyPr/>
          <a:lstStyle/>
          <a:p>
            <a:fld id="{ABDAE515-8008-4F46-8637-041EF5A187A4}" type="slidenum">
              <a:rPr lang="en-ZA" smtClean="0"/>
              <a:t>‹#›</a:t>
            </a:fld>
            <a:endParaRPr lang="en-ZA"/>
          </a:p>
        </p:txBody>
      </p:sp>
    </p:spTree>
    <p:extLst>
      <p:ext uri="{BB962C8B-B14F-4D97-AF65-F5344CB8AC3E}">
        <p14:creationId xmlns:p14="http://schemas.microsoft.com/office/powerpoint/2010/main" val="3858451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4259ADD6-FEFA-4FAD-BF25-EF9277338FB7}"/>
              </a:ext>
            </a:extLst>
          </p:cNvPr>
          <p:cNvSpPr>
            <a:spLocks noGrp="1"/>
          </p:cNvSpPr>
          <p:nvPr>
            <p:ph type="ctrTitle"/>
          </p:nvPr>
        </p:nvSpPr>
        <p:spPr>
          <a:xfrm>
            <a:off x="2285997" y="1201475"/>
            <a:ext cx="9111342" cy="2518248"/>
          </a:xfrm>
          <a:prstGeom prst="rect">
            <a:avLst/>
          </a:prstGeom>
        </p:spPr>
        <p:txBody>
          <a:bodyPr anchor="ctr">
            <a:normAutofit/>
          </a:bodyPr>
          <a:lstStyle>
            <a:lvl1pPr algn="l">
              <a:lnSpc>
                <a:spcPct val="85000"/>
              </a:lnSpc>
              <a:defRPr sz="6600" b="0" cap="none" spc="0" baseline="0">
                <a:ln w="0"/>
                <a:solidFill>
                  <a:srgbClr val="005590"/>
                </a:solidFill>
                <a:effectLst>
                  <a:outerShdw blurRad="38100" dist="19050" dir="2700000" algn="tl" rotWithShape="0">
                    <a:schemeClr val="dk1">
                      <a:alpha val="40000"/>
                    </a:schemeClr>
                  </a:outerShdw>
                </a:effectLst>
              </a:defRPr>
            </a:lvl1pPr>
          </a:lstStyle>
          <a:p>
            <a:r>
              <a:rPr lang="en-US"/>
              <a:t>Click to edit Master title style</a:t>
            </a:r>
          </a:p>
        </p:txBody>
      </p:sp>
      <p:sp>
        <p:nvSpPr>
          <p:cNvPr id="3" name="Text Placeholder 2">
            <a:extLst>
              <a:ext uri="{FF2B5EF4-FFF2-40B4-BE49-F238E27FC236}">
                <a16:creationId xmlns:a16="http://schemas.microsoft.com/office/drawing/2014/main" id="{FA8EBD10-9CFC-4DEB-A146-B0C51CFAD4F0}"/>
              </a:ext>
            </a:extLst>
          </p:cNvPr>
          <p:cNvSpPr>
            <a:spLocks noGrp="1"/>
          </p:cNvSpPr>
          <p:nvPr>
            <p:ph type="body" sz="quarter" idx="10"/>
          </p:nvPr>
        </p:nvSpPr>
        <p:spPr>
          <a:xfrm>
            <a:off x="4964339" y="3836760"/>
            <a:ext cx="5585888" cy="2694669"/>
          </a:xfrm>
        </p:spPr>
        <p:txBody>
          <a:bodyPr/>
          <a:lstStyle>
            <a:lvl1pPr>
              <a:lnSpc>
                <a:spcPct val="125000"/>
              </a:lnSpc>
              <a:spcBef>
                <a:spcPts val="0"/>
              </a:spcBef>
              <a:spcAft>
                <a:spcPts val="0"/>
              </a:spcAft>
              <a:defRPr/>
            </a:lvl1pPr>
            <a:lvl3pPr>
              <a:lnSpc>
                <a:spcPct val="125000"/>
              </a:lnSpc>
              <a:spcBef>
                <a:spcPts val="0"/>
              </a:spcBef>
              <a:spcAft>
                <a:spcPts val="0"/>
              </a:spcAft>
              <a:defRPr/>
            </a:lvl3pPr>
            <a:lvl4pPr marL="2236788" indent="-182563">
              <a:lnSpc>
                <a:spcPct val="125000"/>
              </a:lnSpc>
              <a:spcBef>
                <a:spcPts val="0"/>
              </a:spcBef>
              <a:spcAft>
                <a:spcPts val="0"/>
              </a:spcAft>
              <a:defRPr/>
            </a:lvl4pPr>
            <a:lvl5pPr marL="1158875" indent="-182563">
              <a:lnSpc>
                <a:spcPct val="125000"/>
              </a:lnSpc>
              <a:spcBef>
                <a:spcPts val="0"/>
              </a:spcBef>
              <a:spcAft>
                <a:spcPts val="0"/>
              </a:spcAft>
              <a:defRPr/>
            </a:lvl5pPr>
            <a:lvl6pPr marL="2955925" indent="-228600">
              <a:lnSpc>
                <a:spcPct val="125000"/>
              </a:lnSpc>
              <a:spcBef>
                <a:spcPts val="0"/>
              </a:spcBef>
              <a:spcAft>
                <a:spcPts val="0"/>
              </a:spcAft>
              <a:defRPr sz="2600" b="0" cap="none" spc="0">
                <a:ln w="0"/>
                <a:solidFill>
                  <a:schemeClr val="tx1"/>
                </a:solidFill>
                <a:effectLst>
                  <a:outerShdw blurRad="38100" dist="19050" dir="2700000" algn="tl" rotWithShape="0">
                    <a:schemeClr val="dk1">
                      <a:alpha val="40000"/>
                    </a:schemeClr>
                  </a:outerShdw>
                </a:effectLst>
              </a:defRPr>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822791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741987" y="286605"/>
            <a:ext cx="10231305" cy="96843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721031" y="1514434"/>
            <a:ext cx="5055265" cy="505696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8029" y="1514436"/>
            <a:ext cx="5055265" cy="505695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11131821" y="6459787"/>
            <a:ext cx="769771" cy="365125"/>
          </a:xfrm>
          <a:prstGeom prst="rect">
            <a:avLst/>
          </a:prstGeom>
        </p:spPr>
        <p:txBody>
          <a:bodyPr/>
          <a:lstStyle/>
          <a:p>
            <a:fld id="{ABDAE515-8008-4F46-8637-041EF5A187A4}" type="slidenum">
              <a:rPr lang="en-ZA" smtClean="0"/>
              <a:t>‹#›</a:t>
            </a:fld>
            <a:endParaRPr lang="en-ZA"/>
          </a:p>
        </p:txBody>
      </p:sp>
    </p:spTree>
    <p:extLst>
      <p:ext uri="{BB962C8B-B14F-4D97-AF65-F5344CB8AC3E}">
        <p14:creationId xmlns:p14="http://schemas.microsoft.com/office/powerpoint/2010/main" val="2540606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584083" y="286605"/>
            <a:ext cx="10468508" cy="96875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584084" y="1528001"/>
            <a:ext cx="5047488" cy="736282"/>
          </a:xfrm>
          <a:prstGeom prst="rect">
            <a:avLst/>
          </a:prstGeom>
        </p:spPr>
        <p:txBody>
          <a:bodyPr lIns="91440" rIns="91440" anchor="ctr">
            <a:noAutofit/>
          </a:bodyPr>
          <a:lstStyle>
            <a:lvl1pPr marL="0" indent="0">
              <a:buNone/>
              <a:defRPr sz="26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4084" y="2319131"/>
            <a:ext cx="5047488" cy="4239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05102" y="1528001"/>
            <a:ext cx="5047488" cy="736282"/>
          </a:xfrm>
          <a:prstGeom prst="rect">
            <a:avLst/>
          </a:prstGeom>
        </p:spPr>
        <p:txBody>
          <a:bodyPr lIns="91440" rIns="91440" anchor="ctr">
            <a:noAutofit/>
          </a:bodyPr>
          <a:lstStyle>
            <a:lvl1pPr marL="0" indent="0">
              <a:buNone/>
              <a:defRPr sz="26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05102" y="2319131"/>
            <a:ext cx="5047488" cy="42390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a:xfrm>
            <a:off x="11167181" y="6459787"/>
            <a:ext cx="752088" cy="365125"/>
          </a:xfrm>
          <a:prstGeom prst="rect">
            <a:avLst/>
          </a:prstGeom>
        </p:spPr>
        <p:txBody>
          <a:bodyPr/>
          <a:lstStyle/>
          <a:p>
            <a:fld id="{ABDAE515-8008-4F46-8637-041EF5A187A4}" type="slidenum">
              <a:rPr lang="en-ZA" smtClean="0"/>
              <a:t>‹#›</a:t>
            </a:fld>
            <a:endParaRPr lang="en-ZA"/>
          </a:p>
        </p:txBody>
      </p:sp>
    </p:spTree>
    <p:extLst>
      <p:ext uri="{BB962C8B-B14F-4D97-AF65-F5344CB8AC3E}">
        <p14:creationId xmlns:p14="http://schemas.microsoft.com/office/powerpoint/2010/main" val="171913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9F9F9"/>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7994BF1-C284-4349-8BDC-3C3E9B6E1842}"/>
              </a:ext>
            </a:extLst>
          </p:cNvPr>
          <p:cNvSpPr/>
          <p:nvPr userDrawn="1"/>
        </p:nvSpPr>
        <p:spPr>
          <a:xfrm rot="5400000">
            <a:off x="-2707903" y="2711479"/>
            <a:ext cx="6876000" cy="1460197"/>
          </a:xfrm>
          <a:prstGeom prst="rect">
            <a:avLst/>
          </a:prstGeom>
          <a:solidFill>
            <a:srgbClr val="00559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28">
            <a:extLst>
              <a:ext uri="{FF2B5EF4-FFF2-40B4-BE49-F238E27FC236}">
                <a16:creationId xmlns:a16="http://schemas.microsoft.com/office/drawing/2014/main" id="{C9E5CDF8-05B3-4FC5-B91D-EB824F02DC79}"/>
              </a:ext>
            </a:extLst>
          </p:cNvPr>
          <p:cNvSpPr/>
          <p:nvPr userDrawn="1"/>
        </p:nvSpPr>
        <p:spPr>
          <a:xfrm rot="16200000">
            <a:off x="-1929803" y="3386417"/>
            <a:ext cx="6876000" cy="96000"/>
          </a:xfrm>
          <a:prstGeom prst="rect">
            <a:avLst/>
          </a:prstGeom>
          <a:solidFill>
            <a:srgbClr val="009EE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Slide Number Placeholder 6">
            <a:extLst>
              <a:ext uri="{FF2B5EF4-FFF2-40B4-BE49-F238E27FC236}">
                <a16:creationId xmlns:a16="http://schemas.microsoft.com/office/drawing/2014/main" id="{01084310-963B-4E6A-B5A0-7175B961FF19}"/>
              </a:ext>
            </a:extLst>
          </p:cNvPr>
          <p:cNvSpPr>
            <a:spLocks noGrp="1"/>
          </p:cNvSpPr>
          <p:nvPr>
            <p:ph type="sldNum" sz="quarter" idx="4"/>
          </p:nvPr>
        </p:nvSpPr>
        <p:spPr>
          <a:xfrm>
            <a:off x="273310" y="6446535"/>
            <a:ext cx="723683" cy="365125"/>
          </a:xfrm>
          <a:prstGeom prst="rect">
            <a:avLst/>
          </a:prstGeom>
        </p:spPr>
        <p:txBody>
          <a:bodyPr/>
          <a:lstStyle>
            <a:lvl1pPr algn="r">
              <a:defRPr sz="1800" b="0" cap="none" spc="0">
                <a:ln w="0"/>
                <a:solidFill>
                  <a:schemeClr val="accent1">
                    <a:lumMod val="20000"/>
                    <a:lumOff val="80000"/>
                  </a:schemeClr>
                </a:solidFill>
                <a:effectLst>
                  <a:outerShdw blurRad="38100" dist="25400" dir="5400000" algn="ctr" rotWithShape="0">
                    <a:srgbClr val="6E747A">
                      <a:alpha val="43000"/>
                    </a:srgbClr>
                  </a:outerShdw>
                </a:effectLst>
              </a:defRPr>
            </a:lvl1pPr>
          </a:lstStyle>
          <a:p>
            <a:fld id="{ABDAE515-8008-4F46-8637-041EF5A187A4}" type="slidenum">
              <a:rPr lang="en-ZA" smtClean="0"/>
              <a:pPr/>
              <a:t>‹#›</a:t>
            </a:fld>
            <a:endParaRPr lang="en-ZA"/>
          </a:p>
        </p:txBody>
      </p:sp>
      <p:pic>
        <p:nvPicPr>
          <p:cNvPr id="15" name="Picture 14" descr="SLIDES-01.jpg">
            <a:extLst>
              <a:ext uri="{FF2B5EF4-FFF2-40B4-BE49-F238E27FC236}">
                <a16:creationId xmlns:a16="http://schemas.microsoft.com/office/drawing/2014/main" id="{3EBEEDBC-0E08-4E90-B2FD-65A4D1411C17}"/>
              </a:ext>
            </a:extLst>
          </p:cNvPr>
          <p:cNvPicPr>
            <a:picLocks noChangeAspect="1"/>
          </p:cNvPicPr>
          <p:nvPr userDrawn="1"/>
        </p:nvPicPr>
        <p:blipFill>
          <a:blip r:embed="rId16">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3048914" y="2647"/>
            <a:ext cx="9143086" cy="6858000"/>
          </a:xfrm>
          <a:prstGeom prst="rect">
            <a:avLst/>
          </a:prstGeom>
        </p:spPr>
      </p:pic>
      <p:sp>
        <p:nvSpPr>
          <p:cNvPr id="2" name="Title Placeholder 1"/>
          <p:cNvSpPr>
            <a:spLocks noGrp="1"/>
          </p:cNvSpPr>
          <p:nvPr>
            <p:ph type="title"/>
          </p:nvPr>
        </p:nvSpPr>
        <p:spPr>
          <a:xfrm>
            <a:off x="2073726" y="355929"/>
            <a:ext cx="9683238" cy="101563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073727" y="1618386"/>
            <a:ext cx="9683238" cy="498172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7" name="Picture 26">
            <a:extLst>
              <a:ext uri="{FF2B5EF4-FFF2-40B4-BE49-F238E27FC236}">
                <a16:creationId xmlns:a16="http://schemas.microsoft.com/office/drawing/2014/main" id="{9FD34A1D-A15D-43E3-8213-9FFC301D9FF2}"/>
              </a:ext>
            </a:extLst>
          </p:cNvPr>
          <p:cNvPicPr>
            <a:picLocks noChangeAspect="1"/>
          </p:cNvPicPr>
          <p:nvPr userDrawn="1"/>
        </p:nvPicPr>
        <p:blipFill>
          <a:blip r:embed="rId17">
            <a:extLst>
              <a:ext uri="{BEBA8EAE-BF5A-486C-A8C5-ECC9F3942E4B}">
                <a14:imgProps xmlns:a14="http://schemas.microsoft.com/office/drawing/2010/main">
                  <a14:imgLayer r:embed="rId18">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1696127" y="6419668"/>
            <a:ext cx="2705865" cy="396000"/>
          </a:xfrm>
          <a:prstGeom prst="rect">
            <a:avLst/>
          </a:prstGeom>
          <a:noFill/>
          <a:ln>
            <a:noFill/>
          </a:ln>
        </p:spPr>
      </p:pic>
    </p:spTree>
    <p:extLst>
      <p:ext uri="{BB962C8B-B14F-4D97-AF65-F5344CB8AC3E}">
        <p14:creationId xmlns:p14="http://schemas.microsoft.com/office/powerpoint/2010/main" val="2634944893"/>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3" r:id="rId4"/>
    <p:sldLayoutId id="2147483681" r:id="rId5"/>
    <p:sldLayoutId id="2147483674" r:id="rId6"/>
    <p:sldLayoutId id="2147483675" r:id="rId7"/>
    <p:sldLayoutId id="2147483676" r:id="rId8"/>
    <p:sldLayoutId id="2147483677" r:id="rId9"/>
    <p:sldLayoutId id="2147483678" r:id="rId10"/>
    <p:sldLayoutId id="2147483679" r:id="rId11"/>
    <p:sldLayoutId id="2147483686" r:id="rId12"/>
    <p:sldLayoutId id="2147483687" r:id="rId13"/>
    <p:sldLayoutId id="2147483688" r:id="rId14"/>
  </p:sldLayoutIdLst>
  <p:txStyles>
    <p:titleStyle>
      <a:lvl1pPr algn="l" defTabSz="914400" rtl="0" eaLnBrk="1" latinLnBrk="0" hangingPunct="1">
        <a:lnSpc>
          <a:spcPct val="150000"/>
        </a:lnSpc>
        <a:spcBef>
          <a:spcPct val="0"/>
        </a:spcBef>
        <a:buNone/>
        <a:defRPr sz="3600" b="0" kern="1200" cap="none" spc="0" baseline="0">
          <a:ln w="0"/>
          <a:solidFill>
            <a:schemeClr val="accent1">
              <a:lumMod val="50000"/>
            </a:schemeClr>
          </a:solidFill>
          <a:effectLst>
            <a:outerShdw blurRad="38100" dist="19050" dir="2700000" algn="tl" rotWithShape="0">
              <a:schemeClr val="dk1">
                <a:alpha val="40000"/>
              </a:schemeClr>
            </a:outerShdw>
          </a:effectLst>
          <a:latin typeface="+mn-lt"/>
          <a:ea typeface="+mj-ea"/>
          <a:cs typeface="+mj-cs"/>
        </a:defRPr>
      </a:lvl1pPr>
    </p:titleStyle>
    <p:bodyStyle>
      <a:lvl1pPr marL="358775" indent="-90488" algn="l" defTabSz="914400" rtl="0" eaLnBrk="1" latinLnBrk="0" hangingPunct="1">
        <a:lnSpc>
          <a:spcPct val="150000"/>
        </a:lnSpc>
        <a:spcBef>
          <a:spcPts val="1200"/>
        </a:spcBef>
        <a:spcAft>
          <a:spcPts val="200"/>
        </a:spcAft>
        <a:buClr>
          <a:schemeClr val="accent1"/>
        </a:buClr>
        <a:buSzPct val="100000"/>
        <a:buFont typeface="Calibri" panose="020F0502020204030204" pitchFamily="34" charset="0"/>
        <a:buChar char=" "/>
        <a:defRPr sz="2800" b="0" kern="1200" cap="none" spc="0">
          <a:ln w="0"/>
          <a:solidFill>
            <a:srgbClr val="00002E"/>
          </a:solidFill>
          <a:effectLst>
            <a:outerShdw blurRad="38100" dist="19050" dir="2700000" algn="tl" rotWithShape="0">
              <a:schemeClr val="dk1">
                <a:alpha val="40000"/>
              </a:schemeClr>
            </a:outerShdw>
          </a:effectLst>
          <a:latin typeface="+mn-lt"/>
          <a:ea typeface="+mn-ea"/>
          <a:cs typeface="+mn-cs"/>
        </a:defRPr>
      </a:lvl1pPr>
      <a:lvl2pPr marL="979488" indent="-182563" algn="l" defTabSz="914400" rtl="0" eaLnBrk="1" latinLnBrk="0" hangingPunct="1">
        <a:lnSpc>
          <a:spcPct val="150000"/>
        </a:lnSpc>
        <a:spcBef>
          <a:spcPts val="200"/>
        </a:spcBef>
        <a:spcAft>
          <a:spcPts val="400"/>
        </a:spcAft>
        <a:buClr>
          <a:schemeClr val="accent1"/>
        </a:buClr>
        <a:buFont typeface="Calibri" pitchFamily="34" charset="0"/>
        <a:buChar char="◦"/>
        <a:defRPr sz="2600" b="0" kern="1200" cap="none" spc="0">
          <a:ln w="0"/>
          <a:solidFill>
            <a:srgbClr val="00002E"/>
          </a:solidFill>
          <a:effectLst>
            <a:outerShdw blurRad="38100" dist="19050" dir="2700000" algn="tl" rotWithShape="0">
              <a:schemeClr val="dk1">
                <a:alpha val="40000"/>
              </a:schemeClr>
            </a:outerShdw>
          </a:effectLst>
          <a:latin typeface="+mn-lt"/>
          <a:ea typeface="+mn-ea"/>
          <a:cs typeface="+mn-cs"/>
        </a:defRPr>
      </a:lvl2pPr>
      <a:lvl3pPr marL="1616075" indent="-182563" algn="l" defTabSz="914400" rtl="0" eaLnBrk="1" latinLnBrk="0" hangingPunct="1">
        <a:lnSpc>
          <a:spcPct val="150000"/>
        </a:lnSpc>
        <a:spcBef>
          <a:spcPts val="200"/>
        </a:spcBef>
        <a:spcAft>
          <a:spcPts val="400"/>
        </a:spcAft>
        <a:buClr>
          <a:schemeClr val="accent1"/>
        </a:buClr>
        <a:buFont typeface="Calibri" pitchFamily="34" charset="0"/>
        <a:buChar char="◦"/>
        <a:defRPr sz="2600" b="0" kern="1200" cap="none" spc="0">
          <a:ln w="0"/>
          <a:solidFill>
            <a:srgbClr val="00002E"/>
          </a:solidFill>
          <a:effectLst>
            <a:outerShdw blurRad="38100" dist="19050" dir="2700000" algn="tl" rotWithShape="0">
              <a:schemeClr val="dk1">
                <a:alpha val="40000"/>
              </a:schemeClr>
            </a:outerShdw>
          </a:effectLst>
          <a:latin typeface="+mn-lt"/>
          <a:ea typeface="+mn-ea"/>
          <a:cs typeface="+mn-cs"/>
        </a:defRPr>
      </a:lvl3pPr>
      <a:lvl4pPr marL="2416175" indent="-182563" algn="l" defTabSz="914400" rtl="0" eaLnBrk="1" latinLnBrk="0" hangingPunct="1">
        <a:lnSpc>
          <a:spcPct val="150000"/>
        </a:lnSpc>
        <a:spcBef>
          <a:spcPts val="200"/>
        </a:spcBef>
        <a:spcAft>
          <a:spcPts val="400"/>
        </a:spcAft>
        <a:buClr>
          <a:schemeClr val="accent1"/>
        </a:buClr>
        <a:buFont typeface="Calibri" pitchFamily="34" charset="0"/>
        <a:buChar char="◦"/>
        <a:defRPr sz="2600" b="0" kern="1200" cap="none" spc="0">
          <a:ln w="0"/>
          <a:solidFill>
            <a:srgbClr val="00002E"/>
          </a:solidFill>
          <a:effectLst>
            <a:outerShdw blurRad="38100" dist="19050" dir="2700000" algn="tl" rotWithShape="0">
              <a:schemeClr val="dk1">
                <a:alpha val="40000"/>
              </a:schemeClr>
            </a:outerShdw>
          </a:effectLst>
          <a:latin typeface="+mn-lt"/>
          <a:ea typeface="+mn-ea"/>
          <a:cs typeface="+mn-cs"/>
        </a:defRPr>
      </a:lvl4pPr>
      <a:lvl5pPr marL="3135313" indent="-182563" algn="l" defTabSz="914400" rtl="0" eaLnBrk="1" latinLnBrk="0" hangingPunct="1">
        <a:lnSpc>
          <a:spcPct val="150000"/>
        </a:lnSpc>
        <a:spcBef>
          <a:spcPts val="200"/>
        </a:spcBef>
        <a:spcAft>
          <a:spcPts val="400"/>
        </a:spcAft>
        <a:buClr>
          <a:schemeClr val="accent1"/>
        </a:buClr>
        <a:buFont typeface="Calibri" pitchFamily="34" charset="0"/>
        <a:buChar char="◦"/>
        <a:defRPr sz="2600" b="0" kern="1200" cap="none" spc="0">
          <a:ln w="0"/>
          <a:solidFill>
            <a:srgbClr val="00002E"/>
          </a:solidFill>
          <a:effectLst>
            <a:outerShdw blurRad="38100" dist="19050" dir="2700000" algn="tl" rotWithShape="0">
              <a:schemeClr val="dk1">
                <a:alpha val="40000"/>
              </a:schemeClr>
            </a:outerShdw>
          </a:effectLst>
          <a:latin typeface="+mn-lt"/>
          <a:ea typeface="+mn-ea"/>
          <a:cs typeface="+mn-cs"/>
        </a:defRPr>
      </a:lvl5pPr>
      <a:lvl6pPr marL="3852863" indent="-228600" algn="l" defTabSz="914400" rtl="0" eaLnBrk="1" latinLnBrk="0" hangingPunct="1">
        <a:lnSpc>
          <a:spcPct val="150000"/>
        </a:lnSpc>
        <a:spcBef>
          <a:spcPts val="200"/>
        </a:spcBef>
        <a:spcAft>
          <a:spcPts val="400"/>
        </a:spcAft>
        <a:buClr>
          <a:schemeClr val="accent1"/>
        </a:buClr>
        <a:buFont typeface="Calibri" pitchFamily="34" charset="0"/>
        <a:buChar char="◦"/>
        <a:defRPr sz="2600" b="0" kern="1200" cap="none" spc="0">
          <a:ln w="0"/>
          <a:solidFill>
            <a:srgbClr val="00002E"/>
          </a:solidFill>
          <a:effectLst>
            <a:outerShdw blurRad="38100" dist="19050" dir="2700000" algn="tl" rotWithShape="0">
              <a:schemeClr val="dk1">
                <a:alpha val="40000"/>
              </a:schemeClr>
            </a:outerShdw>
          </a:effectLst>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ina.adam@uct.ac.z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hyperlink" Target="mailto:Awot.Gebregziabher@uct.ac.za"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orcid.org/" TargetMode="External"/><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orcid.org/"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orcid.org/content/collect-connect" TargetMode="External"/><Relationship Id="rId2" Type="http://schemas.openxmlformats.org/officeDocument/2006/relationships/image" Target="../media/image18.png"/><Relationship Id="rId1" Type="http://schemas.openxmlformats.org/officeDocument/2006/relationships/slideLayout" Target="../slideLayouts/slideLayout11.xml"/><Relationship Id="rId5" Type="http://schemas.openxmlformats.org/officeDocument/2006/relationships/image" Target="../media/image7.png"/><Relationship Id="rId4" Type="http://schemas.openxmlformats.org/officeDocument/2006/relationships/hyperlink" Target="https://orcid.or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7.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2.svg"/><Relationship Id="rId11" Type="http://schemas.openxmlformats.org/officeDocument/2006/relationships/hyperlink" Target="https://orcid.org/" TargetMode="External"/><Relationship Id="rId5" Type="http://schemas.openxmlformats.org/officeDocument/2006/relationships/image" Target="../media/image21.png"/><Relationship Id="rId10" Type="http://schemas.openxmlformats.org/officeDocument/2006/relationships/hyperlink" Target="https://orcid.org/content/collect-connect" TargetMode="External"/><Relationship Id="rId4" Type="http://schemas.microsoft.com/office/2007/relationships/hdphoto" Target="../media/hdphoto2.wdp"/><Relationship Id="rId9"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orcid.or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https://orcid.org/" TargetMode="External"/><Relationship Id="rId2" Type="http://schemas.openxmlformats.org/officeDocument/2006/relationships/image" Target="../media/image26.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support.uct.ac.za/orcid" TargetMode="External"/><Relationship Id="rId2" Type="http://schemas.openxmlformats.org/officeDocument/2006/relationships/hyperlink" Target="https://libguides.lib.uct.ac.za/ORCID-UCT"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orcid.org/" TargetMode="External"/><Relationship Id="rId4" Type="http://schemas.openxmlformats.org/officeDocument/2006/relationships/hyperlink" Target="http://www.lib.uct.ac.za/lib/research/subject-librarian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mailto:Anthea.Paulsen@uct.ac.za" TargetMode="External"/><Relationship Id="rId2" Type="http://schemas.openxmlformats.org/officeDocument/2006/relationships/hyperlink" Target="mailto:Jeremiah.Pietersen@uct.ac.za"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lib.uct.ac.za/lib/research" TargetMode="Externa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amina.adam@uct.ac.za" TargetMode="External"/><Relationship Id="rId2" Type="http://schemas.openxmlformats.org/officeDocument/2006/relationships/hyperlink" Target="mailto:glynnis.johnson@uct.ac.za" TargetMode="External"/><Relationship Id="rId1" Type="http://schemas.openxmlformats.org/officeDocument/2006/relationships/slideLayout" Target="../slideLayouts/slideLayout6.xml"/><Relationship Id="rId6" Type="http://schemas.openxmlformats.org/officeDocument/2006/relationships/hyperlink" Target="mailto:sadiq.keraan@uct.ac.za" TargetMode="External"/><Relationship Id="rId5" Type="http://schemas.openxmlformats.org/officeDocument/2006/relationships/hyperlink" Target="mailto:alexander.dangelo@uct.ac.za" TargetMode="External"/><Relationship Id="rId4" Type="http://schemas.openxmlformats.org/officeDocument/2006/relationships/hyperlink" Target="mailto:brandon.adams@uct.ac.z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mailto:Anthea.Paulsen@uct.ac.za" TargetMode="External"/><Relationship Id="rId2" Type="http://schemas.openxmlformats.org/officeDocument/2006/relationships/hyperlink" Target="mailto:Jeremiah.Pietersen@uct.ac.za"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faadiel.Latief@uct.ac.z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596F-B511-4E00-9F33-15E2CC56B97B}"/>
              </a:ext>
            </a:extLst>
          </p:cNvPr>
          <p:cNvSpPr>
            <a:spLocks noGrp="1"/>
          </p:cNvSpPr>
          <p:nvPr>
            <p:ph type="ctrTitle"/>
          </p:nvPr>
        </p:nvSpPr>
        <p:spPr/>
        <p:txBody>
          <a:bodyPr/>
          <a:lstStyle/>
          <a:p>
            <a:r>
              <a:rPr lang="en-ZA"/>
              <a:t>Library </a:t>
            </a:r>
            <a:br>
              <a:rPr lang="en-ZA"/>
            </a:br>
            <a:r>
              <a:rPr lang="en-ZA"/>
              <a:t>Workshop for NRF Rating</a:t>
            </a:r>
          </a:p>
        </p:txBody>
      </p:sp>
      <p:sp>
        <p:nvSpPr>
          <p:cNvPr id="3" name="Subtitle 2">
            <a:extLst>
              <a:ext uri="{FF2B5EF4-FFF2-40B4-BE49-F238E27FC236}">
                <a16:creationId xmlns:a16="http://schemas.microsoft.com/office/drawing/2014/main" id="{AE8A1D05-E3D2-4E82-96C0-974A9FAF9291}"/>
              </a:ext>
            </a:extLst>
          </p:cNvPr>
          <p:cNvSpPr>
            <a:spLocks noGrp="1"/>
          </p:cNvSpPr>
          <p:nvPr>
            <p:ph type="subTitle" idx="1"/>
          </p:nvPr>
        </p:nvSpPr>
        <p:spPr/>
        <p:txBody>
          <a:bodyPr>
            <a:normAutofit/>
          </a:bodyPr>
          <a:lstStyle/>
          <a:p>
            <a:r>
              <a:rPr lang="en-ZA" sz="4400" dirty="0"/>
              <a:t>2021</a:t>
            </a:r>
            <a:endParaRPr lang="en-ZA" dirty="0"/>
          </a:p>
        </p:txBody>
      </p:sp>
      <p:sp>
        <p:nvSpPr>
          <p:cNvPr id="6" name="Text Placeholder 5">
            <a:extLst>
              <a:ext uri="{FF2B5EF4-FFF2-40B4-BE49-F238E27FC236}">
                <a16:creationId xmlns:a16="http://schemas.microsoft.com/office/drawing/2014/main" id="{85D9711F-A685-4641-928B-E4E8D245ADE2}"/>
              </a:ext>
            </a:extLst>
          </p:cNvPr>
          <p:cNvSpPr>
            <a:spLocks noGrp="1"/>
          </p:cNvSpPr>
          <p:nvPr>
            <p:ph type="body" sz="quarter" idx="10"/>
          </p:nvPr>
        </p:nvSpPr>
        <p:spPr/>
        <p:txBody>
          <a:bodyPr>
            <a:normAutofit fontScale="85000" lnSpcReduction="20000"/>
          </a:bodyPr>
          <a:lstStyle/>
          <a:p>
            <a:r>
              <a:rPr lang="en-ZA" dirty="0"/>
              <a:t>Amina Adam</a:t>
            </a:r>
          </a:p>
          <a:p>
            <a:r>
              <a:rPr lang="en-ZA" dirty="0">
                <a:hlinkClick r:id="rId3"/>
              </a:rPr>
              <a:t>amina.adam@uct.ac.za</a:t>
            </a:r>
            <a:endParaRPr lang="en-ZA" dirty="0"/>
          </a:p>
          <a:p>
            <a:r>
              <a:rPr lang="en-ZA" dirty="0"/>
              <a:t>021 650 3871</a:t>
            </a:r>
          </a:p>
          <a:p>
            <a:endParaRPr lang="en-ZA" dirty="0"/>
          </a:p>
        </p:txBody>
      </p:sp>
    </p:spTree>
    <p:extLst>
      <p:ext uri="{BB962C8B-B14F-4D97-AF65-F5344CB8AC3E}">
        <p14:creationId xmlns:p14="http://schemas.microsoft.com/office/powerpoint/2010/main" val="1920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AD5B5877-D8D5-4E33-9014-FE5B8BF73014}"/>
              </a:ext>
            </a:extLst>
          </p:cNvPr>
          <p:cNvSpPr/>
          <p:nvPr/>
        </p:nvSpPr>
        <p:spPr>
          <a:xfrm>
            <a:off x="1748802" y="1456845"/>
            <a:ext cx="4946468" cy="3750588"/>
          </a:xfrm>
          <a:prstGeom prst="ellipse">
            <a:avLst/>
          </a:prstGeom>
          <a:solidFill>
            <a:srgbClr val="D6EDBD"/>
          </a:solidFill>
          <a:ln>
            <a:solidFill>
              <a:schemeClr val="accent4">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50000"/>
              </a:lnSpc>
            </a:pPr>
            <a:r>
              <a:rPr lang="en-ZA" sz="2800" b="1" dirty="0">
                <a:ln w="0"/>
                <a:solidFill>
                  <a:schemeClr val="tx1"/>
                </a:solidFill>
                <a:effectLst>
                  <a:outerShdw blurRad="38100" dist="38100" dir="2700000" algn="tl">
                    <a:srgbClr val="000000">
                      <a:alpha val="43137"/>
                    </a:srgbClr>
                  </a:outerShdw>
                </a:effectLst>
              </a:rPr>
              <a:t>Article metrics</a:t>
            </a:r>
          </a:p>
          <a:p>
            <a:pPr marL="457200" indent="-457200">
              <a:lnSpc>
                <a:spcPct val="150000"/>
              </a:lnSpc>
              <a:buFont typeface="Arial" panose="020B0604020202020204" pitchFamily="34" charset="0"/>
              <a:buChar char="•"/>
            </a:pPr>
            <a:r>
              <a:rPr lang="en-ZA" sz="2400" dirty="0">
                <a:ln w="0"/>
                <a:solidFill>
                  <a:schemeClr val="tx1"/>
                </a:solidFill>
                <a:effectLst>
                  <a:outerShdw blurRad="38100" dist="38100" dir="2700000" algn="tl">
                    <a:srgbClr val="000000">
                      <a:alpha val="43137"/>
                    </a:srgbClr>
                  </a:outerShdw>
                </a:effectLst>
              </a:rPr>
              <a:t>Citations</a:t>
            </a:r>
          </a:p>
          <a:p>
            <a:pPr marL="457200" indent="-457200">
              <a:lnSpc>
                <a:spcPct val="150000"/>
              </a:lnSpc>
              <a:buFont typeface="Arial" panose="020B0604020202020204" pitchFamily="34" charset="0"/>
              <a:buChar char="•"/>
            </a:pPr>
            <a:r>
              <a:rPr lang="en-ZA" sz="2400" dirty="0">
                <a:ln w="0"/>
                <a:solidFill>
                  <a:schemeClr val="tx1"/>
                </a:solidFill>
                <a:effectLst>
                  <a:outerShdw blurRad="38100" dist="38100" dir="2700000" algn="tl">
                    <a:srgbClr val="000000">
                      <a:alpha val="43137"/>
                    </a:srgbClr>
                  </a:outerShdw>
                </a:effectLst>
              </a:rPr>
              <a:t>Altmetrics: Media coverage, policy documents, patents … </a:t>
            </a:r>
          </a:p>
        </p:txBody>
      </p:sp>
      <p:sp>
        <p:nvSpPr>
          <p:cNvPr id="14" name="Rectangle: Rounded Corners 13">
            <a:extLst>
              <a:ext uri="{FF2B5EF4-FFF2-40B4-BE49-F238E27FC236}">
                <a16:creationId xmlns:a16="http://schemas.microsoft.com/office/drawing/2014/main" id="{9D3BF57F-D35F-48BA-B369-D262E706D4F1}"/>
              </a:ext>
            </a:extLst>
          </p:cNvPr>
          <p:cNvSpPr/>
          <p:nvPr/>
        </p:nvSpPr>
        <p:spPr>
          <a:xfrm>
            <a:off x="7967464" y="1611829"/>
            <a:ext cx="3771667" cy="3425126"/>
          </a:xfrm>
          <a:prstGeom prst="roundRect">
            <a:avLst>
              <a:gd name="adj" fmla="val 9421"/>
            </a:avLst>
          </a:prstGeom>
          <a:solidFill>
            <a:srgbClr val="C9F763"/>
          </a:solidFill>
          <a:ln>
            <a:solidFill>
              <a:srgbClr val="C9F763"/>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b="1" dirty="0">
                <a:solidFill>
                  <a:schemeClr val="tx1"/>
                </a:solidFill>
                <a:effectLst>
                  <a:outerShdw blurRad="38100" dist="38100" dir="2700000" algn="tl">
                    <a:srgbClr val="000000">
                      <a:alpha val="43137"/>
                    </a:srgbClr>
                  </a:outerShdw>
                </a:effectLst>
              </a:rPr>
              <a:t>Sources of metrics </a:t>
            </a:r>
          </a:p>
          <a:p>
            <a:pPr marL="457200" indent="-457200">
              <a:lnSpc>
                <a:spcPct val="150000"/>
              </a:lnSpc>
              <a:buFont typeface="Arial" panose="020B0604020202020204" pitchFamily="34" charset="0"/>
              <a:buChar char="•"/>
            </a:pPr>
            <a:r>
              <a:rPr lang="en-ZA" sz="2400" dirty="0">
                <a:solidFill>
                  <a:schemeClr val="tx1"/>
                </a:solidFill>
                <a:effectLst>
                  <a:outerShdw blurRad="38100" dist="38100" dir="2700000" algn="tl">
                    <a:srgbClr val="000000">
                      <a:alpha val="43137"/>
                    </a:srgbClr>
                  </a:outerShdw>
                </a:effectLst>
              </a:rPr>
              <a:t>Scopus </a:t>
            </a:r>
          </a:p>
          <a:p>
            <a:pPr marL="457200" indent="-457200">
              <a:lnSpc>
                <a:spcPct val="150000"/>
              </a:lnSpc>
              <a:buFont typeface="Arial" panose="020B0604020202020204" pitchFamily="34" charset="0"/>
              <a:buChar char="•"/>
            </a:pPr>
            <a:r>
              <a:rPr lang="en-ZA" sz="2400" dirty="0">
                <a:solidFill>
                  <a:schemeClr val="tx1"/>
                </a:solidFill>
                <a:effectLst>
                  <a:outerShdw blurRad="38100" dist="38100" dir="2700000" algn="tl">
                    <a:srgbClr val="000000">
                      <a:alpha val="43137"/>
                    </a:srgbClr>
                  </a:outerShdw>
                </a:effectLst>
              </a:rPr>
              <a:t>PlumX (from Scopus)</a:t>
            </a:r>
          </a:p>
          <a:p>
            <a:pPr marL="457200" indent="-457200">
              <a:lnSpc>
                <a:spcPct val="150000"/>
              </a:lnSpc>
              <a:buFont typeface="Arial" panose="020B0604020202020204" pitchFamily="34" charset="0"/>
              <a:buChar char="•"/>
            </a:pPr>
            <a:r>
              <a:rPr lang="en-ZA" sz="2400" dirty="0">
                <a:solidFill>
                  <a:schemeClr val="tx1"/>
                </a:solidFill>
                <a:effectLst>
                  <a:outerShdw blurRad="38100" dist="38100" dir="2700000" algn="tl">
                    <a:srgbClr val="000000">
                      <a:alpha val="43137"/>
                    </a:srgbClr>
                  </a:outerShdw>
                </a:effectLst>
              </a:rPr>
              <a:t>Web of Science</a:t>
            </a:r>
          </a:p>
          <a:p>
            <a:pPr marL="457200" indent="-457200">
              <a:lnSpc>
                <a:spcPct val="150000"/>
              </a:lnSpc>
              <a:buFont typeface="Arial" panose="020B0604020202020204" pitchFamily="34" charset="0"/>
              <a:buChar char="•"/>
            </a:pPr>
            <a:r>
              <a:rPr lang="en-ZA" sz="2400" dirty="0">
                <a:solidFill>
                  <a:schemeClr val="tx1"/>
                </a:solidFill>
                <a:effectLst>
                  <a:outerShdw blurRad="38100" dist="38100" dir="2700000" algn="tl">
                    <a:srgbClr val="000000">
                      <a:alpha val="43137"/>
                    </a:srgbClr>
                  </a:outerShdw>
                </a:effectLst>
              </a:rPr>
              <a:t>Altmetric.com (from Dimensions)</a:t>
            </a:r>
          </a:p>
        </p:txBody>
      </p:sp>
      <p:cxnSp>
        <p:nvCxnSpPr>
          <p:cNvPr id="8" name="Straight Connector 7">
            <a:extLst>
              <a:ext uri="{FF2B5EF4-FFF2-40B4-BE49-F238E27FC236}">
                <a16:creationId xmlns:a16="http://schemas.microsoft.com/office/drawing/2014/main" id="{490F2709-45A6-4688-8BA6-A555A408BA02}"/>
              </a:ext>
            </a:extLst>
          </p:cNvPr>
          <p:cNvCxnSpPr>
            <a:cxnSpLocks/>
            <a:stCxn id="14" idx="1"/>
            <a:endCxn id="13" idx="6"/>
          </p:cNvCxnSpPr>
          <p:nvPr/>
        </p:nvCxnSpPr>
        <p:spPr>
          <a:xfrm flipH="1">
            <a:off x="6695270" y="3324392"/>
            <a:ext cx="1272194" cy="7747"/>
          </a:xfrm>
          <a:prstGeom prst="line">
            <a:avLst/>
          </a:prstGeom>
          <a:ln w="152400">
            <a:solidFill>
              <a:srgbClr val="116A8D"/>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51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B220B6F4-0DD6-404E-ABA9-9099F7E61483}"/>
              </a:ext>
            </a:extLst>
          </p:cNvPr>
          <p:cNvGraphicFramePr>
            <a:graphicFrameLocks noGrp="1"/>
          </p:cNvGraphicFramePr>
          <p:nvPr/>
        </p:nvGraphicFramePr>
        <p:xfrm>
          <a:off x="2146394" y="759278"/>
          <a:ext cx="8906416" cy="5321483"/>
        </p:xfrm>
        <a:graphic>
          <a:graphicData uri="http://schemas.openxmlformats.org/drawingml/2006/table">
            <a:tbl>
              <a:tblPr firstRow="1" bandRow="1">
                <a:effectLst>
                  <a:outerShdw blurRad="63500" sx="102000" sy="102000" algn="ctr" rotWithShape="0">
                    <a:prstClr val="black">
                      <a:alpha val="40000"/>
                    </a:prstClr>
                  </a:outerShdw>
                </a:effectLst>
                <a:tableStyleId>{69C7853C-536D-4A76-A0AE-DD22124D55A5}</a:tableStyleId>
              </a:tblPr>
              <a:tblGrid>
                <a:gridCol w="4453208">
                  <a:extLst>
                    <a:ext uri="{9D8B030D-6E8A-4147-A177-3AD203B41FA5}">
                      <a16:colId xmlns:a16="http://schemas.microsoft.com/office/drawing/2014/main" val="2288487012"/>
                    </a:ext>
                  </a:extLst>
                </a:gridCol>
                <a:gridCol w="4453208">
                  <a:extLst>
                    <a:ext uri="{9D8B030D-6E8A-4147-A177-3AD203B41FA5}">
                      <a16:colId xmlns:a16="http://schemas.microsoft.com/office/drawing/2014/main" val="3872859245"/>
                    </a:ext>
                  </a:extLst>
                </a:gridCol>
              </a:tblGrid>
              <a:tr h="929350">
                <a:tc>
                  <a:txBody>
                    <a:bodyPr/>
                    <a:lstStyle/>
                    <a:p>
                      <a:pPr algn="ctr"/>
                      <a:r>
                        <a:rPr lang="en-ZA" sz="2400" b="1" dirty="0"/>
                        <a:t>Strength</a:t>
                      </a:r>
                    </a:p>
                  </a:txBody>
                  <a:tcPr/>
                </a:tc>
                <a:tc>
                  <a:txBody>
                    <a:bodyPr/>
                    <a:lstStyle/>
                    <a:p>
                      <a:pPr algn="ctr"/>
                      <a:r>
                        <a:rPr lang="en-ZA" sz="2400" b="1" dirty="0"/>
                        <a:t>Weakness</a:t>
                      </a:r>
                    </a:p>
                  </a:txBody>
                  <a:tcPr/>
                </a:tc>
                <a:extLst>
                  <a:ext uri="{0D108BD9-81ED-4DB2-BD59-A6C34878D82A}">
                    <a16:rowId xmlns:a16="http://schemas.microsoft.com/office/drawing/2014/main" val="3345103739"/>
                  </a:ext>
                </a:extLst>
              </a:tr>
              <a:tr h="1604083">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An objective estimation of research</a:t>
                      </a:r>
                    </a:p>
                  </a:txBody>
                  <a:tcPr/>
                </a:tc>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Affected by time, discipline and document type</a:t>
                      </a:r>
                    </a:p>
                  </a:txBody>
                  <a:tcPr/>
                </a:tc>
                <a:extLst>
                  <a:ext uri="{0D108BD9-81ED-4DB2-BD59-A6C34878D82A}">
                    <a16:rowId xmlns:a16="http://schemas.microsoft.com/office/drawing/2014/main" val="4113707310"/>
                  </a:ext>
                </a:extLst>
              </a:tr>
              <a:tr h="929350">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Visibility</a:t>
                      </a:r>
                    </a:p>
                  </a:txBody>
                  <a:tcPr/>
                </a:tc>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Reason for citation in question</a:t>
                      </a:r>
                    </a:p>
                  </a:txBody>
                  <a:tcPr/>
                </a:tc>
                <a:extLst>
                  <a:ext uri="{0D108BD9-81ED-4DB2-BD59-A6C34878D82A}">
                    <a16:rowId xmlns:a16="http://schemas.microsoft.com/office/drawing/2014/main" val="1580532526"/>
                  </a:ext>
                </a:extLst>
              </a:tr>
              <a:tr h="929350">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Influence</a:t>
                      </a:r>
                    </a:p>
                  </a:txBody>
                  <a:tcPr/>
                </a:tc>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Dependent on database coverage</a:t>
                      </a:r>
                    </a:p>
                  </a:txBody>
                  <a:tcPr/>
                </a:tc>
                <a:extLst>
                  <a:ext uri="{0D108BD9-81ED-4DB2-BD59-A6C34878D82A}">
                    <a16:rowId xmlns:a16="http://schemas.microsoft.com/office/drawing/2014/main" val="992001224"/>
                  </a:ext>
                </a:extLst>
              </a:tr>
              <a:tr h="929350">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Quality (to some degree)</a:t>
                      </a:r>
                    </a:p>
                  </a:txBody>
                  <a:tcPr/>
                </a:tc>
                <a:tc>
                  <a:txBody>
                    <a:bodyPr/>
                    <a:lstStyle/>
                    <a:p>
                      <a:pPr algn="ctr"/>
                      <a:r>
                        <a:rPr lang="en-ZA" sz="2400" b="0" cap="none" spc="0" dirty="0">
                          <a:ln w="0"/>
                          <a:solidFill>
                            <a:schemeClr val="tx1"/>
                          </a:solidFill>
                          <a:effectLst>
                            <a:outerShdw blurRad="38100" dist="19050" dir="2700000" algn="tl" rotWithShape="0">
                              <a:schemeClr val="dk1">
                                <a:alpha val="40000"/>
                              </a:schemeClr>
                            </a:outerShdw>
                          </a:effectLst>
                        </a:rPr>
                        <a:t>The need to combine</a:t>
                      </a:r>
                    </a:p>
                  </a:txBody>
                  <a:tcPr/>
                </a:tc>
                <a:extLst>
                  <a:ext uri="{0D108BD9-81ED-4DB2-BD59-A6C34878D82A}">
                    <a16:rowId xmlns:a16="http://schemas.microsoft.com/office/drawing/2014/main" val="3977034872"/>
                  </a:ext>
                </a:extLst>
              </a:tr>
            </a:tbl>
          </a:graphicData>
        </a:graphic>
      </p:graphicFrame>
    </p:spTree>
    <p:extLst>
      <p:ext uri="{BB962C8B-B14F-4D97-AF65-F5344CB8AC3E}">
        <p14:creationId xmlns:p14="http://schemas.microsoft.com/office/powerpoint/2010/main" val="94966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E493D-8409-4941-98F1-BBB33E6C6FE6}"/>
              </a:ext>
            </a:extLst>
          </p:cNvPr>
          <p:cNvSpPr>
            <a:spLocks noGrp="1"/>
          </p:cNvSpPr>
          <p:nvPr>
            <p:ph type="ctrTitle"/>
          </p:nvPr>
        </p:nvSpPr>
        <p:spPr>
          <a:xfrm>
            <a:off x="2285997" y="1201474"/>
            <a:ext cx="9111342" cy="2920359"/>
          </a:xfrm>
        </p:spPr>
        <p:txBody>
          <a:bodyPr>
            <a:normAutofit/>
          </a:bodyPr>
          <a:lstStyle/>
          <a:p>
            <a:pPr>
              <a:lnSpc>
                <a:spcPct val="100000"/>
              </a:lnSpc>
            </a:pPr>
            <a:r>
              <a:rPr lang="en-ZA" sz="5900" dirty="0"/>
              <a:t>Research evaluation attributes &amp; metrics</a:t>
            </a:r>
          </a:p>
        </p:txBody>
      </p:sp>
      <p:sp>
        <p:nvSpPr>
          <p:cNvPr id="8" name="Text Placeholder 7">
            <a:extLst>
              <a:ext uri="{FF2B5EF4-FFF2-40B4-BE49-F238E27FC236}">
                <a16:creationId xmlns:a16="http://schemas.microsoft.com/office/drawing/2014/main" id="{6AA3248D-BBBE-49AE-AFE8-1ABEA491B41F}"/>
              </a:ext>
            </a:extLst>
          </p:cNvPr>
          <p:cNvSpPr>
            <a:spLocks noGrp="1"/>
          </p:cNvSpPr>
          <p:nvPr>
            <p:ph type="body" idx="1"/>
          </p:nvPr>
        </p:nvSpPr>
        <p:spPr/>
        <p:txBody>
          <a:bodyPr/>
          <a:lstStyle/>
          <a:p>
            <a:endParaRPr lang="en-ZA" dirty="0"/>
          </a:p>
        </p:txBody>
      </p:sp>
    </p:spTree>
    <p:extLst>
      <p:ext uri="{BB962C8B-B14F-4D97-AF65-F5344CB8AC3E}">
        <p14:creationId xmlns:p14="http://schemas.microsoft.com/office/powerpoint/2010/main" val="1954474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186DDA-D0E1-411D-8636-404631549C98}"/>
              </a:ext>
            </a:extLst>
          </p:cNvPr>
          <p:cNvSpPr/>
          <p:nvPr/>
        </p:nvSpPr>
        <p:spPr>
          <a:xfrm>
            <a:off x="5061114" y="2275680"/>
            <a:ext cx="6111499" cy="555656"/>
          </a:xfrm>
          <a:prstGeom prst="roundRect">
            <a:avLst>
              <a:gd name="adj" fmla="val 13755"/>
            </a:avLst>
          </a:prstGeom>
          <a:solidFill>
            <a:schemeClr val="tx2">
              <a:lumMod val="20000"/>
              <a:lumOff val="80000"/>
            </a:schemeClr>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Metric: output count</a:t>
            </a:r>
          </a:p>
        </p:txBody>
      </p:sp>
      <p:sp>
        <p:nvSpPr>
          <p:cNvPr id="8" name="Title 7">
            <a:extLst>
              <a:ext uri="{FF2B5EF4-FFF2-40B4-BE49-F238E27FC236}">
                <a16:creationId xmlns:a16="http://schemas.microsoft.com/office/drawing/2014/main" id="{03B5625D-D05F-46F7-8518-8F07E8D9B394}"/>
              </a:ext>
            </a:extLst>
          </p:cNvPr>
          <p:cNvSpPr>
            <a:spLocks noGrp="1"/>
          </p:cNvSpPr>
          <p:nvPr>
            <p:ph type="title"/>
          </p:nvPr>
        </p:nvSpPr>
        <p:spPr/>
        <p:txBody>
          <a:bodyPr/>
          <a:lstStyle/>
          <a:p>
            <a:r>
              <a:rPr lang="en-ZA" dirty="0"/>
              <a:t>Research evaluation attributes</a:t>
            </a:r>
          </a:p>
        </p:txBody>
      </p:sp>
      <p:sp>
        <p:nvSpPr>
          <p:cNvPr id="3" name="Rectangle: Rounded Corners 2">
            <a:extLst>
              <a:ext uri="{FF2B5EF4-FFF2-40B4-BE49-F238E27FC236}">
                <a16:creationId xmlns:a16="http://schemas.microsoft.com/office/drawing/2014/main" id="{2AC16BA4-720C-4E82-9674-E594C6895369}"/>
              </a:ext>
            </a:extLst>
          </p:cNvPr>
          <p:cNvSpPr/>
          <p:nvPr/>
        </p:nvSpPr>
        <p:spPr>
          <a:xfrm>
            <a:off x="2192427" y="1751308"/>
            <a:ext cx="2813526" cy="985605"/>
          </a:xfrm>
          <a:prstGeom prst="roundRect">
            <a:avLst/>
          </a:prstGeom>
          <a:solidFill>
            <a:srgbClr val="F7E475"/>
          </a:solidFill>
          <a:ln>
            <a:solidFill>
              <a:srgbClr val="F7E47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solidFill>
              </a:rPr>
              <a:t>Productivity</a:t>
            </a:r>
          </a:p>
        </p:txBody>
      </p:sp>
      <p:sp>
        <p:nvSpPr>
          <p:cNvPr id="7" name="Rectangle: Rounded Corners 6">
            <a:extLst>
              <a:ext uri="{FF2B5EF4-FFF2-40B4-BE49-F238E27FC236}">
                <a16:creationId xmlns:a16="http://schemas.microsoft.com/office/drawing/2014/main" id="{BEACE60A-9450-440C-8D6B-771AD8F29BC0}"/>
              </a:ext>
            </a:extLst>
          </p:cNvPr>
          <p:cNvSpPr/>
          <p:nvPr/>
        </p:nvSpPr>
        <p:spPr>
          <a:xfrm>
            <a:off x="5058534" y="4105931"/>
            <a:ext cx="6111499" cy="594864"/>
          </a:xfrm>
          <a:prstGeom prst="roundRect">
            <a:avLst>
              <a:gd name="adj" fmla="val 8980"/>
            </a:avLst>
          </a:prstGeom>
          <a:solidFill>
            <a:srgbClr val="F7E475"/>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effectLst/>
              </a:rPr>
              <a:t>Highlights on prestige and visibility</a:t>
            </a:r>
          </a:p>
        </p:txBody>
      </p:sp>
      <p:sp>
        <p:nvSpPr>
          <p:cNvPr id="9" name="Rectangle: Rounded Corners 8">
            <a:extLst>
              <a:ext uri="{FF2B5EF4-FFF2-40B4-BE49-F238E27FC236}">
                <a16:creationId xmlns:a16="http://schemas.microsoft.com/office/drawing/2014/main" id="{EF128FDD-9A54-4B10-9F85-0136BF7E7BB7}"/>
              </a:ext>
            </a:extLst>
          </p:cNvPr>
          <p:cNvSpPr/>
          <p:nvPr/>
        </p:nvSpPr>
        <p:spPr>
          <a:xfrm>
            <a:off x="2189847" y="4088001"/>
            <a:ext cx="2813526" cy="985605"/>
          </a:xfrm>
          <a:prstGeom prst="roundRect">
            <a:avLst/>
          </a:prstGeom>
          <a:solidFill>
            <a:srgbClr val="F7E475"/>
          </a:solidFill>
          <a:ln>
            <a:solidFill>
              <a:srgbClr val="F7E47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solidFill>
              </a:rPr>
              <a:t>Research Excellence</a:t>
            </a:r>
          </a:p>
        </p:txBody>
      </p:sp>
      <p:sp>
        <p:nvSpPr>
          <p:cNvPr id="10" name="Rectangle: Rounded Corners 9">
            <a:extLst>
              <a:ext uri="{FF2B5EF4-FFF2-40B4-BE49-F238E27FC236}">
                <a16:creationId xmlns:a16="http://schemas.microsoft.com/office/drawing/2014/main" id="{C8F699F8-5F6F-4E49-88CF-2AEC480458EA}"/>
              </a:ext>
            </a:extLst>
          </p:cNvPr>
          <p:cNvSpPr/>
          <p:nvPr/>
        </p:nvSpPr>
        <p:spPr>
          <a:xfrm>
            <a:off x="5058766" y="2836040"/>
            <a:ext cx="6111499" cy="908681"/>
          </a:xfrm>
          <a:prstGeom prst="roundRect">
            <a:avLst>
              <a:gd name="adj" fmla="val 6463"/>
            </a:avLst>
          </a:prstGeom>
          <a:solidFill>
            <a:srgbClr val="92D050"/>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Use in NRF form: </a:t>
            </a:r>
            <a:r>
              <a:rPr lang="en-ZA" sz="2400" dirty="0">
                <a:ln w="0"/>
                <a:solidFill>
                  <a:schemeClr val="tx1"/>
                </a:solidFill>
              </a:rPr>
              <a:t>CV </a:t>
            </a:r>
            <a:r>
              <a:rPr lang="en-ZA" sz="2400" dirty="0">
                <a:ln w="0"/>
                <a:solidFill>
                  <a:schemeClr val="tx1"/>
                </a:solidFill>
                <a:sym typeface="Wingdings" panose="05000000000000000000" pitchFamily="2" charset="2"/>
              </a:rPr>
              <a:t>- Personal Profile, Application – Self-assessment  </a:t>
            </a:r>
            <a:endParaRPr lang="en-ZA" sz="2400" dirty="0">
              <a:solidFill>
                <a:schemeClr val="tx1"/>
              </a:solidFill>
            </a:endParaRPr>
          </a:p>
        </p:txBody>
      </p:sp>
      <p:sp>
        <p:nvSpPr>
          <p:cNvPr id="11" name="Rectangle: Rounded Corners 10">
            <a:extLst>
              <a:ext uri="{FF2B5EF4-FFF2-40B4-BE49-F238E27FC236}">
                <a16:creationId xmlns:a16="http://schemas.microsoft.com/office/drawing/2014/main" id="{5E27133C-40A2-4471-8270-91C98C2A89FF}"/>
              </a:ext>
            </a:extLst>
          </p:cNvPr>
          <p:cNvSpPr/>
          <p:nvPr/>
        </p:nvSpPr>
        <p:spPr>
          <a:xfrm>
            <a:off x="5057134" y="4736669"/>
            <a:ext cx="6111499" cy="555656"/>
          </a:xfrm>
          <a:prstGeom prst="roundRect">
            <a:avLst>
              <a:gd name="adj" fmla="val 13755"/>
            </a:avLst>
          </a:prstGeom>
          <a:solidFill>
            <a:schemeClr val="tx2">
              <a:lumMod val="20000"/>
              <a:lumOff val="80000"/>
            </a:schemeClr>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Metric:  journal metrics</a:t>
            </a:r>
          </a:p>
        </p:txBody>
      </p:sp>
      <p:sp>
        <p:nvSpPr>
          <p:cNvPr id="12" name="Rectangle: Rounded Corners 11">
            <a:extLst>
              <a:ext uri="{FF2B5EF4-FFF2-40B4-BE49-F238E27FC236}">
                <a16:creationId xmlns:a16="http://schemas.microsoft.com/office/drawing/2014/main" id="{11938F1A-FBD1-491B-93C8-D0596088BB19}"/>
              </a:ext>
            </a:extLst>
          </p:cNvPr>
          <p:cNvSpPr/>
          <p:nvPr/>
        </p:nvSpPr>
        <p:spPr>
          <a:xfrm>
            <a:off x="5070486" y="5312333"/>
            <a:ext cx="6111499" cy="1352656"/>
          </a:xfrm>
          <a:prstGeom prst="roundRect">
            <a:avLst>
              <a:gd name="adj" fmla="val 8773"/>
            </a:avLst>
          </a:prstGeom>
          <a:solidFill>
            <a:srgbClr val="92D050"/>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Use in NRF form: </a:t>
            </a:r>
            <a:r>
              <a:rPr lang="en-ZA" sz="2400" dirty="0">
                <a:ln w="0"/>
                <a:solidFill>
                  <a:schemeClr val="tx1"/>
                </a:solidFill>
              </a:rPr>
              <a:t>CV </a:t>
            </a:r>
            <a:r>
              <a:rPr lang="en-ZA" sz="2400" dirty="0">
                <a:ln w="0"/>
                <a:solidFill>
                  <a:schemeClr val="tx1"/>
                </a:solidFill>
                <a:sym typeface="Wingdings" panose="05000000000000000000" pitchFamily="2" charset="2"/>
              </a:rPr>
              <a:t>- Personal Profile, </a:t>
            </a:r>
            <a:r>
              <a:rPr lang="en-ZA" sz="2400" dirty="0">
                <a:ln w="0"/>
                <a:solidFill>
                  <a:schemeClr val="tx1"/>
                </a:solidFill>
              </a:rPr>
              <a:t>Application - Best Research Outputs in last 8 Years, </a:t>
            </a:r>
            <a:r>
              <a:rPr lang="en-ZA" sz="2400" dirty="0">
                <a:ln w="0"/>
                <a:solidFill>
                  <a:schemeClr val="tx1"/>
                </a:solidFill>
                <a:sym typeface="Wingdings" panose="05000000000000000000" pitchFamily="2" charset="2"/>
              </a:rPr>
              <a:t>Self-assessment</a:t>
            </a:r>
            <a:endParaRPr lang="en-ZA" sz="2400" dirty="0">
              <a:solidFill>
                <a:schemeClr val="tx1"/>
              </a:solidFill>
            </a:endParaRPr>
          </a:p>
        </p:txBody>
      </p:sp>
      <p:sp>
        <p:nvSpPr>
          <p:cNvPr id="13" name="Rectangle: Rounded Corners 12">
            <a:extLst>
              <a:ext uri="{FF2B5EF4-FFF2-40B4-BE49-F238E27FC236}">
                <a16:creationId xmlns:a16="http://schemas.microsoft.com/office/drawing/2014/main" id="{9D2EB54B-80DC-47CA-AADD-2C76B94ACC19}"/>
              </a:ext>
            </a:extLst>
          </p:cNvPr>
          <p:cNvSpPr/>
          <p:nvPr/>
        </p:nvSpPr>
        <p:spPr>
          <a:xfrm>
            <a:off x="5058766" y="1710633"/>
            <a:ext cx="6111499" cy="555656"/>
          </a:xfrm>
          <a:prstGeom prst="roundRect">
            <a:avLst>
              <a:gd name="adj" fmla="val 13755"/>
            </a:avLst>
          </a:prstGeom>
          <a:solidFill>
            <a:srgbClr val="F7E475"/>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Volume of research outputs</a:t>
            </a:r>
          </a:p>
        </p:txBody>
      </p:sp>
    </p:spTree>
    <p:extLst>
      <p:ext uri="{BB962C8B-B14F-4D97-AF65-F5344CB8AC3E}">
        <p14:creationId xmlns:p14="http://schemas.microsoft.com/office/powerpoint/2010/main" val="273091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186DDA-D0E1-411D-8636-404631549C98}"/>
              </a:ext>
            </a:extLst>
          </p:cNvPr>
          <p:cNvSpPr/>
          <p:nvPr/>
        </p:nvSpPr>
        <p:spPr>
          <a:xfrm>
            <a:off x="5061114" y="2275681"/>
            <a:ext cx="6111499" cy="985604"/>
          </a:xfrm>
          <a:prstGeom prst="roundRect">
            <a:avLst>
              <a:gd name="adj" fmla="val 7032"/>
            </a:avLst>
          </a:prstGeom>
          <a:solidFill>
            <a:schemeClr val="tx2">
              <a:lumMod val="20000"/>
              <a:lumOff val="80000"/>
            </a:schemeClr>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Metric: citations received, h-index, average citation (citation per publication)…</a:t>
            </a:r>
          </a:p>
        </p:txBody>
      </p:sp>
      <p:sp>
        <p:nvSpPr>
          <p:cNvPr id="8" name="Title 7">
            <a:extLst>
              <a:ext uri="{FF2B5EF4-FFF2-40B4-BE49-F238E27FC236}">
                <a16:creationId xmlns:a16="http://schemas.microsoft.com/office/drawing/2014/main" id="{03B5625D-D05F-46F7-8518-8F07E8D9B394}"/>
              </a:ext>
            </a:extLst>
          </p:cNvPr>
          <p:cNvSpPr>
            <a:spLocks noGrp="1"/>
          </p:cNvSpPr>
          <p:nvPr>
            <p:ph type="title"/>
          </p:nvPr>
        </p:nvSpPr>
        <p:spPr/>
        <p:txBody>
          <a:bodyPr/>
          <a:lstStyle/>
          <a:p>
            <a:r>
              <a:rPr lang="en-ZA" dirty="0"/>
              <a:t>Research evaluation attributes</a:t>
            </a:r>
          </a:p>
        </p:txBody>
      </p:sp>
      <p:sp>
        <p:nvSpPr>
          <p:cNvPr id="3" name="Rectangle: Rounded Corners 2">
            <a:extLst>
              <a:ext uri="{FF2B5EF4-FFF2-40B4-BE49-F238E27FC236}">
                <a16:creationId xmlns:a16="http://schemas.microsoft.com/office/drawing/2014/main" id="{2AC16BA4-720C-4E82-9674-E594C6895369}"/>
              </a:ext>
            </a:extLst>
          </p:cNvPr>
          <p:cNvSpPr/>
          <p:nvPr/>
        </p:nvSpPr>
        <p:spPr>
          <a:xfrm>
            <a:off x="2192427" y="1751308"/>
            <a:ext cx="2813526" cy="985605"/>
          </a:xfrm>
          <a:prstGeom prst="roundRect">
            <a:avLst/>
          </a:prstGeom>
          <a:solidFill>
            <a:srgbClr val="F7E475"/>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solidFill>
              </a:rPr>
              <a:t>Research Impact (academic)</a:t>
            </a:r>
          </a:p>
        </p:txBody>
      </p:sp>
      <p:sp>
        <p:nvSpPr>
          <p:cNvPr id="10" name="Rectangle: Rounded Corners 9">
            <a:extLst>
              <a:ext uri="{FF2B5EF4-FFF2-40B4-BE49-F238E27FC236}">
                <a16:creationId xmlns:a16="http://schemas.microsoft.com/office/drawing/2014/main" id="{C8F699F8-5F6F-4E49-88CF-2AEC480458EA}"/>
              </a:ext>
            </a:extLst>
          </p:cNvPr>
          <p:cNvSpPr/>
          <p:nvPr/>
        </p:nvSpPr>
        <p:spPr>
          <a:xfrm>
            <a:off x="5058766" y="3286609"/>
            <a:ext cx="6111499" cy="1417913"/>
          </a:xfrm>
          <a:prstGeom prst="roundRect">
            <a:avLst>
              <a:gd name="adj" fmla="val 6754"/>
            </a:avLst>
          </a:prstGeom>
          <a:solidFill>
            <a:srgbClr val="92D050"/>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ln w="0"/>
                <a:solidFill>
                  <a:schemeClr val="tx1"/>
                </a:solidFill>
              </a:rPr>
              <a:t>Use in NRF form: CV </a:t>
            </a:r>
            <a:r>
              <a:rPr lang="en-ZA" sz="2400" dirty="0">
                <a:ln w="0"/>
                <a:solidFill>
                  <a:schemeClr val="tx1"/>
                </a:solidFill>
                <a:sym typeface="Wingdings" panose="05000000000000000000" pitchFamily="2" charset="2"/>
              </a:rPr>
              <a:t>- Personal Profile,  </a:t>
            </a:r>
            <a:r>
              <a:rPr lang="en-ZA" sz="2400" dirty="0">
                <a:ln w="0"/>
                <a:solidFill>
                  <a:schemeClr val="tx1"/>
                </a:solidFill>
              </a:rPr>
              <a:t>Application - Best Research Outputs in last 8 Years, </a:t>
            </a:r>
            <a:r>
              <a:rPr lang="en-ZA" sz="2400" dirty="0">
                <a:ln w="0"/>
                <a:solidFill>
                  <a:schemeClr val="tx1"/>
                </a:solidFill>
                <a:sym typeface="Wingdings" panose="05000000000000000000" pitchFamily="2" charset="2"/>
              </a:rPr>
              <a:t>Self-assessment</a:t>
            </a:r>
            <a:endParaRPr lang="en-ZA" sz="2400" dirty="0">
              <a:ln w="0"/>
              <a:solidFill>
                <a:schemeClr val="tx1"/>
              </a:solidFill>
            </a:endParaRPr>
          </a:p>
        </p:txBody>
      </p:sp>
      <p:sp>
        <p:nvSpPr>
          <p:cNvPr id="13" name="Rectangle: Rounded Corners 12">
            <a:extLst>
              <a:ext uri="{FF2B5EF4-FFF2-40B4-BE49-F238E27FC236}">
                <a16:creationId xmlns:a16="http://schemas.microsoft.com/office/drawing/2014/main" id="{9D2EB54B-80DC-47CA-AADD-2C76B94ACC19}"/>
              </a:ext>
            </a:extLst>
          </p:cNvPr>
          <p:cNvSpPr/>
          <p:nvPr/>
        </p:nvSpPr>
        <p:spPr>
          <a:xfrm>
            <a:off x="5058766" y="1710633"/>
            <a:ext cx="6111499" cy="555656"/>
          </a:xfrm>
          <a:prstGeom prst="roundRect">
            <a:avLst>
              <a:gd name="adj" fmla="val 13755"/>
            </a:avLst>
          </a:prstGeom>
          <a:solidFill>
            <a:srgbClr val="F7E475"/>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Influence in academia </a:t>
            </a:r>
          </a:p>
        </p:txBody>
      </p:sp>
    </p:spTree>
    <p:extLst>
      <p:ext uri="{BB962C8B-B14F-4D97-AF65-F5344CB8AC3E}">
        <p14:creationId xmlns:p14="http://schemas.microsoft.com/office/powerpoint/2010/main" val="317561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3B5625D-D05F-46F7-8518-8F07E8D9B394}"/>
              </a:ext>
            </a:extLst>
          </p:cNvPr>
          <p:cNvSpPr>
            <a:spLocks noGrp="1"/>
          </p:cNvSpPr>
          <p:nvPr>
            <p:ph type="title"/>
          </p:nvPr>
        </p:nvSpPr>
        <p:spPr/>
        <p:txBody>
          <a:bodyPr/>
          <a:lstStyle/>
          <a:p>
            <a:r>
              <a:rPr lang="en-ZA" dirty="0"/>
              <a:t>Research evaluation attributes</a:t>
            </a:r>
          </a:p>
        </p:txBody>
      </p:sp>
      <p:sp>
        <p:nvSpPr>
          <p:cNvPr id="7" name="Rectangle: Rounded Corners 6">
            <a:extLst>
              <a:ext uri="{FF2B5EF4-FFF2-40B4-BE49-F238E27FC236}">
                <a16:creationId xmlns:a16="http://schemas.microsoft.com/office/drawing/2014/main" id="{BEACE60A-9450-440C-8D6B-771AD8F29BC0}"/>
              </a:ext>
            </a:extLst>
          </p:cNvPr>
          <p:cNvSpPr/>
          <p:nvPr/>
        </p:nvSpPr>
        <p:spPr>
          <a:xfrm>
            <a:off x="5058534" y="2029087"/>
            <a:ext cx="6111499" cy="608117"/>
          </a:xfrm>
          <a:prstGeom prst="roundRect">
            <a:avLst>
              <a:gd name="adj" fmla="val 8980"/>
            </a:avLst>
          </a:prstGeom>
          <a:solidFill>
            <a:srgbClr val="F7E475"/>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Influence in society </a:t>
            </a:r>
          </a:p>
        </p:txBody>
      </p:sp>
      <p:sp>
        <p:nvSpPr>
          <p:cNvPr id="9" name="Rectangle: Rounded Corners 8">
            <a:extLst>
              <a:ext uri="{FF2B5EF4-FFF2-40B4-BE49-F238E27FC236}">
                <a16:creationId xmlns:a16="http://schemas.microsoft.com/office/drawing/2014/main" id="{EF128FDD-9A54-4B10-9F85-0136BF7E7BB7}"/>
              </a:ext>
            </a:extLst>
          </p:cNvPr>
          <p:cNvSpPr/>
          <p:nvPr/>
        </p:nvSpPr>
        <p:spPr>
          <a:xfrm>
            <a:off x="2189847" y="2011158"/>
            <a:ext cx="2813526" cy="985605"/>
          </a:xfrm>
          <a:prstGeom prst="roundRect">
            <a:avLst/>
          </a:prstGeom>
          <a:solidFill>
            <a:srgbClr val="F7E475"/>
          </a:solidFill>
          <a:ln>
            <a:solidFill>
              <a:srgbClr val="F7E47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solidFill>
              </a:rPr>
              <a:t>Research Impact (society)</a:t>
            </a:r>
          </a:p>
        </p:txBody>
      </p:sp>
      <p:sp>
        <p:nvSpPr>
          <p:cNvPr id="11" name="Rectangle: Rounded Corners 10">
            <a:extLst>
              <a:ext uri="{FF2B5EF4-FFF2-40B4-BE49-F238E27FC236}">
                <a16:creationId xmlns:a16="http://schemas.microsoft.com/office/drawing/2014/main" id="{5E27133C-40A2-4471-8270-91C98C2A89FF}"/>
              </a:ext>
            </a:extLst>
          </p:cNvPr>
          <p:cNvSpPr/>
          <p:nvPr/>
        </p:nvSpPr>
        <p:spPr>
          <a:xfrm>
            <a:off x="5058766" y="2665339"/>
            <a:ext cx="6111499" cy="1085025"/>
          </a:xfrm>
          <a:prstGeom prst="roundRect">
            <a:avLst>
              <a:gd name="adj" fmla="val 5697"/>
            </a:avLst>
          </a:prstGeom>
          <a:solidFill>
            <a:schemeClr val="tx2">
              <a:lumMod val="20000"/>
              <a:lumOff val="80000"/>
            </a:schemeClr>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Metric: Altmetrics: media coverage, policy documents, patents, access count (usage) …   </a:t>
            </a:r>
          </a:p>
        </p:txBody>
      </p:sp>
      <p:sp>
        <p:nvSpPr>
          <p:cNvPr id="12" name="Rectangle: Rounded Corners 11">
            <a:extLst>
              <a:ext uri="{FF2B5EF4-FFF2-40B4-BE49-F238E27FC236}">
                <a16:creationId xmlns:a16="http://schemas.microsoft.com/office/drawing/2014/main" id="{11938F1A-FBD1-491B-93C8-D0596088BB19}"/>
              </a:ext>
            </a:extLst>
          </p:cNvPr>
          <p:cNvSpPr/>
          <p:nvPr/>
        </p:nvSpPr>
        <p:spPr>
          <a:xfrm>
            <a:off x="5069670" y="3777060"/>
            <a:ext cx="6111499" cy="985605"/>
          </a:xfrm>
          <a:prstGeom prst="roundRect">
            <a:avLst>
              <a:gd name="adj" fmla="val 6618"/>
            </a:avLst>
          </a:prstGeom>
          <a:solidFill>
            <a:srgbClr val="92D050"/>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ln w="0"/>
                <a:solidFill>
                  <a:schemeClr val="tx1"/>
                </a:solidFill>
              </a:rPr>
              <a:t>Use in NRF form: Application - Best Research Outputs in last 8 Years</a:t>
            </a:r>
          </a:p>
        </p:txBody>
      </p:sp>
    </p:spTree>
    <p:extLst>
      <p:ext uri="{BB962C8B-B14F-4D97-AF65-F5344CB8AC3E}">
        <p14:creationId xmlns:p14="http://schemas.microsoft.com/office/powerpoint/2010/main" val="22682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2186DDA-D0E1-411D-8636-404631549C98}"/>
              </a:ext>
            </a:extLst>
          </p:cNvPr>
          <p:cNvSpPr/>
          <p:nvPr/>
        </p:nvSpPr>
        <p:spPr>
          <a:xfrm>
            <a:off x="5061114" y="2275681"/>
            <a:ext cx="6111499" cy="532238"/>
          </a:xfrm>
          <a:prstGeom prst="roundRect">
            <a:avLst>
              <a:gd name="adj" fmla="val 13755"/>
            </a:avLst>
          </a:prstGeom>
          <a:solidFill>
            <a:schemeClr val="tx2">
              <a:lumMod val="20000"/>
              <a:lumOff val="80000"/>
            </a:schemeClr>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Metric: topics</a:t>
            </a:r>
          </a:p>
        </p:txBody>
      </p:sp>
      <p:sp>
        <p:nvSpPr>
          <p:cNvPr id="8" name="Title 7">
            <a:extLst>
              <a:ext uri="{FF2B5EF4-FFF2-40B4-BE49-F238E27FC236}">
                <a16:creationId xmlns:a16="http://schemas.microsoft.com/office/drawing/2014/main" id="{03B5625D-D05F-46F7-8518-8F07E8D9B394}"/>
              </a:ext>
            </a:extLst>
          </p:cNvPr>
          <p:cNvSpPr>
            <a:spLocks noGrp="1"/>
          </p:cNvSpPr>
          <p:nvPr>
            <p:ph type="title"/>
          </p:nvPr>
        </p:nvSpPr>
        <p:spPr/>
        <p:txBody>
          <a:bodyPr/>
          <a:lstStyle/>
          <a:p>
            <a:r>
              <a:rPr lang="en-ZA" dirty="0"/>
              <a:t>Research evaluation attributes</a:t>
            </a:r>
          </a:p>
        </p:txBody>
      </p:sp>
      <p:sp>
        <p:nvSpPr>
          <p:cNvPr id="3" name="Rectangle: Rounded Corners 2">
            <a:extLst>
              <a:ext uri="{FF2B5EF4-FFF2-40B4-BE49-F238E27FC236}">
                <a16:creationId xmlns:a16="http://schemas.microsoft.com/office/drawing/2014/main" id="{2AC16BA4-720C-4E82-9674-E594C6895369}"/>
              </a:ext>
            </a:extLst>
          </p:cNvPr>
          <p:cNvSpPr/>
          <p:nvPr/>
        </p:nvSpPr>
        <p:spPr>
          <a:xfrm>
            <a:off x="2192427" y="1751308"/>
            <a:ext cx="2813526" cy="985605"/>
          </a:xfrm>
          <a:prstGeom prst="roundRect">
            <a:avLst/>
          </a:prstGeom>
          <a:solidFill>
            <a:srgbClr val="F7E475"/>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solidFill>
              </a:rPr>
              <a:t>Innovation</a:t>
            </a:r>
          </a:p>
        </p:txBody>
      </p:sp>
      <p:sp>
        <p:nvSpPr>
          <p:cNvPr id="7" name="Rectangle: Rounded Corners 6">
            <a:extLst>
              <a:ext uri="{FF2B5EF4-FFF2-40B4-BE49-F238E27FC236}">
                <a16:creationId xmlns:a16="http://schemas.microsoft.com/office/drawing/2014/main" id="{BEACE60A-9450-440C-8D6B-771AD8F29BC0}"/>
              </a:ext>
            </a:extLst>
          </p:cNvPr>
          <p:cNvSpPr/>
          <p:nvPr/>
        </p:nvSpPr>
        <p:spPr>
          <a:xfrm>
            <a:off x="5058534" y="4586750"/>
            <a:ext cx="6111499" cy="608117"/>
          </a:xfrm>
          <a:prstGeom prst="roundRect">
            <a:avLst>
              <a:gd name="adj" fmla="val 8980"/>
            </a:avLst>
          </a:prstGeom>
          <a:solidFill>
            <a:srgbClr val="F7E475"/>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Institutional, National, International</a:t>
            </a:r>
          </a:p>
        </p:txBody>
      </p:sp>
      <p:sp>
        <p:nvSpPr>
          <p:cNvPr id="9" name="Rectangle: Rounded Corners 8">
            <a:extLst>
              <a:ext uri="{FF2B5EF4-FFF2-40B4-BE49-F238E27FC236}">
                <a16:creationId xmlns:a16="http://schemas.microsoft.com/office/drawing/2014/main" id="{EF128FDD-9A54-4B10-9F85-0136BF7E7BB7}"/>
              </a:ext>
            </a:extLst>
          </p:cNvPr>
          <p:cNvSpPr/>
          <p:nvPr/>
        </p:nvSpPr>
        <p:spPr>
          <a:xfrm>
            <a:off x="2189847" y="4568821"/>
            <a:ext cx="2813526" cy="985605"/>
          </a:xfrm>
          <a:prstGeom prst="roundRect">
            <a:avLst/>
          </a:prstGeom>
          <a:solidFill>
            <a:srgbClr val="F7E475"/>
          </a:solidFill>
          <a:ln>
            <a:solidFill>
              <a:srgbClr val="F7E475"/>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solidFill>
              </a:rPr>
              <a:t>Collaborations</a:t>
            </a:r>
          </a:p>
        </p:txBody>
      </p:sp>
      <p:sp>
        <p:nvSpPr>
          <p:cNvPr id="10" name="Rectangle: Rounded Corners 9">
            <a:extLst>
              <a:ext uri="{FF2B5EF4-FFF2-40B4-BE49-F238E27FC236}">
                <a16:creationId xmlns:a16="http://schemas.microsoft.com/office/drawing/2014/main" id="{C8F699F8-5F6F-4E49-88CF-2AEC480458EA}"/>
              </a:ext>
            </a:extLst>
          </p:cNvPr>
          <p:cNvSpPr/>
          <p:nvPr/>
        </p:nvSpPr>
        <p:spPr>
          <a:xfrm>
            <a:off x="5058766" y="2836037"/>
            <a:ext cx="6111499" cy="1338398"/>
          </a:xfrm>
          <a:prstGeom prst="roundRect">
            <a:avLst>
              <a:gd name="adj" fmla="val 7814"/>
            </a:avLst>
          </a:prstGeom>
          <a:solidFill>
            <a:srgbClr val="92D050"/>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ln w="0"/>
                <a:solidFill>
                  <a:schemeClr val="tx1"/>
                </a:solidFill>
              </a:rPr>
              <a:t>Use in NRF form: CV </a:t>
            </a:r>
            <a:r>
              <a:rPr lang="en-ZA" sz="2400" dirty="0">
                <a:ln w="0"/>
                <a:solidFill>
                  <a:schemeClr val="tx1"/>
                </a:solidFill>
                <a:sym typeface="Wingdings" panose="05000000000000000000" pitchFamily="2" charset="2"/>
              </a:rPr>
              <a:t>- Personal Profile, </a:t>
            </a:r>
            <a:r>
              <a:rPr lang="en-ZA" sz="2400" dirty="0">
                <a:ln w="0"/>
                <a:solidFill>
                  <a:schemeClr val="tx1"/>
                </a:solidFill>
              </a:rPr>
              <a:t>Application - Best Research Outputs in last 8 Years</a:t>
            </a:r>
          </a:p>
        </p:txBody>
      </p:sp>
      <p:sp>
        <p:nvSpPr>
          <p:cNvPr id="11" name="Rectangle: Rounded Corners 10">
            <a:extLst>
              <a:ext uri="{FF2B5EF4-FFF2-40B4-BE49-F238E27FC236}">
                <a16:creationId xmlns:a16="http://schemas.microsoft.com/office/drawing/2014/main" id="{5E27133C-40A2-4471-8270-91C98C2A89FF}"/>
              </a:ext>
            </a:extLst>
          </p:cNvPr>
          <p:cNvSpPr/>
          <p:nvPr/>
        </p:nvSpPr>
        <p:spPr>
          <a:xfrm>
            <a:off x="5058766" y="5223003"/>
            <a:ext cx="6111499" cy="608117"/>
          </a:xfrm>
          <a:prstGeom prst="roundRect">
            <a:avLst>
              <a:gd name="adj" fmla="val 9361"/>
            </a:avLst>
          </a:prstGeom>
          <a:solidFill>
            <a:schemeClr val="tx2">
              <a:lumMod val="20000"/>
              <a:lumOff val="80000"/>
            </a:schemeClr>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Metric: Percentage collaborations</a:t>
            </a:r>
          </a:p>
        </p:txBody>
      </p:sp>
      <p:sp>
        <p:nvSpPr>
          <p:cNvPr id="12" name="Rectangle: Rounded Corners 11">
            <a:extLst>
              <a:ext uri="{FF2B5EF4-FFF2-40B4-BE49-F238E27FC236}">
                <a16:creationId xmlns:a16="http://schemas.microsoft.com/office/drawing/2014/main" id="{11938F1A-FBD1-491B-93C8-D0596088BB19}"/>
              </a:ext>
            </a:extLst>
          </p:cNvPr>
          <p:cNvSpPr/>
          <p:nvPr/>
        </p:nvSpPr>
        <p:spPr>
          <a:xfrm>
            <a:off x="5056418" y="5857645"/>
            <a:ext cx="6111499" cy="637251"/>
          </a:xfrm>
          <a:prstGeom prst="roundRect">
            <a:avLst>
              <a:gd name="adj" fmla="val 6618"/>
            </a:avLst>
          </a:prstGeom>
          <a:solidFill>
            <a:srgbClr val="92D050"/>
          </a:solidFill>
          <a:ln>
            <a:solidFill>
              <a:srgbClr val="FDF8D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ln w="0"/>
                <a:solidFill>
                  <a:schemeClr val="tx1"/>
                </a:solidFill>
              </a:rPr>
              <a:t>Use in NRF form: CV </a:t>
            </a:r>
            <a:r>
              <a:rPr lang="en-ZA" sz="2400" dirty="0">
                <a:ln w="0"/>
                <a:solidFill>
                  <a:schemeClr val="tx1"/>
                </a:solidFill>
                <a:sym typeface="Wingdings" panose="05000000000000000000" pitchFamily="2" charset="2"/>
              </a:rPr>
              <a:t>- Personal Profile</a:t>
            </a:r>
            <a:endParaRPr lang="en-ZA" sz="2400" dirty="0">
              <a:ln w="0"/>
              <a:solidFill>
                <a:schemeClr val="tx1"/>
              </a:solidFill>
            </a:endParaRPr>
          </a:p>
        </p:txBody>
      </p:sp>
      <p:sp>
        <p:nvSpPr>
          <p:cNvPr id="13" name="Rectangle: Rounded Corners 12">
            <a:extLst>
              <a:ext uri="{FF2B5EF4-FFF2-40B4-BE49-F238E27FC236}">
                <a16:creationId xmlns:a16="http://schemas.microsoft.com/office/drawing/2014/main" id="{9D2EB54B-80DC-47CA-AADD-2C76B94ACC19}"/>
              </a:ext>
            </a:extLst>
          </p:cNvPr>
          <p:cNvSpPr/>
          <p:nvPr/>
        </p:nvSpPr>
        <p:spPr>
          <a:xfrm>
            <a:off x="5058766" y="1710633"/>
            <a:ext cx="6111499" cy="555656"/>
          </a:xfrm>
          <a:prstGeom prst="roundRect">
            <a:avLst>
              <a:gd name="adj" fmla="val 13755"/>
            </a:avLst>
          </a:prstGeom>
          <a:solidFill>
            <a:srgbClr val="F7E475"/>
          </a:solidFill>
          <a:ln>
            <a:solidFill>
              <a:schemeClr val="bg1">
                <a:lumMod val="9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nSpc>
                <a:spcPct val="125000"/>
              </a:lnSpc>
            </a:pPr>
            <a:r>
              <a:rPr lang="en-ZA" sz="2400" dirty="0">
                <a:solidFill>
                  <a:schemeClr val="tx1"/>
                </a:solidFill>
              </a:rPr>
              <a:t>Your unique findings  </a:t>
            </a:r>
          </a:p>
        </p:txBody>
      </p:sp>
    </p:spTree>
    <p:extLst>
      <p:ext uri="{BB962C8B-B14F-4D97-AF65-F5344CB8AC3E}">
        <p14:creationId xmlns:p14="http://schemas.microsoft.com/office/powerpoint/2010/main" val="119074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92C8D-BB0B-4A45-ABAA-F8A97D50924D}"/>
              </a:ext>
            </a:extLst>
          </p:cNvPr>
          <p:cNvSpPr>
            <a:spLocks noGrp="1"/>
          </p:cNvSpPr>
          <p:nvPr>
            <p:ph type="ctrTitle"/>
          </p:nvPr>
        </p:nvSpPr>
        <p:spPr/>
        <p:txBody>
          <a:bodyPr/>
          <a:lstStyle/>
          <a:p>
            <a:r>
              <a:rPr lang="en-GB" dirty="0">
                <a:effectLst>
                  <a:outerShdw blurRad="38100" dist="19050" dir="2700000" algn="tl" rotWithShape="0">
                    <a:prstClr val="black">
                      <a:alpha val="40000"/>
                    </a:prstClr>
                  </a:outerShdw>
                </a:effectLst>
                <a:cs typeface="Calibri"/>
              </a:rPr>
              <a:t>The Role of ORCID </a:t>
            </a:r>
            <a:endParaRPr lang="en-GB" dirty="0"/>
          </a:p>
        </p:txBody>
      </p:sp>
      <p:sp>
        <p:nvSpPr>
          <p:cNvPr id="3" name="Text Placeholder 2">
            <a:extLst>
              <a:ext uri="{FF2B5EF4-FFF2-40B4-BE49-F238E27FC236}">
                <a16:creationId xmlns:a16="http://schemas.microsoft.com/office/drawing/2014/main" id="{D11AFA1D-4D1C-439E-AF58-970567006B81}"/>
              </a:ext>
            </a:extLst>
          </p:cNvPr>
          <p:cNvSpPr>
            <a:spLocks noGrp="1"/>
          </p:cNvSpPr>
          <p:nvPr>
            <p:ph type="body" idx="1"/>
          </p:nvPr>
        </p:nvSpPr>
        <p:spPr>
          <a:xfrm>
            <a:off x="5697415" y="4501661"/>
            <a:ext cx="5570807" cy="1871003"/>
          </a:xfrm>
        </p:spPr>
        <p:txBody>
          <a:bodyPr>
            <a:normAutofit fontScale="92500"/>
          </a:bodyPr>
          <a:lstStyle/>
          <a:p>
            <a:r>
              <a:rPr lang="en-GB" dirty="0"/>
              <a:t>Awot K. Gebregziabher</a:t>
            </a:r>
          </a:p>
          <a:p>
            <a:pPr marL="571500" lvl="1" indent="0">
              <a:buNone/>
            </a:pPr>
            <a:r>
              <a:rPr lang="en-GB" dirty="0">
                <a:hlinkClick r:id="rId2"/>
              </a:rPr>
              <a:t>Awot.Gebregziabher@uct.ac.za</a:t>
            </a:r>
            <a:r>
              <a:rPr lang="en-GB" dirty="0"/>
              <a:t> </a:t>
            </a:r>
          </a:p>
          <a:p>
            <a:pPr marL="571500" lvl="1" indent="0">
              <a:buNone/>
            </a:pPr>
            <a:r>
              <a:rPr lang="en-GB" dirty="0"/>
              <a:t>021 650 4399</a:t>
            </a:r>
          </a:p>
          <a:p>
            <a:endParaRPr lang="en-GB" dirty="0"/>
          </a:p>
        </p:txBody>
      </p:sp>
      <p:pic>
        <p:nvPicPr>
          <p:cNvPr id="6" name="Picture 5">
            <a:hlinkClick r:id="rId3"/>
            <a:extLst>
              <a:ext uri="{FF2B5EF4-FFF2-40B4-BE49-F238E27FC236}">
                <a16:creationId xmlns:a16="http://schemas.microsoft.com/office/drawing/2014/main" id="{E3244F97-F0FC-48FB-AEB7-B357224F3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7411" y="2030135"/>
            <a:ext cx="812800" cy="812800"/>
          </a:xfrm>
          <a:prstGeom prst="rect">
            <a:avLst/>
          </a:prstGeom>
        </p:spPr>
      </p:pic>
    </p:spTree>
    <p:extLst>
      <p:ext uri="{BB962C8B-B14F-4D97-AF65-F5344CB8AC3E}">
        <p14:creationId xmlns:p14="http://schemas.microsoft.com/office/powerpoint/2010/main" val="145963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2FA0F0-6EB3-4B51-9691-FB04CFCA0E2A}"/>
              </a:ext>
            </a:extLst>
          </p:cNvPr>
          <p:cNvSpPr>
            <a:spLocks noGrp="1"/>
          </p:cNvSpPr>
          <p:nvPr>
            <p:ph type="title"/>
          </p:nvPr>
        </p:nvSpPr>
        <p:spPr/>
        <p:txBody>
          <a:bodyPr/>
          <a:lstStyle/>
          <a:p>
            <a:r>
              <a:rPr lang="en-ZA" dirty="0"/>
              <a:t>The role of ORCID</a:t>
            </a:r>
          </a:p>
        </p:txBody>
      </p:sp>
      <p:sp>
        <p:nvSpPr>
          <p:cNvPr id="3" name="Content Placeholder 2">
            <a:extLst>
              <a:ext uri="{FF2B5EF4-FFF2-40B4-BE49-F238E27FC236}">
                <a16:creationId xmlns:a16="http://schemas.microsoft.com/office/drawing/2014/main" id="{580760DB-7A2A-4495-95E2-4A523FE09897}"/>
              </a:ext>
            </a:extLst>
          </p:cNvPr>
          <p:cNvSpPr>
            <a:spLocks noGrp="1"/>
          </p:cNvSpPr>
          <p:nvPr>
            <p:ph idx="1"/>
          </p:nvPr>
        </p:nvSpPr>
        <p:spPr>
          <a:xfrm>
            <a:off x="1910441" y="1241792"/>
            <a:ext cx="9881663" cy="5316352"/>
          </a:xfrm>
        </p:spPr>
        <p:txBody>
          <a:bodyPr>
            <a:normAutofit/>
          </a:bodyPr>
          <a:lstStyle/>
          <a:p>
            <a:r>
              <a:rPr lang="en-ZA" dirty="0"/>
              <a:t>ORCID:  </a:t>
            </a:r>
            <a:r>
              <a:rPr lang="en-ZA" b="1" dirty="0"/>
              <a:t>O</a:t>
            </a:r>
            <a:r>
              <a:rPr lang="en-ZA" dirty="0"/>
              <a:t>pen </a:t>
            </a:r>
            <a:r>
              <a:rPr lang="en-ZA" b="1" dirty="0"/>
              <a:t>R</a:t>
            </a:r>
            <a:r>
              <a:rPr lang="en-ZA" dirty="0"/>
              <a:t>esearcher and </a:t>
            </a:r>
            <a:r>
              <a:rPr lang="en-ZA" b="1" dirty="0"/>
              <a:t>C</a:t>
            </a:r>
            <a:r>
              <a:rPr lang="en-ZA" dirty="0"/>
              <a:t>ontributor </a:t>
            </a:r>
            <a:r>
              <a:rPr lang="en-ZA" b="1" dirty="0" err="1"/>
              <a:t>ID</a:t>
            </a:r>
            <a:r>
              <a:rPr lang="en-ZA" dirty="0" err="1"/>
              <a:t>entifier</a:t>
            </a:r>
            <a:endParaRPr lang="en-ZA" dirty="0"/>
          </a:p>
          <a:p>
            <a:pPr lvl="1"/>
            <a:r>
              <a:rPr lang="en-ZA" dirty="0"/>
              <a:t>Digital platform </a:t>
            </a:r>
          </a:p>
          <a:p>
            <a:pPr lvl="1"/>
            <a:r>
              <a:rPr lang="en-ZA" dirty="0"/>
              <a:t>Provide you 16 digit lifelong ID</a:t>
            </a:r>
          </a:p>
          <a:p>
            <a:pPr marL="1433512" lvl="2" indent="0">
              <a:buNone/>
            </a:pPr>
            <a:r>
              <a:rPr lang="en-ZA" dirty="0"/>
              <a:t>		</a:t>
            </a:r>
            <a:r>
              <a:rPr lang="en-ZA" dirty="0" err="1">
                <a:solidFill>
                  <a:srgbClr val="2F809F"/>
                </a:solidFill>
              </a:rPr>
              <a:t>xxxx</a:t>
            </a:r>
            <a:r>
              <a:rPr lang="en-ZA" dirty="0" err="1">
                <a:solidFill>
                  <a:schemeClr val="tx1"/>
                </a:solidFill>
              </a:rPr>
              <a:t>-</a:t>
            </a:r>
            <a:r>
              <a:rPr lang="en-ZA" dirty="0" err="1">
                <a:solidFill>
                  <a:srgbClr val="2F809F"/>
                </a:solidFill>
              </a:rPr>
              <a:t>xxxx</a:t>
            </a:r>
            <a:r>
              <a:rPr lang="en-ZA" dirty="0" err="1">
                <a:solidFill>
                  <a:schemeClr val="tx1"/>
                </a:solidFill>
              </a:rPr>
              <a:t>-</a:t>
            </a:r>
            <a:r>
              <a:rPr lang="en-ZA" dirty="0" err="1">
                <a:solidFill>
                  <a:srgbClr val="2F809F"/>
                </a:solidFill>
              </a:rPr>
              <a:t>xxxx</a:t>
            </a:r>
            <a:r>
              <a:rPr lang="en-ZA" dirty="0" err="1">
                <a:solidFill>
                  <a:schemeClr val="tx1"/>
                </a:solidFill>
              </a:rPr>
              <a:t>-</a:t>
            </a:r>
            <a:r>
              <a:rPr lang="en-ZA" dirty="0" err="1">
                <a:solidFill>
                  <a:srgbClr val="2F809F"/>
                </a:solidFill>
              </a:rPr>
              <a:t>xxxx</a:t>
            </a:r>
            <a:endParaRPr lang="en-ZA" dirty="0">
              <a:solidFill>
                <a:srgbClr val="2F809F"/>
              </a:solidFill>
            </a:endParaRPr>
          </a:p>
          <a:p>
            <a:pPr lvl="1"/>
            <a:endParaRPr lang="en-ZA" dirty="0"/>
          </a:p>
          <a:p>
            <a:pPr lvl="1"/>
            <a:r>
              <a:rPr lang="en-ZA" dirty="0"/>
              <a:t>Connects your ID with your</a:t>
            </a:r>
          </a:p>
          <a:p>
            <a:pPr marL="982663" lvl="2" indent="0">
              <a:buNone/>
            </a:pPr>
            <a:r>
              <a:rPr lang="en-ZA" dirty="0"/>
              <a:t>research outputs digitally </a:t>
            </a:r>
          </a:p>
        </p:txBody>
      </p:sp>
      <p:pic>
        <p:nvPicPr>
          <p:cNvPr id="4" name="Graphic 3" descr="Employee badge">
            <a:extLst>
              <a:ext uri="{FF2B5EF4-FFF2-40B4-BE49-F238E27FC236}">
                <a16:creationId xmlns:a16="http://schemas.microsoft.com/office/drawing/2014/main" id="{0D14103E-7C13-439D-AD91-E5FEF5B428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34319" y="2269590"/>
            <a:ext cx="1546621" cy="1546621"/>
          </a:xfrm>
          <a:prstGeom prst="rect">
            <a:avLst/>
          </a:prstGeom>
        </p:spPr>
      </p:pic>
      <p:pic>
        <p:nvPicPr>
          <p:cNvPr id="7" name="Graphic 6" descr="Newspaper">
            <a:extLst>
              <a:ext uri="{FF2B5EF4-FFF2-40B4-BE49-F238E27FC236}">
                <a16:creationId xmlns:a16="http://schemas.microsoft.com/office/drawing/2014/main" id="{8ACC28CA-B085-4F2A-B07B-AE9FC5CB32E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24114" y="4036447"/>
            <a:ext cx="1171793" cy="1171793"/>
          </a:xfrm>
          <a:prstGeom prst="rect">
            <a:avLst/>
          </a:prstGeom>
        </p:spPr>
      </p:pic>
      <p:pic>
        <p:nvPicPr>
          <p:cNvPr id="8" name="Graphic 7" descr="Newspaper">
            <a:extLst>
              <a:ext uri="{FF2B5EF4-FFF2-40B4-BE49-F238E27FC236}">
                <a16:creationId xmlns:a16="http://schemas.microsoft.com/office/drawing/2014/main" id="{CC9E6F3D-BD7A-4AC2-8027-14FF547A5B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8189" y="4175200"/>
            <a:ext cx="1173600" cy="1173600"/>
          </a:xfrm>
          <a:prstGeom prst="rect">
            <a:avLst/>
          </a:prstGeom>
        </p:spPr>
      </p:pic>
      <p:pic>
        <p:nvPicPr>
          <p:cNvPr id="9" name="Graphic 8" descr="Newspaper">
            <a:extLst>
              <a:ext uri="{FF2B5EF4-FFF2-40B4-BE49-F238E27FC236}">
                <a16:creationId xmlns:a16="http://schemas.microsoft.com/office/drawing/2014/main" id="{77DF6323-9DD4-4152-8E07-38349AAB17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24054" y="4013696"/>
            <a:ext cx="1173600" cy="1173600"/>
          </a:xfrm>
          <a:prstGeom prst="rect">
            <a:avLst/>
          </a:prstGeom>
        </p:spPr>
      </p:pic>
      <p:pic>
        <p:nvPicPr>
          <p:cNvPr id="11" name="Graphic 10" descr="Link">
            <a:extLst>
              <a:ext uri="{FF2B5EF4-FFF2-40B4-BE49-F238E27FC236}">
                <a16:creationId xmlns:a16="http://schemas.microsoft.com/office/drawing/2014/main" id="{695E3750-5924-4CDB-800E-1383E0A0A5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734545">
            <a:off x="9348953" y="3422177"/>
            <a:ext cx="914400" cy="914400"/>
          </a:xfrm>
          <a:prstGeom prst="rect">
            <a:avLst/>
          </a:prstGeom>
        </p:spPr>
      </p:pic>
      <p:pic>
        <p:nvPicPr>
          <p:cNvPr id="12" name="Graphic 11" descr="Link">
            <a:extLst>
              <a:ext uri="{FF2B5EF4-FFF2-40B4-BE49-F238E27FC236}">
                <a16:creationId xmlns:a16="http://schemas.microsoft.com/office/drawing/2014/main" id="{6B9144F2-4970-40AE-995A-16127F4B063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651239">
            <a:off x="8750723" y="3519985"/>
            <a:ext cx="914400" cy="914400"/>
          </a:xfrm>
          <a:prstGeom prst="rect">
            <a:avLst/>
          </a:prstGeom>
        </p:spPr>
      </p:pic>
      <p:pic>
        <p:nvPicPr>
          <p:cNvPr id="13" name="Graphic 12" descr="Link">
            <a:extLst>
              <a:ext uri="{FF2B5EF4-FFF2-40B4-BE49-F238E27FC236}">
                <a16:creationId xmlns:a16="http://schemas.microsoft.com/office/drawing/2014/main" id="{2497A8C1-2889-41CD-9331-74B8C4EB364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4201295">
            <a:off x="8138849" y="3481313"/>
            <a:ext cx="914400" cy="914400"/>
          </a:xfrm>
          <a:prstGeom prst="rect">
            <a:avLst/>
          </a:prstGeom>
        </p:spPr>
      </p:pic>
      <p:pic>
        <p:nvPicPr>
          <p:cNvPr id="16" name="Picture 15">
            <a:hlinkClick r:id="rId8"/>
            <a:extLst>
              <a:ext uri="{FF2B5EF4-FFF2-40B4-BE49-F238E27FC236}">
                <a16:creationId xmlns:a16="http://schemas.microsoft.com/office/drawing/2014/main" id="{F8B7A56C-19BF-4E70-946B-1A7F2CBBA6C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136005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22" presetClass="entr" presetSubtype="4"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500"/>
                            </p:stCondLst>
                            <p:childTnLst>
                              <p:par>
                                <p:cTn id="32" presetID="22" presetClass="entr" presetSubtype="4" fill="hold"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down)">
                                      <p:cBhvr>
                                        <p:cTn id="34" dur="500"/>
                                        <p:tgtEl>
                                          <p:spTgt spid="12"/>
                                        </p:tgtEl>
                                      </p:cBhvr>
                                    </p:animEffect>
                                  </p:childTnLst>
                                </p:cTn>
                              </p:par>
                            </p:childTnLst>
                          </p:cTn>
                        </p:par>
                        <p:par>
                          <p:cTn id="35" fill="hold">
                            <p:stCondLst>
                              <p:cond delay="1000"/>
                            </p:stCondLst>
                            <p:childTnLst>
                              <p:par>
                                <p:cTn id="36" presetID="22" presetClass="entr" presetSubtype="4"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2FA0F0-6EB3-4B51-9691-FB04CFCA0E2A}"/>
              </a:ext>
            </a:extLst>
          </p:cNvPr>
          <p:cNvSpPr>
            <a:spLocks noGrp="1"/>
          </p:cNvSpPr>
          <p:nvPr>
            <p:ph type="title"/>
          </p:nvPr>
        </p:nvSpPr>
        <p:spPr/>
        <p:txBody>
          <a:bodyPr/>
          <a:lstStyle/>
          <a:p>
            <a:r>
              <a:rPr lang="en-ZA" dirty="0"/>
              <a:t>The role of ORCID …</a:t>
            </a:r>
          </a:p>
        </p:txBody>
      </p:sp>
      <p:sp>
        <p:nvSpPr>
          <p:cNvPr id="3" name="Content Placeholder 2">
            <a:extLst>
              <a:ext uri="{FF2B5EF4-FFF2-40B4-BE49-F238E27FC236}">
                <a16:creationId xmlns:a16="http://schemas.microsoft.com/office/drawing/2014/main" id="{580760DB-7A2A-4495-95E2-4A523FE09897}"/>
              </a:ext>
            </a:extLst>
          </p:cNvPr>
          <p:cNvSpPr>
            <a:spLocks noGrp="1"/>
          </p:cNvSpPr>
          <p:nvPr>
            <p:ph idx="1"/>
          </p:nvPr>
        </p:nvSpPr>
        <p:spPr>
          <a:xfrm>
            <a:off x="1910441" y="1241792"/>
            <a:ext cx="9881663" cy="5316352"/>
          </a:xfrm>
        </p:spPr>
        <p:txBody>
          <a:bodyPr>
            <a:normAutofit/>
          </a:bodyPr>
          <a:lstStyle/>
          <a:p>
            <a:pPr lvl="1"/>
            <a:endParaRPr lang="en-ZA" dirty="0"/>
          </a:p>
          <a:p>
            <a:pPr lvl="1"/>
            <a:r>
              <a:rPr lang="en-ZA" dirty="0"/>
              <a:t>Increases your visibility and accuracy of your research related information</a:t>
            </a:r>
          </a:p>
          <a:p>
            <a:pPr lvl="1"/>
            <a:endParaRPr lang="en-ZA" dirty="0"/>
          </a:p>
          <a:p>
            <a:pPr lvl="1"/>
            <a:r>
              <a:rPr lang="en-ZA" dirty="0"/>
              <a:t>Allows you to connect and collect your authorised information to and from</a:t>
            </a:r>
          </a:p>
          <a:p>
            <a:pPr lvl="2"/>
            <a:r>
              <a:rPr lang="en-ZA" dirty="0"/>
              <a:t>Publishers, funding organisations and institutions (UCT)</a:t>
            </a:r>
          </a:p>
          <a:p>
            <a:pPr lvl="1"/>
            <a:endParaRPr lang="en-ZA" dirty="0"/>
          </a:p>
        </p:txBody>
      </p:sp>
      <p:pic>
        <p:nvPicPr>
          <p:cNvPr id="11" name="Graphic 10" descr="Bar graph with upward trend">
            <a:extLst>
              <a:ext uri="{FF2B5EF4-FFF2-40B4-BE49-F238E27FC236}">
                <a16:creationId xmlns:a16="http://schemas.microsoft.com/office/drawing/2014/main" id="{A7A6A560-930E-401D-8961-483487893E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40429" y="2661314"/>
            <a:ext cx="1389924" cy="1389924"/>
          </a:xfrm>
          <a:prstGeom prst="rect">
            <a:avLst/>
          </a:prstGeom>
        </p:spPr>
      </p:pic>
      <p:pic>
        <p:nvPicPr>
          <p:cNvPr id="13" name="Graphic 12" descr="Checkmark">
            <a:extLst>
              <a:ext uri="{FF2B5EF4-FFF2-40B4-BE49-F238E27FC236}">
                <a16:creationId xmlns:a16="http://schemas.microsoft.com/office/drawing/2014/main" id="{A80FDCAA-4217-4538-A5B6-21776EAE3D5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70513" y="2899076"/>
            <a:ext cx="914400" cy="914400"/>
          </a:xfrm>
          <a:prstGeom prst="rect">
            <a:avLst/>
          </a:prstGeom>
        </p:spPr>
      </p:pic>
      <p:pic>
        <p:nvPicPr>
          <p:cNvPr id="14" name="Picture 13">
            <a:hlinkClick r:id="rId6"/>
            <a:extLst>
              <a:ext uri="{FF2B5EF4-FFF2-40B4-BE49-F238E27FC236}">
                <a16:creationId xmlns:a16="http://schemas.microsoft.com/office/drawing/2014/main" id="{28F6960A-A453-47E6-BB5E-CBF920B9B7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1526167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20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AE6C10-8B29-4F2A-90B4-2EA67C2204DC}"/>
              </a:ext>
            </a:extLst>
          </p:cNvPr>
          <p:cNvSpPr>
            <a:spLocks noGrp="1"/>
          </p:cNvSpPr>
          <p:nvPr>
            <p:ph idx="1"/>
          </p:nvPr>
        </p:nvSpPr>
        <p:spPr>
          <a:xfrm>
            <a:off x="1910441" y="1219200"/>
            <a:ext cx="9881663" cy="5338943"/>
          </a:xfrm>
        </p:spPr>
        <p:txBody>
          <a:bodyPr vert="horz" lIns="0" tIns="45720" rIns="0" bIns="45720" rtlCol="0" anchor="t">
            <a:normAutofit/>
          </a:bodyPr>
          <a:lstStyle/>
          <a:p>
            <a:pPr indent="-90170"/>
            <a:r>
              <a:rPr lang="en-ZA" dirty="0"/>
              <a:t>Topics</a:t>
            </a:r>
            <a:endParaRPr lang="en-US" dirty="0"/>
          </a:p>
          <a:p>
            <a:pPr marL="979170" lvl="1" indent="-182245">
              <a:spcBef>
                <a:spcPts val="1800"/>
              </a:spcBef>
            </a:pPr>
            <a:r>
              <a:rPr lang="en-ZA" dirty="0"/>
              <a:t>Bibliometric services</a:t>
            </a:r>
            <a:endParaRPr lang="en-ZA" dirty="0">
              <a:effectLst>
                <a:outerShdw blurRad="38100" dist="19050" dir="2700000" algn="tl" rotWithShape="0">
                  <a:prstClr val="black">
                    <a:alpha val="40000"/>
                  </a:prstClr>
                </a:outerShdw>
              </a:effectLst>
              <a:cs typeface="Calibri"/>
            </a:endParaRPr>
          </a:p>
          <a:p>
            <a:pPr marL="979170" lvl="1" indent="-182245"/>
            <a:r>
              <a:rPr lang="en-ZA" dirty="0"/>
              <a:t>Indicators for NRF Rating application </a:t>
            </a:r>
            <a:endParaRPr lang="en-ZA" dirty="0">
              <a:effectLst>
                <a:outerShdw blurRad="38100" dist="19050" dir="2700000" algn="tl" rotWithShape="0">
                  <a:prstClr val="black">
                    <a:alpha val="40000"/>
                  </a:prstClr>
                </a:outerShdw>
              </a:effectLst>
              <a:cs typeface="Calibri" panose="020F0502020204030204"/>
            </a:endParaRPr>
          </a:p>
          <a:p>
            <a:pPr marL="979170" lvl="1" indent="-182245"/>
            <a:r>
              <a:rPr lang="en-ZA" dirty="0"/>
              <a:t>The role of ORCID</a:t>
            </a:r>
            <a:endParaRPr lang="en-ZA" dirty="0">
              <a:effectLst>
                <a:outerShdw blurRad="38100" dist="19050" dir="2700000" algn="tl" rotWithShape="0">
                  <a:prstClr val="black">
                    <a:alpha val="40000"/>
                  </a:prstClr>
                </a:outerShdw>
              </a:effectLst>
              <a:cs typeface="Calibri"/>
            </a:endParaRPr>
          </a:p>
          <a:p>
            <a:pPr marL="979170" lvl="1" indent="-182245"/>
            <a:r>
              <a:rPr lang="en-ZA" dirty="0">
                <a:effectLst>
                  <a:outerShdw blurRad="38100" dist="19050" dir="2700000" algn="tl" rotWithShape="0">
                    <a:prstClr val="black">
                      <a:alpha val="40000"/>
                    </a:prstClr>
                  </a:outerShdw>
                </a:effectLst>
                <a:cs typeface="Calibri"/>
              </a:rPr>
              <a:t>Library Checklist for NRF Rating Application</a:t>
            </a:r>
          </a:p>
          <a:p>
            <a:pPr marL="979170" lvl="1" indent="-182245"/>
            <a:r>
              <a:rPr lang="en-ZA" dirty="0">
                <a:effectLst>
                  <a:outerShdw blurRad="38100" dist="19050" dir="2700000" algn="tl" rotWithShape="0">
                    <a:prstClr val="black">
                      <a:alpha val="40000"/>
                    </a:prstClr>
                  </a:outerShdw>
                </a:effectLst>
                <a:cs typeface="Calibri"/>
              </a:rPr>
              <a:t>Questions &amp; Answers</a:t>
            </a:r>
          </a:p>
          <a:p>
            <a:pPr marL="979170" lvl="1" indent="-182245"/>
            <a:r>
              <a:rPr lang="en-ZA" dirty="0">
                <a:effectLst>
                  <a:outerShdw blurRad="38100" dist="19050" dir="2700000" algn="tl" rotWithShape="0">
                    <a:prstClr val="black">
                      <a:alpha val="40000"/>
                    </a:prstClr>
                  </a:outerShdw>
                </a:effectLst>
                <a:ea typeface="+mn-lt"/>
                <a:cs typeface="+mn-lt"/>
              </a:rPr>
              <a:t>Conclusion </a:t>
            </a:r>
            <a:endParaRPr lang="en-ZA" dirty="0">
              <a:effectLst>
                <a:outerShdw blurRad="38100" dist="19050" dir="2700000" algn="tl" rotWithShape="0">
                  <a:prstClr val="black">
                    <a:alpha val="40000"/>
                  </a:prstClr>
                </a:outerShdw>
              </a:effectLst>
              <a:cs typeface="Calibri"/>
            </a:endParaRPr>
          </a:p>
        </p:txBody>
      </p:sp>
    </p:spTree>
    <p:extLst>
      <p:ext uri="{BB962C8B-B14F-4D97-AF65-F5344CB8AC3E}">
        <p14:creationId xmlns:p14="http://schemas.microsoft.com/office/powerpoint/2010/main" val="2006024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97373446-5D20-476C-BE60-F19BAC0E89C6}"/>
              </a:ext>
            </a:extLst>
          </p:cNvPr>
          <p:cNvPicPr>
            <a:picLocks noChangeAspect="1"/>
          </p:cNvPicPr>
          <p:nvPr/>
        </p:nvPicPr>
        <p:blipFill rotWithShape="1">
          <a:blip r:embed="rId2"/>
          <a:srcRect l="6083" t="10219" r="6568"/>
          <a:stretch/>
        </p:blipFill>
        <p:spPr>
          <a:xfrm>
            <a:off x="2561729" y="374200"/>
            <a:ext cx="8602137" cy="5964026"/>
          </a:xfrm>
          <a:prstGeom prst="rect">
            <a:avLst/>
          </a:prstGeom>
        </p:spPr>
      </p:pic>
      <p:sp>
        <p:nvSpPr>
          <p:cNvPr id="4" name="TextBox 3">
            <a:extLst>
              <a:ext uri="{FF2B5EF4-FFF2-40B4-BE49-F238E27FC236}">
                <a16:creationId xmlns:a16="http://schemas.microsoft.com/office/drawing/2014/main" id="{08BE9069-0F84-45F7-BD0A-EFE8F3E6D7E9}"/>
              </a:ext>
            </a:extLst>
          </p:cNvPr>
          <p:cNvSpPr txBox="1"/>
          <p:nvPr/>
        </p:nvSpPr>
        <p:spPr>
          <a:xfrm>
            <a:off x="6533147" y="6480175"/>
            <a:ext cx="5533087" cy="338554"/>
          </a:xfrm>
          <a:prstGeom prst="rect">
            <a:avLst/>
          </a:prstGeom>
          <a:noFill/>
        </p:spPr>
        <p:txBody>
          <a:bodyPr wrap="square" rtlCol="0">
            <a:spAutoFit/>
          </a:bodyPr>
          <a:lstStyle/>
          <a:p>
            <a:r>
              <a:rPr lang="en-ZA" sz="1600" dirty="0"/>
              <a:t>Image adapted from </a:t>
            </a:r>
            <a:r>
              <a:rPr lang="en-ZA" sz="1600" dirty="0">
                <a:hlinkClick r:id="rId3"/>
              </a:rPr>
              <a:t>https://orcid.org/content/collect-connect</a:t>
            </a:r>
            <a:r>
              <a:rPr lang="en-ZA" sz="1600" dirty="0"/>
              <a:t> </a:t>
            </a:r>
          </a:p>
        </p:txBody>
      </p:sp>
      <p:pic>
        <p:nvPicPr>
          <p:cNvPr id="5" name="Picture 4">
            <a:hlinkClick r:id="rId4"/>
            <a:extLst>
              <a:ext uri="{FF2B5EF4-FFF2-40B4-BE49-F238E27FC236}">
                <a16:creationId xmlns:a16="http://schemas.microsoft.com/office/drawing/2014/main" id="{D5B67AF2-7935-4E25-9F90-605F49BCC4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296687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0607D118-5F09-4F88-BDAC-8F07C70613FB}"/>
              </a:ext>
            </a:extLst>
          </p:cNvPr>
          <p:cNvPicPr>
            <a:picLocks noChangeAspect="1"/>
          </p:cNvPicPr>
          <p:nvPr/>
        </p:nvPicPr>
        <p:blipFill rotWithShape="1">
          <a:blip r:embed="rId2"/>
          <a:srcRect t="9775" r="533" b="-264"/>
          <a:stretch/>
        </p:blipFill>
        <p:spPr>
          <a:xfrm>
            <a:off x="2829072" y="675249"/>
            <a:ext cx="8701401" cy="4770208"/>
          </a:xfrm>
          <a:prstGeom prst="rect">
            <a:avLst/>
          </a:prstGeom>
        </p:spPr>
      </p:pic>
      <p:sp>
        <p:nvSpPr>
          <p:cNvPr id="6" name="TextBox 5">
            <a:extLst>
              <a:ext uri="{FF2B5EF4-FFF2-40B4-BE49-F238E27FC236}">
                <a16:creationId xmlns:a16="http://schemas.microsoft.com/office/drawing/2014/main" id="{D6943AE8-06EC-4677-AADC-D1189A036692}"/>
              </a:ext>
            </a:extLst>
          </p:cNvPr>
          <p:cNvSpPr txBox="1"/>
          <p:nvPr/>
        </p:nvSpPr>
        <p:spPr>
          <a:xfrm>
            <a:off x="6328016" y="4898225"/>
            <a:ext cx="2961067" cy="1292662"/>
          </a:xfrm>
          <a:prstGeom prst="rect">
            <a:avLst/>
          </a:prstGeom>
          <a:noFill/>
        </p:spPr>
        <p:txBody>
          <a:bodyPr wrap="none" rtlCol="0">
            <a:spAutoFit/>
          </a:bodyPr>
          <a:lstStyle/>
          <a:p>
            <a:pPr algn="ctr"/>
            <a:r>
              <a:rPr lang="en-ZA" sz="2600" dirty="0">
                <a:ln w="0"/>
                <a:effectLst>
                  <a:outerShdw blurRad="38100" dist="19050" dir="2700000" algn="tl" rotWithShape="0">
                    <a:schemeClr val="dk1">
                      <a:alpha val="40000"/>
                    </a:schemeClr>
                  </a:outerShdw>
                </a:effectLst>
              </a:rPr>
              <a:t>Citation Databases </a:t>
            </a:r>
          </a:p>
          <a:p>
            <a:pPr algn="ctr"/>
            <a:r>
              <a:rPr lang="en-ZA" sz="2600" dirty="0">
                <a:ln w="0"/>
                <a:effectLst>
                  <a:outerShdw blurRad="38100" dist="19050" dir="2700000" algn="tl" rotWithShape="0">
                    <a:schemeClr val="dk1">
                      <a:alpha val="40000"/>
                    </a:schemeClr>
                  </a:outerShdw>
                </a:effectLst>
              </a:rPr>
              <a:t>and </a:t>
            </a:r>
          </a:p>
          <a:p>
            <a:pPr algn="ctr"/>
            <a:r>
              <a:rPr lang="en-ZA" sz="2600" dirty="0">
                <a:ln w="0"/>
                <a:effectLst>
                  <a:outerShdw blurRad="38100" dist="19050" dir="2700000" algn="tl" rotWithShape="0">
                    <a:schemeClr val="dk1">
                      <a:alpha val="40000"/>
                    </a:schemeClr>
                  </a:outerShdw>
                </a:effectLst>
              </a:rPr>
              <a:t>Analytical platforms </a:t>
            </a:r>
          </a:p>
        </p:txBody>
      </p:sp>
      <p:sp>
        <p:nvSpPr>
          <p:cNvPr id="7" name="TextBox 6">
            <a:extLst>
              <a:ext uri="{FF2B5EF4-FFF2-40B4-BE49-F238E27FC236}">
                <a16:creationId xmlns:a16="http://schemas.microsoft.com/office/drawing/2014/main" id="{BFD7B446-DD9E-4120-ACF2-EFBFAF20B9B5}"/>
              </a:ext>
            </a:extLst>
          </p:cNvPr>
          <p:cNvSpPr txBox="1"/>
          <p:nvPr/>
        </p:nvSpPr>
        <p:spPr>
          <a:xfrm rot="20538047">
            <a:off x="7389691" y="3041696"/>
            <a:ext cx="1402948" cy="915315"/>
          </a:xfrm>
          <a:prstGeom prst="rect">
            <a:avLst/>
          </a:prstGeom>
          <a:noFill/>
        </p:spPr>
        <p:txBody>
          <a:bodyPr wrap="none" rtlCol="0">
            <a:spAutoFit/>
          </a:bodyPr>
          <a:lstStyle/>
          <a:p>
            <a:pPr algn="ctr">
              <a:lnSpc>
                <a:spcPct val="150000"/>
              </a:lnSpc>
            </a:pPr>
            <a:r>
              <a:rPr lang="en-ZA" sz="1900" b="1" dirty="0">
                <a:ln w="0"/>
                <a:solidFill>
                  <a:schemeClr val="tx1">
                    <a:lumMod val="50000"/>
                    <a:lumOff val="50000"/>
                  </a:schemeClr>
                </a:solidFill>
                <a:latin typeface="Verdana Pro" panose="020B0604020202020204" pitchFamily="34" charset="0"/>
              </a:rPr>
              <a:t>CONNECT</a:t>
            </a:r>
          </a:p>
          <a:p>
            <a:pPr algn="ctr">
              <a:lnSpc>
                <a:spcPct val="150000"/>
              </a:lnSpc>
            </a:pPr>
            <a:r>
              <a:rPr lang="en-ZA" sz="1900" b="1" dirty="0">
                <a:ln w="0"/>
                <a:solidFill>
                  <a:schemeClr val="tx1">
                    <a:lumMod val="50000"/>
                    <a:lumOff val="50000"/>
                  </a:schemeClr>
                </a:solidFill>
                <a:latin typeface="Verdana Pro" panose="020B0604020202020204" pitchFamily="34" charset="0"/>
              </a:rPr>
              <a:t>COLLECT </a:t>
            </a:r>
          </a:p>
        </p:txBody>
      </p:sp>
      <p:pic>
        <p:nvPicPr>
          <p:cNvPr id="8" name="Google Shape;334;p41">
            <a:extLst>
              <a:ext uri="{FF2B5EF4-FFF2-40B4-BE49-F238E27FC236}">
                <a16:creationId xmlns:a16="http://schemas.microsoft.com/office/drawing/2014/main" id="{9F709C28-8153-4703-9F73-1A0CA2BE0D43}"/>
              </a:ext>
            </a:extLst>
          </p:cNvPr>
          <p:cNvPicPr preferRelativeResize="0"/>
          <p:nvPr/>
        </p:nvPicPr>
        <p:blipFill rotWithShape="1">
          <a:blip r:embed="rId3">
            <a:alphaModFix/>
            <a:extLst>
              <a:ext uri="{BEBA8EAE-BF5A-486C-A8C5-ECC9F3942E4B}">
                <a14:imgProps xmlns:a14="http://schemas.microsoft.com/office/drawing/2010/main">
                  <a14:imgLayer r:embed="rId4">
                    <a14:imgEffect>
                      <a14:brightnessContrast contrast="21000"/>
                    </a14:imgEffect>
                  </a14:imgLayer>
                </a14:imgProps>
              </a:ext>
            </a:extLst>
          </a:blip>
          <a:srcRect t="22576" b="26881"/>
          <a:stretch/>
        </p:blipFill>
        <p:spPr>
          <a:xfrm>
            <a:off x="1727487" y="3472057"/>
            <a:ext cx="1044000" cy="324000"/>
          </a:xfrm>
          <a:prstGeom prst="rect">
            <a:avLst/>
          </a:prstGeom>
          <a:noFill/>
          <a:ln>
            <a:noFill/>
          </a:ln>
        </p:spPr>
      </p:pic>
      <p:pic>
        <p:nvPicPr>
          <p:cNvPr id="18" name="Graphic 17">
            <a:extLst>
              <a:ext uri="{FF2B5EF4-FFF2-40B4-BE49-F238E27FC236}">
                <a16:creationId xmlns:a16="http://schemas.microsoft.com/office/drawing/2014/main" id="{CEE0F76C-958C-4DAE-A3A4-3B203C858B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1579" y="2679163"/>
            <a:ext cx="1514572" cy="684000"/>
          </a:xfrm>
          <a:prstGeom prst="rect">
            <a:avLst/>
          </a:prstGeom>
        </p:spPr>
      </p:pic>
      <p:pic>
        <p:nvPicPr>
          <p:cNvPr id="25" name="Picture 24" descr="Logo&#10;&#10;Description automatically generated">
            <a:extLst>
              <a:ext uri="{FF2B5EF4-FFF2-40B4-BE49-F238E27FC236}">
                <a16:creationId xmlns:a16="http://schemas.microsoft.com/office/drawing/2014/main" id="{79B2D340-BD9F-4623-B99E-E6C1CCBEF9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9081" y="4066285"/>
            <a:ext cx="1147827" cy="396000"/>
          </a:xfrm>
          <a:prstGeom prst="rect">
            <a:avLst/>
          </a:prstGeom>
        </p:spPr>
      </p:pic>
      <p:pic>
        <p:nvPicPr>
          <p:cNvPr id="27" name="Picture 26" descr="Logo&#10;&#10;Description automatically generated">
            <a:extLst>
              <a:ext uri="{FF2B5EF4-FFF2-40B4-BE49-F238E27FC236}">
                <a16:creationId xmlns:a16="http://schemas.microsoft.com/office/drawing/2014/main" id="{7B53B827-FF2F-43C1-8D3F-71752B6D42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93240" y="4728821"/>
            <a:ext cx="959998" cy="432000"/>
          </a:xfrm>
          <a:prstGeom prst="rect">
            <a:avLst/>
          </a:prstGeom>
        </p:spPr>
      </p:pic>
      <p:pic>
        <p:nvPicPr>
          <p:cNvPr id="29" name="Picture 28" descr="Logo&#10;&#10;Description automatically generated">
            <a:extLst>
              <a:ext uri="{FF2B5EF4-FFF2-40B4-BE49-F238E27FC236}">
                <a16:creationId xmlns:a16="http://schemas.microsoft.com/office/drawing/2014/main" id="{7C237823-1C93-4589-8708-3C4597FDFB1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0150" y="5450101"/>
            <a:ext cx="1980000" cy="396000"/>
          </a:xfrm>
          <a:prstGeom prst="rect">
            <a:avLst/>
          </a:prstGeom>
        </p:spPr>
      </p:pic>
      <p:sp>
        <p:nvSpPr>
          <p:cNvPr id="30" name="TextBox 29">
            <a:extLst>
              <a:ext uri="{FF2B5EF4-FFF2-40B4-BE49-F238E27FC236}">
                <a16:creationId xmlns:a16="http://schemas.microsoft.com/office/drawing/2014/main" id="{76754687-B26B-4296-80E5-B0D3F3CEB96D}"/>
              </a:ext>
            </a:extLst>
          </p:cNvPr>
          <p:cNvSpPr txBox="1"/>
          <p:nvPr/>
        </p:nvSpPr>
        <p:spPr>
          <a:xfrm>
            <a:off x="6545179" y="6480175"/>
            <a:ext cx="5533087" cy="338554"/>
          </a:xfrm>
          <a:prstGeom prst="rect">
            <a:avLst/>
          </a:prstGeom>
          <a:noFill/>
        </p:spPr>
        <p:txBody>
          <a:bodyPr wrap="square" rtlCol="0">
            <a:spAutoFit/>
          </a:bodyPr>
          <a:lstStyle/>
          <a:p>
            <a:r>
              <a:rPr lang="en-ZA" sz="1600" dirty="0"/>
              <a:t>Image adapted from </a:t>
            </a:r>
            <a:r>
              <a:rPr lang="en-ZA" sz="1600" dirty="0">
                <a:hlinkClick r:id="rId10"/>
              </a:rPr>
              <a:t>https://orcid.org/content/collect-connect</a:t>
            </a:r>
            <a:r>
              <a:rPr lang="en-ZA" sz="1600" dirty="0"/>
              <a:t> </a:t>
            </a:r>
          </a:p>
        </p:txBody>
      </p:sp>
      <p:pic>
        <p:nvPicPr>
          <p:cNvPr id="31" name="Picture 30">
            <a:hlinkClick r:id="rId11"/>
            <a:extLst>
              <a:ext uri="{FF2B5EF4-FFF2-40B4-BE49-F238E27FC236}">
                <a16:creationId xmlns:a16="http://schemas.microsoft.com/office/drawing/2014/main" id="{5626A8D3-CAE8-4DB2-8364-36120C0AD9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3711479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C745-1F8D-4C62-934C-2C721E773DE5}"/>
              </a:ext>
            </a:extLst>
          </p:cNvPr>
          <p:cNvSpPr>
            <a:spLocks noGrp="1"/>
          </p:cNvSpPr>
          <p:nvPr>
            <p:ph type="title"/>
          </p:nvPr>
        </p:nvSpPr>
        <p:spPr/>
        <p:txBody>
          <a:bodyPr/>
          <a:lstStyle/>
          <a:p>
            <a:r>
              <a:rPr lang="en-ZA" dirty="0"/>
              <a:t>The role of ORCID …</a:t>
            </a:r>
          </a:p>
        </p:txBody>
      </p:sp>
      <p:sp>
        <p:nvSpPr>
          <p:cNvPr id="3" name="Content Placeholder 2">
            <a:extLst>
              <a:ext uri="{FF2B5EF4-FFF2-40B4-BE49-F238E27FC236}">
                <a16:creationId xmlns:a16="http://schemas.microsoft.com/office/drawing/2014/main" id="{11E04A4F-60B6-4198-ACD2-18049BEC11C1}"/>
              </a:ext>
            </a:extLst>
          </p:cNvPr>
          <p:cNvSpPr>
            <a:spLocks noGrp="1"/>
          </p:cNvSpPr>
          <p:nvPr>
            <p:ph idx="1"/>
          </p:nvPr>
        </p:nvSpPr>
        <p:spPr/>
        <p:txBody>
          <a:bodyPr/>
          <a:lstStyle/>
          <a:p>
            <a:r>
              <a:rPr lang="en-ZA" dirty="0"/>
              <a:t>Why should I allow ORCID iD to connect and collect?</a:t>
            </a:r>
          </a:p>
          <a:p>
            <a:pPr lvl="1"/>
            <a:r>
              <a:rPr lang="en-ZA" dirty="0"/>
              <a:t>To create a reliable content in your ORCID iD record</a:t>
            </a:r>
          </a:p>
          <a:p>
            <a:pPr lvl="2"/>
            <a:r>
              <a:rPr lang="en-ZA" dirty="0"/>
              <a:t>as publishers update your ORCID iD record</a:t>
            </a:r>
          </a:p>
          <a:p>
            <a:pPr lvl="2"/>
            <a:r>
              <a:rPr lang="en-ZA" dirty="0"/>
              <a:t>institutions and funding organizations to update information</a:t>
            </a:r>
          </a:p>
          <a:p>
            <a:r>
              <a:rPr lang="en-ZA" dirty="0"/>
              <a:t>** You have full control over</a:t>
            </a:r>
          </a:p>
          <a:p>
            <a:pPr lvl="2"/>
            <a:r>
              <a:rPr lang="en-ZA" dirty="0"/>
              <a:t>what information to share </a:t>
            </a:r>
          </a:p>
          <a:p>
            <a:pPr lvl="2"/>
            <a:r>
              <a:rPr lang="en-ZA" dirty="0"/>
              <a:t>with whom to share: trusted organisations or individuals</a:t>
            </a:r>
          </a:p>
          <a:p>
            <a:pPr lvl="1"/>
            <a:endParaRPr lang="en-ZA" dirty="0"/>
          </a:p>
        </p:txBody>
      </p:sp>
      <p:pic>
        <p:nvPicPr>
          <p:cNvPr id="7" name="Picture 6">
            <a:hlinkClick r:id="rId2"/>
            <a:extLst>
              <a:ext uri="{FF2B5EF4-FFF2-40B4-BE49-F238E27FC236}">
                <a16:creationId xmlns:a16="http://schemas.microsoft.com/office/drawing/2014/main" id="{F71AEFA7-5D13-4C78-87F7-0237BA59C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305168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C745-1F8D-4C62-934C-2C721E773DE5}"/>
              </a:ext>
            </a:extLst>
          </p:cNvPr>
          <p:cNvSpPr>
            <a:spLocks noGrp="1"/>
          </p:cNvSpPr>
          <p:nvPr>
            <p:ph type="title"/>
          </p:nvPr>
        </p:nvSpPr>
        <p:spPr/>
        <p:txBody>
          <a:bodyPr/>
          <a:lstStyle/>
          <a:p>
            <a:r>
              <a:rPr lang="en-ZA" dirty="0"/>
              <a:t>The role of ORCID …</a:t>
            </a:r>
          </a:p>
        </p:txBody>
      </p:sp>
      <p:sp>
        <p:nvSpPr>
          <p:cNvPr id="3" name="Content Placeholder 2">
            <a:extLst>
              <a:ext uri="{FF2B5EF4-FFF2-40B4-BE49-F238E27FC236}">
                <a16:creationId xmlns:a16="http://schemas.microsoft.com/office/drawing/2014/main" id="{11E04A4F-60B6-4198-ACD2-18049BEC11C1}"/>
              </a:ext>
            </a:extLst>
          </p:cNvPr>
          <p:cNvSpPr>
            <a:spLocks noGrp="1"/>
          </p:cNvSpPr>
          <p:nvPr>
            <p:ph idx="1"/>
          </p:nvPr>
        </p:nvSpPr>
        <p:spPr/>
        <p:txBody>
          <a:bodyPr>
            <a:normAutofit fontScale="92500"/>
          </a:bodyPr>
          <a:lstStyle/>
          <a:p>
            <a:r>
              <a:rPr lang="en-ZA" dirty="0"/>
              <a:t>Authorised platforms are trusted </a:t>
            </a:r>
          </a:p>
          <a:p>
            <a:pPr lvl="1"/>
            <a:r>
              <a:rPr lang="en-ZA" dirty="0"/>
              <a:t>Organisations or individuals</a:t>
            </a:r>
          </a:p>
          <a:p>
            <a:endParaRPr lang="en-ZA" dirty="0"/>
          </a:p>
          <a:p>
            <a:r>
              <a:rPr lang="en-ZA" dirty="0"/>
              <a:t>How do I connect and collect platforms with my ORCID?</a:t>
            </a:r>
          </a:p>
          <a:p>
            <a:pPr lvl="1"/>
            <a:r>
              <a:rPr lang="en-ZA" dirty="0"/>
              <a:t>By authorising trusted links from ORCID or from integrated platform</a:t>
            </a:r>
          </a:p>
          <a:p>
            <a:pPr lvl="2"/>
            <a:r>
              <a:rPr lang="en-ZA" dirty="0"/>
              <a:t>Example: Scopus, Publons (Web of Science ResearcherID), a journal…</a:t>
            </a:r>
          </a:p>
          <a:p>
            <a:pPr lvl="1"/>
            <a:endParaRPr lang="en-ZA" dirty="0"/>
          </a:p>
        </p:txBody>
      </p:sp>
      <p:pic>
        <p:nvPicPr>
          <p:cNvPr id="4" name="Picture 3">
            <a:extLst>
              <a:ext uri="{FF2B5EF4-FFF2-40B4-BE49-F238E27FC236}">
                <a16:creationId xmlns:a16="http://schemas.microsoft.com/office/drawing/2014/main" id="{1C9F16E3-C9B0-4732-AC4B-72AF47EEFEB3}"/>
              </a:ext>
            </a:extLst>
          </p:cNvPr>
          <p:cNvPicPr>
            <a:picLocks noChangeAspect="1"/>
          </p:cNvPicPr>
          <p:nvPr/>
        </p:nvPicPr>
        <p:blipFill>
          <a:blip r:embed="rId2"/>
          <a:stretch>
            <a:fillRect/>
          </a:stretch>
        </p:blipFill>
        <p:spPr>
          <a:xfrm>
            <a:off x="6096000" y="5656584"/>
            <a:ext cx="2422356" cy="5099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hlinkClick r:id="rId3"/>
            <a:extLst>
              <a:ext uri="{FF2B5EF4-FFF2-40B4-BE49-F238E27FC236}">
                <a16:creationId xmlns:a16="http://schemas.microsoft.com/office/drawing/2014/main" id="{C480EDCB-FD9D-449C-8AD0-DE85C11E20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350844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8DA639-0356-471C-81DD-83F76FC28B13}"/>
              </a:ext>
            </a:extLst>
          </p:cNvPr>
          <p:cNvPicPr>
            <a:picLocks noChangeAspect="1"/>
          </p:cNvPicPr>
          <p:nvPr/>
        </p:nvPicPr>
        <p:blipFill rotWithShape="1">
          <a:blip r:embed="rId2"/>
          <a:srcRect l="490" t="16206" r="2092" b="923"/>
          <a:stretch/>
        </p:blipFill>
        <p:spPr>
          <a:xfrm>
            <a:off x="1617783" y="323558"/>
            <a:ext cx="10503877" cy="5908430"/>
          </a:xfrm>
          <a:prstGeom prst="rect">
            <a:avLst/>
          </a:prstGeom>
          <a:ln>
            <a:noFill/>
          </a:ln>
          <a:effectLst>
            <a:outerShdw blurRad="190500" algn="tl" rotWithShape="0">
              <a:srgbClr val="000000">
                <a:alpha val="70000"/>
              </a:srgbClr>
            </a:outerShdw>
          </a:effectLst>
        </p:spPr>
      </p:pic>
      <p:sp>
        <p:nvSpPr>
          <p:cNvPr id="6" name="Rectangle: Rounded Corners 5">
            <a:extLst>
              <a:ext uri="{FF2B5EF4-FFF2-40B4-BE49-F238E27FC236}">
                <a16:creationId xmlns:a16="http://schemas.microsoft.com/office/drawing/2014/main" id="{4FF89532-9388-4379-A0F7-DB17793610B6}"/>
              </a:ext>
            </a:extLst>
          </p:cNvPr>
          <p:cNvSpPr/>
          <p:nvPr/>
        </p:nvSpPr>
        <p:spPr>
          <a:xfrm>
            <a:off x="1631850" y="2518116"/>
            <a:ext cx="2700997" cy="1237957"/>
          </a:xfrm>
          <a:prstGeom prst="roundRect">
            <a:avLst>
              <a:gd name="adj" fmla="val 482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Rectangle: Rounded Corners 6">
            <a:extLst>
              <a:ext uri="{FF2B5EF4-FFF2-40B4-BE49-F238E27FC236}">
                <a16:creationId xmlns:a16="http://schemas.microsoft.com/office/drawing/2014/main" id="{95DACE7B-CF0C-4833-99B4-0DDA245EC068}"/>
              </a:ext>
            </a:extLst>
          </p:cNvPr>
          <p:cNvSpPr/>
          <p:nvPr/>
        </p:nvSpPr>
        <p:spPr>
          <a:xfrm>
            <a:off x="1629506" y="5244906"/>
            <a:ext cx="2700997" cy="818270"/>
          </a:xfrm>
          <a:prstGeom prst="roundRect">
            <a:avLst>
              <a:gd name="adj" fmla="val 4825"/>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981B64AF-8175-48B9-907E-B049958B1DDB}"/>
              </a:ext>
            </a:extLst>
          </p:cNvPr>
          <p:cNvSpPr/>
          <p:nvPr/>
        </p:nvSpPr>
        <p:spPr>
          <a:xfrm>
            <a:off x="1728793" y="738188"/>
            <a:ext cx="1260000" cy="90000"/>
          </a:xfrm>
          <a:prstGeom prst="rect">
            <a:avLst/>
          </a:prstGeom>
          <a:pattFill prst="plaid">
            <a:fgClr>
              <a:srgbClr val="A5D15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Rectangle 10">
            <a:extLst>
              <a:ext uri="{FF2B5EF4-FFF2-40B4-BE49-F238E27FC236}">
                <a16:creationId xmlns:a16="http://schemas.microsoft.com/office/drawing/2014/main" id="{364FFDCC-129E-43BA-9892-B56566C836A0}"/>
              </a:ext>
            </a:extLst>
          </p:cNvPr>
          <p:cNvSpPr/>
          <p:nvPr/>
        </p:nvSpPr>
        <p:spPr>
          <a:xfrm>
            <a:off x="1728781" y="923929"/>
            <a:ext cx="576000" cy="90000"/>
          </a:xfrm>
          <a:prstGeom prst="rect">
            <a:avLst/>
          </a:prstGeom>
          <a:pattFill prst="plaid">
            <a:fgClr>
              <a:srgbClr val="A5D15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11">
            <a:extLst>
              <a:ext uri="{FF2B5EF4-FFF2-40B4-BE49-F238E27FC236}">
                <a16:creationId xmlns:a16="http://schemas.microsoft.com/office/drawing/2014/main" id="{4BA50DDF-3214-4EAB-9FAD-A364F31949A6}"/>
              </a:ext>
            </a:extLst>
          </p:cNvPr>
          <p:cNvSpPr/>
          <p:nvPr/>
        </p:nvSpPr>
        <p:spPr>
          <a:xfrm>
            <a:off x="2638420" y="1406553"/>
            <a:ext cx="180000" cy="36000"/>
          </a:xfrm>
          <a:prstGeom prst="rect">
            <a:avLst/>
          </a:prstGeom>
          <a:pattFill prst="plaid">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12">
            <a:extLst>
              <a:ext uri="{FF2B5EF4-FFF2-40B4-BE49-F238E27FC236}">
                <a16:creationId xmlns:a16="http://schemas.microsoft.com/office/drawing/2014/main" id="{357A992D-E872-4B8B-B37E-72D31D20D2B8}"/>
              </a:ext>
            </a:extLst>
          </p:cNvPr>
          <p:cNvSpPr/>
          <p:nvPr/>
        </p:nvSpPr>
        <p:spPr>
          <a:xfrm>
            <a:off x="2881311" y="1406542"/>
            <a:ext cx="180000" cy="36000"/>
          </a:xfrm>
          <a:prstGeom prst="rect">
            <a:avLst/>
          </a:prstGeom>
          <a:pattFill prst="plaid">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13">
            <a:extLst>
              <a:ext uri="{FF2B5EF4-FFF2-40B4-BE49-F238E27FC236}">
                <a16:creationId xmlns:a16="http://schemas.microsoft.com/office/drawing/2014/main" id="{23EDAB58-379A-4EAC-B69E-C25323F010C0}"/>
              </a:ext>
            </a:extLst>
          </p:cNvPr>
          <p:cNvSpPr/>
          <p:nvPr/>
        </p:nvSpPr>
        <p:spPr>
          <a:xfrm>
            <a:off x="3114680" y="1406540"/>
            <a:ext cx="180000" cy="36000"/>
          </a:xfrm>
          <a:prstGeom prst="rect">
            <a:avLst/>
          </a:prstGeom>
          <a:pattFill prst="plaid">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Rectangle 14">
            <a:extLst>
              <a:ext uri="{FF2B5EF4-FFF2-40B4-BE49-F238E27FC236}">
                <a16:creationId xmlns:a16="http://schemas.microsoft.com/office/drawing/2014/main" id="{F5180A5C-4BAD-490B-8280-04FF3593B61B}"/>
              </a:ext>
            </a:extLst>
          </p:cNvPr>
          <p:cNvSpPr/>
          <p:nvPr/>
        </p:nvSpPr>
        <p:spPr>
          <a:xfrm>
            <a:off x="3348047" y="1401767"/>
            <a:ext cx="180000" cy="36000"/>
          </a:xfrm>
          <a:prstGeom prst="rect">
            <a:avLst/>
          </a:prstGeom>
          <a:pattFill prst="plaid">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Rectangle 15">
            <a:extLst>
              <a:ext uri="{FF2B5EF4-FFF2-40B4-BE49-F238E27FC236}">
                <a16:creationId xmlns:a16="http://schemas.microsoft.com/office/drawing/2014/main" id="{DE4FAB90-ACFE-4662-91FC-DFD3B6CC0655}"/>
              </a:ext>
            </a:extLst>
          </p:cNvPr>
          <p:cNvSpPr/>
          <p:nvPr/>
        </p:nvSpPr>
        <p:spPr>
          <a:xfrm>
            <a:off x="1928806" y="2228874"/>
            <a:ext cx="324000" cy="54000"/>
          </a:xfrm>
          <a:prstGeom prst="rect">
            <a:avLst/>
          </a:prstGeom>
          <a:pattFill prst="plaid">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8" name="Rectangle 17">
            <a:extLst>
              <a:ext uri="{FF2B5EF4-FFF2-40B4-BE49-F238E27FC236}">
                <a16:creationId xmlns:a16="http://schemas.microsoft.com/office/drawing/2014/main" id="{95641514-5922-40CB-A1A0-FABDFCF16518}"/>
              </a:ext>
            </a:extLst>
          </p:cNvPr>
          <p:cNvSpPr/>
          <p:nvPr/>
        </p:nvSpPr>
        <p:spPr>
          <a:xfrm>
            <a:off x="1709718" y="2228868"/>
            <a:ext cx="180000" cy="54000"/>
          </a:xfrm>
          <a:prstGeom prst="rect">
            <a:avLst/>
          </a:prstGeom>
          <a:pattFill prst="plaid">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Rectangle 18">
            <a:extLst>
              <a:ext uri="{FF2B5EF4-FFF2-40B4-BE49-F238E27FC236}">
                <a16:creationId xmlns:a16="http://schemas.microsoft.com/office/drawing/2014/main" id="{5638B7B0-201A-4EE1-A764-95F88A6F18E7}"/>
              </a:ext>
            </a:extLst>
          </p:cNvPr>
          <p:cNvSpPr/>
          <p:nvPr/>
        </p:nvSpPr>
        <p:spPr>
          <a:xfrm>
            <a:off x="2566984" y="2228866"/>
            <a:ext cx="324000" cy="54000"/>
          </a:xfrm>
          <a:prstGeom prst="rect">
            <a:avLst/>
          </a:prstGeom>
          <a:pattFill prst="plaid">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0" name="Rectangle 19">
            <a:extLst>
              <a:ext uri="{FF2B5EF4-FFF2-40B4-BE49-F238E27FC236}">
                <a16:creationId xmlns:a16="http://schemas.microsoft.com/office/drawing/2014/main" id="{0603017C-3949-48CD-B0A0-1C28F49FAE42}"/>
              </a:ext>
            </a:extLst>
          </p:cNvPr>
          <p:cNvSpPr/>
          <p:nvPr/>
        </p:nvSpPr>
        <p:spPr>
          <a:xfrm>
            <a:off x="2338370" y="2228860"/>
            <a:ext cx="180000" cy="54000"/>
          </a:xfrm>
          <a:prstGeom prst="rect">
            <a:avLst/>
          </a:prstGeom>
          <a:pattFill prst="plaid">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Rectangle 20">
            <a:extLst>
              <a:ext uri="{FF2B5EF4-FFF2-40B4-BE49-F238E27FC236}">
                <a16:creationId xmlns:a16="http://schemas.microsoft.com/office/drawing/2014/main" id="{142398A9-EAD3-4585-97FF-D7F46DE3D982}"/>
              </a:ext>
            </a:extLst>
          </p:cNvPr>
          <p:cNvSpPr/>
          <p:nvPr/>
        </p:nvSpPr>
        <p:spPr>
          <a:xfrm>
            <a:off x="4783123" y="1872706"/>
            <a:ext cx="972000" cy="54000"/>
          </a:xfrm>
          <a:prstGeom prst="rect">
            <a:avLst/>
          </a:prstGeom>
          <a:pattFill prst="plaid">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Rectangle 21">
            <a:extLst>
              <a:ext uri="{FF2B5EF4-FFF2-40B4-BE49-F238E27FC236}">
                <a16:creationId xmlns:a16="http://schemas.microsoft.com/office/drawing/2014/main" id="{430A245E-E37D-4E99-870D-5AD35F0F5FA4}"/>
              </a:ext>
            </a:extLst>
          </p:cNvPr>
          <p:cNvSpPr/>
          <p:nvPr/>
        </p:nvSpPr>
        <p:spPr>
          <a:xfrm>
            <a:off x="4818639" y="3278714"/>
            <a:ext cx="972000" cy="54000"/>
          </a:xfrm>
          <a:prstGeom prst="rect">
            <a:avLst/>
          </a:prstGeom>
          <a:pattFill prst="plaid">
            <a:fgClr>
              <a:schemeClr val="tx1">
                <a:lumMod val="95000"/>
                <a:lumOff val="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Rectangle 22">
            <a:extLst>
              <a:ext uri="{FF2B5EF4-FFF2-40B4-BE49-F238E27FC236}">
                <a16:creationId xmlns:a16="http://schemas.microsoft.com/office/drawing/2014/main" id="{D812A24C-E078-4FE5-9008-DB6C23111D02}"/>
              </a:ext>
            </a:extLst>
          </p:cNvPr>
          <p:cNvSpPr/>
          <p:nvPr/>
        </p:nvSpPr>
        <p:spPr>
          <a:xfrm>
            <a:off x="2656577" y="5516884"/>
            <a:ext cx="612000" cy="72000"/>
          </a:xfrm>
          <a:prstGeom prst="rect">
            <a:avLst/>
          </a:prstGeom>
          <a:pattFill prst="plaid">
            <a:fgClr>
              <a:srgbClr val="2F809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4" name="Rectangle 23">
            <a:extLst>
              <a:ext uri="{FF2B5EF4-FFF2-40B4-BE49-F238E27FC236}">
                <a16:creationId xmlns:a16="http://schemas.microsoft.com/office/drawing/2014/main" id="{0091C48B-AF3F-4477-A5F9-791ACB0A5A23}"/>
              </a:ext>
            </a:extLst>
          </p:cNvPr>
          <p:cNvSpPr/>
          <p:nvPr/>
        </p:nvSpPr>
        <p:spPr>
          <a:xfrm>
            <a:off x="2393460" y="5693097"/>
            <a:ext cx="288000" cy="72000"/>
          </a:xfrm>
          <a:prstGeom prst="rect">
            <a:avLst/>
          </a:prstGeom>
          <a:pattFill prst="plaid">
            <a:fgClr>
              <a:srgbClr val="2F809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5" name="Rectangle 24">
            <a:extLst>
              <a:ext uri="{FF2B5EF4-FFF2-40B4-BE49-F238E27FC236}">
                <a16:creationId xmlns:a16="http://schemas.microsoft.com/office/drawing/2014/main" id="{BD522142-7505-4F08-970E-2345B4B695AC}"/>
              </a:ext>
            </a:extLst>
          </p:cNvPr>
          <p:cNvSpPr/>
          <p:nvPr/>
        </p:nvSpPr>
        <p:spPr>
          <a:xfrm>
            <a:off x="3000673" y="5869053"/>
            <a:ext cx="252000" cy="72000"/>
          </a:xfrm>
          <a:prstGeom prst="rect">
            <a:avLst/>
          </a:prstGeom>
          <a:pattFill prst="plaid">
            <a:fgClr>
              <a:srgbClr val="2F809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Rectangle 25">
            <a:extLst>
              <a:ext uri="{FF2B5EF4-FFF2-40B4-BE49-F238E27FC236}">
                <a16:creationId xmlns:a16="http://schemas.microsoft.com/office/drawing/2014/main" id="{72362ABD-430F-4D58-AE81-69251DF83F94}"/>
              </a:ext>
            </a:extLst>
          </p:cNvPr>
          <p:cNvSpPr/>
          <p:nvPr/>
        </p:nvSpPr>
        <p:spPr>
          <a:xfrm>
            <a:off x="2726827" y="5869054"/>
            <a:ext cx="216000" cy="72000"/>
          </a:xfrm>
          <a:prstGeom prst="rect">
            <a:avLst/>
          </a:prstGeom>
          <a:pattFill prst="plaid">
            <a:fgClr>
              <a:srgbClr val="2F809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Rectangle 26">
            <a:extLst>
              <a:ext uri="{FF2B5EF4-FFF2-40B4-BE49-F238E27FC236}">
                <a16:creationId xmlns:a16="http://schemas.microsoft.com/office/drawing/2014/main" id="{B7AF7794-F24F-459A-B819-0579EE4E3B30}"/>
              </a:ext>
            </a:extLst>
          </p:cNvPr>
          <p:cNvSpPr/>
          <p:nvPr/>
        </p:nvSpPr>
        <p:spPr>
          <a:xfrm>
            <a:off x="2469651" y="5869046"/>
            <a:ext cx="198000" cy="72000"/>
          </a:xfrm>
          <a:prstGeom prst="rect">
            <a:avLst/>
          </a:prstGeom>
          <a:pattFill prst="plaid">
            <a:fgClr>
              <a:srgbClr val="2F809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ectangle: Rounded Corners 27">
            <a:extLst>
              <a:ext uri="{FF2B5EF4-FFF2-40B4-BE49-F238E27FC236}">
                <a16:creationId xmlns:a16="http://schemas.microsoft.com/office/drawing/2014/main" id="{14684243-3D44-4E77-8DC5-72E3ACE67660}"/>
              </a:ext>
            </a:extLst>
          </p:cNvPr>
          <p:cNvSpPr/>
          <p:nvPr/>
        </p:nvSpPr>
        <p:spPr>
          <a:xfrm>
            <a:off x="4371447" y="5465095"/>
            <a:ext cx="864000" cy="13743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Rectangle 28">
            <a:extLst>
              <a:ext uri="{FF2B5EF4-FFF2-40B4-BE49-F238E27FC236}">
                <a16:creationId xmlns:a16="http://schemas.microsoft.com/office/drawing/2014/main" id="{52301EBC-D86F-48BA-B597-0F16A8EDA4B0}"/>
              </a:ext>
            </a:extLst>
          </p:cNvPr>
          <p:cNvSpPr/>
          <p:nvPr/>
        </p:nvSpPr>
        <p:spPr>
          <a:xfrm>
            <a:off x="6353180" y="1206515"/>
            <a:ext cx="3636000" cy="72000"/>
          </a:xfrm>
          <a:prstGeom prst="rect">
            <a:avLst/>
          </a:prstGeom>
          <a:pattFill prst="plaid">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Rectangle 30">
            <a:extLst>
              <a:ext uri="{FF2B5EF4-FFF2-40B4-BE49-F238E27FC236}">
                <a16:creationId xmlns:a16="http://schemas.microsoft.com/office/drawing/2014/main" id="{BE1CECE8-F35C-4982-8DFA-90FE6CDBE6EF}"/>
              </a:ext>
            </a:extLst>
          </p:cNvPr>
          <p:cNvSpPr/>
          <p:nvPr/>
        </p:nvSpPr>
        <p:spPr>
          <a:xfrm>
            <a:off x="4443422" y="1201742"/>
            <a:ext cx="180000" cy="72000"/>
          </a:xfrm>
          <a:prstGeom prst="rect">
            <a:avLst/>
          </a:prstGeom>
          <a:pattFill prst="plaid">
            <a:fgClr>
              <a:schemeClr val="bg1">
                <a:lumMod val="6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9724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73B8F-7E0C-48EC-955C-F39A2EC92785}"/>
              </a:ext>
            </a:extLst>
          </p:cNvPr>
          <p:cNvSpPr>
            <a:spLocks noGrp="1"/>
          </p:cNvSpPr>
          <p:nvPr>
            <p:ph type="title"/>
          </p:nvPr>
        </p:nvSpPr>
        <p:spPr/>
        <p:txBody>
          <a:bodyPr/>
          <a:lstStyle/>
          <a:p>
            <a:r>
              <a:rPr lang="en-ZA" dirty="0"/>
              <a:t>The role of ORCID … </a:t>
            </a:r>
          </a:p>
        </p:txBody>
      </p:sp>
      <p:sp>
        <p:nvSpPr>
          <p:cNvPr id="3" name="Subtitle 2">
            <a:extLst>
              <a:ext uri="{FF2B5EF4-FFF2-40B4-BE49-F238E27FC236}">
                <a16:creationId xmlns:a16="http://schemas.microsoft.com/office/drawing/2014/main" id="{C9FC8AED-0EEE-4876-9A57-4FB2AD4F5C07}"/>
              </a:ext>
            </a:extLst>
          </p:cNvPr>
          <p:cNvSpPr>
            <a:spLocks noGrp="1"/>
          </p:cNvSpPr>
          <p:nvPr>
            <p:ph idx="1"/>
          </p:nvPr>
        </p:nvSpPr>
        <p:spPr/>
        <p:txBody>
          <a:bodyPr>
            <a:normAutofit/>
          </a:bodyPr>
          <a:lstStyle/>
          <a:p>
            <a:r>
              <a:rPr lang="en-ZA" dirty="0"/>
              <a:t>For more information and guidance check the following</a:t>
            </a:r>
          </a:p>
          <a:p>
            <a:pPr marL="1346200" lvl="1" indent="-457200" algn="l">
              <a:buFont typeface="Arial" panose="020B0604020202020204" pitchFamily="34" charset="0"/>
              <a:buChar char="•"/>
            </a:pPr>
            <a:r>
              <a:rPr lang="en-ZA" dirty="0">
                <a:hlinkClick r:id="rId2"/>
              </a:rPr>
              <a:t>ORCID at UCT library guide</a:t>
            </a:r>
            <a:endParaRPr lang="en-ZA" dirty="0"/>
          </a:p>
          <a:p>
            <a:pPr marL="1346200" lvl="1" indent="-457200" algn="l">
              <a:buFont typeface="Arial" panose="020B0604020202020204" pitchFamily="34" charset="0"/>
              <a:buChar char="•"/>
            </a:pPr>
            <a:r>
              <a:rPr lang="en-ZA" dirty="0">
                <a:hlinkClick r:id="rId3"/>
              </a:rPr>
              <a:t>ORCID page at Research Support Hub</a:t>
            </a:r>
            <a:endParaRPr lang="en-ZA" dirty="0"/>
          </a:p>
          <a:p>
            <a:pPr marL="1346200" lvl="1" indent="-457200" algn="l">
              <a:buFont typeface="Arial" panose="020B0604020202020204" pitchFamily="34" charset="0"/>
              <a:buChar char="•"/>
            </a:pPr>
            <a:r>
              <a:rPr lang="en-ZA" dirty="0"/>
              <a:t>Contact your </a:t>
            </a:r>
            <a:r>
              <a:rPr lang="en-ZA" dirty="0">
                <a:hlinkClick r:id="rId4"/>
              </a:rPr>
              <a:t>Faculty Librarian</a:t>
            </a:r>
            <a:r>
              <a:rPr lang="en-ZA" dirty="0"/>
              <a:t> for one-on-one assistance</a:t>
            </a:r>
          </a:p>
        </p:txBody>
      </p:sp>
      <p:pic>
        <p:nvPicPr>
          <p:cNvPr id="4" name="Picture 3">
            <a:hlinkClick r:id="rId5"/>
            <a:extLst>
              <a:ext uri="{FF2B5EF4-FFF2-40B4-BE49-F238E27FC236}">
                <a16:creationId xmlns:a16="http://schemas.microsoft.com/office/drawing/2014/main" id="{D1B6B61F-9AF0-4403-90ED-A3E6FB5C08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57789" y="123355"/>
            <a:ext cx="812800" cy="812800"/>
          </a:xfrm>
          <a:prstGeom prst="rect">
            <a:avLst/>
          </a:prstGeom>
        </p:spPr>
      </p:pic>
    </p:spTree>
    <p:extLst>
      <p:ext uri="{BB962C8B-B14F-4D97-AF65-F5344CB8AC3E}">
        <p14:creationId xmlns:p14="http://schemas.microsoft.com/office/powerpoint/2010/main" val="15925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FEC80BA-D043-4341-86F9-23175C1D2E8A}"/>
              </a:ext>
            </a:extLst>
          </p:cNvPr>
          <p:cNvSpPr>
            <a:spLocks noGrp="1"/>
          </p:cNvSpPr>
          <p:nvPr>
            <p:ph type="ctrTitle"/>
          </p:nvPr>
        </p:nvSpPr>
        <p:spPr/>
        <p:txBody>
          <a:bodyPr/>
          <a:lstStyle/>
          <a:p>
            <a:r>
              <a:rPr lang="en-ZA" sz="6600" dirty="0"/>
              <a:t>NRF Rating Checklist</a:t>
            </a:r>
            <a:br>
              <a:rPr lang="en-ZA" dirty="0"/>
            </a:br>
            <a:endParaRPr lang="en-ZA" dirty="0"/>
          </a:p>
        </p:txBody>
      </p:sp>
      <p:sp>
        <p:nvSpPr>
          <p:cNvPr id="7" name="Subtitle 6">
            <a:extLst>
              <a:ext uri="{FF2B5EF4-FFF2-40B4-BE49-F238E27FC236}">
                <a16:creationId xmlns:a16="http://schemas.microsoft.com/office/drawing/2014/main" id="{AAF5DE4A-245B-40AE-A47A-9AE4A6A15334}"/>
              </a:ext>
            </a:extLst>
          </p:cNvPr>
          <p:cNvSpPr>
            <a:spLocks noGrp="1"/>
          </p:cNvSpPr>
          <p:nvPr>
            <p:ph type="subTitle" idx="1"/>
          </p:nvPr>
        </p:nvSpPr>
        <p:spPr/>
        <p:txBody>
          <a:bodyPr/>
          <a:lstStyle/>
          <a:p>
            <a:pPr>
              <a:lnSpc>
                <a:spcPct val="100000"/>
              </a:lnSpc>
            </a:pPr>
            <a:r>
              <a:rPr lang="en-ZA" sz="3200" cap="none" dirty="0"/>
              <a:t>Jeremiah Pietersen</a:t>
            </a:r>
          </a:p>
          <a:p>
            <a:pPr>
              <a:lnSpc>
                <a:spcPct val="100000"/>
              </a:lnSpc>
            </a:pPr>
            <a:r>
              <a:rPr lang="en-ZA" sz="2000" cap="none" dirty="0">
                <a:hlinkClick r:id="rId2"/>
              </a:rPr>
              <a:t>Jeremiah.Pietersen@uct.ac.za</a:t>
            </a:r>
            <a:endParaRPr lang="en-ZA" sz="2000" cap="none" dirty="0"/>
          </a:p>
          <a:p>
            <a:pPr>
              <a:lnSpc>
                <a:spcPct val="100000"/>
              </a:lnSpc>
            </a:pPr>
            <a:endParaRPr lang="en-ZA" sz="2000" cap="none" dirty="0"/>
          </a:p>
          <a:p>
            <a:pPr>
              <a:lnSpc>
                <a:spcPct val="100000"/>
              </a:lnSpc>
            </a:pPr>
            <a:r>
              <a:rPr lang="en-ZA" sz="3200" cap="none" dirty="0"/>
              <a:t>Anthea Paulsen</a:t>
            </a:r>
          </a:p>
          <a:p>
            <a:pPr>
              <a:lnSpc>
                <a:spcPct val="100000"/>
              </a:lnSpc>
            </a:pPr>
            <a:r>
              <a:rPr lang="en-ZA" sz="2000" cap="none" dirty="0">
                <a:hlinkClick r:id="rId3"/>
              </a:rPr>
              <a:t>Anthea.Paulsen@uct.ac.za</a:t>
            </a:r>
            <a:endParaRPr lang="en-ZA" sz="2000" cap="none" dirty="0"/>
          </a:p>
        </p:txBody>
      </p:sp>
    </p:spTree>
    <p:extLst>
      <p:ext uri="{BB962C8B-B14F-4D97-AF65-F5344CB8AC3E}">
        <p14:creationId xmlns:p14="http://schemas.microsoft.com/office/powerpoint/2010/main" val="26974653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6182-8853-9C42-B00C-CC8D1F50DD28}"/>
              </a:ext>
            </a:extLst>
          </p:cNvPr>
          <p:cNvSpPr>
            <a:spLocks noGrp="1"/>
          </p:cNvSpPr>
          <p:nvPr>
            <p:ph type="title"/>
          </p:nvPr>
        </p:nvSpPr>
        <p:spPr/>
        <p:txBody>
          <a:bodyPr/>
          <a:lstStyle/>
          <a:p>
            <a:r>
              <a:rPr lang="en-US" dirty="0"/>
              <a:t>Library support for NRF rating applications</a:t>
            </a:r>
          </a:p>
        </p:txBody>
      </p:sp>
      <p:sp>
        <p:nvSpPr>
          <p:cNvPr id="3" name="Content Placeholder 2">
            <a:extLst>
              <a:ext uri="{FF2B5EF4-FFF2-40B4-BE49-F238E27FC236}">
                <a16:creationId xmlns:a16="http://schemas.microsoft.com/office/drawing/2014/main" id="{7ADBAA09-B4BD-9E40-8286-7643417D285F}"/>
              </a:ext>
            </a:extLst>
          </p:cNvPr>
          <p:cNvSpPr>
            <a:spLocks noGrp="1"/>
          </p:cNvSpPr>
          <p:nvPr>
            <p:ph idx="1"/>
          </p:nvPr>
        </p:nvSpPr>
        <p:spPr/>
        <p:txBody>
          <a:bodyPr>
            <a:normAutofit/>
          </a:bodyPr>
          <a:lstStyle/>
          <a:p>
            <a:r>
              <a:rPr lang="en-ZA" dirty="0">
                <a:effectLst/>
              </a:rPr>
              <a:t>Provide support using bibliometric data</a:t>
            </a:r>
          </a:p>
          <a:p>
            <a:r>
              <a:rPr lang="en-ZA" dirty="0">
                <a:effectLst/>
              </a:rPr>
              <a:t>Provide guidance on appropriate metrics</a:t>
            </a:r>
          </a:p>
          <a:p>
            <a:r>
              <a:rPr lang="en-ZA" dirty="0">
                <a:effectLst/>
              </a:rPr>
              <a:t>Provide support in identifying, if applicable, contribution to niche research areas</a:t>
            </a:r>
            <a:endParaRPr lang="en-US" dirty="0"/>
          </a:p>
        </p:txBody>
      </p:sp>
    </p:spTree>
    <p:extLst>
      <p:ext uri="{BB962C8B-B14F-4D97-AF65-F5344CB8AC3E}">
        <p14:creationId xmlns:p14="http://schemas.microsoft.com/office/powerpoint/2010/main" val="206414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FD2FFF-E4F1-3644-8F49-37454EB7E7CF}"/>
              </a:ext>
            </a:extLst>
          </p:cNvPr>
          <p:cNvSpPr>
            <a:spLocks noGrp="1"/>
          </p:cNvSpPr>
          <p:nvPr>
            <p:ph type="title"/>
          </p:nvPr>
        </p:nvSpPr>
        <p:spPr/>
        <p:txBody>
          <a:bodyPr/>
          <a:lstStyle/>
          <a:p>
            <a:r>
              <a:rPr lang="en-US" dirty="0"/>
              <a:t>Finding the document</a:t>
            </a:r>
          </a:p>
        </p:txBody>
      </p:sp>
      <p:sp>
        <p:nvSpPr>
          <p:cNvPr id="6" name="Content Placeholder 5">
            <a:extLst>
              <a:ext uri="{FF2B5EF4-FFF2-40B4-BE49-F238E27FC236}">
                <a16:creationId xmlns:a16="http://schemas.microsoft.com/office/drawing/2014/main" id="{9403C3B0-ECE1-1F41-AA38-3FDC33044792}"/>
              </a:ext>
            </a:extLst>
          </p:cNvPr>
          <p:cNvSpPr>
            <a:spLocks noGrp="1"/>
          </p:cNvSpPr>
          <p:nvPr>
            <p:ph idx="1"/>
          </p:nvPr>
        </p:nvSpPr>
        <p:spPr/>
        <p:txBody>
          <a:bodyPr/>
          <a:lstStyle/>
          <a:p>
            <a:r>
              <a:rPr lang="en-US" dirty="0"/>
              <a:t>Libraries’ website: </a:t>
            </a:r>
            <a:r>
              <a:rPr lang="en-US" dirty="0">
                <a:hlinkClick r:id="rId2"/>
              </a:rPr>
              <a:t>http://www.lib.uct.ac.za/lib/research</a:t>
            </a:r>
            <a:r>
              <a:rPr lang="en-US" dirty="0"/>
              <a:t> </a:t>
            </a:r>
          </a:p>
          <a:p>
            <a:pPr lvl="1"/>
            <a:endParaRPr lang="en-US" dirty="0"/>
          </a:p>
        </p:txBody>
      </p:sp>
      <p:pic>
        <p:nvPicPr>
          <p:cNvPr id="7" name="Picture 6">
            <a:extLst>
              <a:ext uri="{FF2B5EF4-FFF2-40B4-BE49-F238E27FC236}">
                <a16:creationId xmlns:a16="http://schemas.microsoft.com/office/drawing/2014/main" id="{67361485-C650-E34C-BF19-933F2134173E}"/>
              </a:ext>
            </a:extLst>
          </p:cNvPr>
          <p:cNvPicPr>
            <a:picLocks noChangeAspect="1"/>
          </p:cNvPicPr>
          <p:nvPr/>
        </p:nvPicPr>
        <p:blipFill>
          <a:blip r:embed="rId3"/>
          <a:stretch>
            <a:fillRect/>
          </a:stretch>
        </p:blipFill>
        <p:spPr>
          <a:xfrm>
            <a:off x="1574578" y="1213284"/>
            <a:ext cx="9881662" cy="5194799"/>
          </a:xfrm>
          <a:prstGeom prst="rect">
            <a:avLst/>
          </a:prstGeom>
        </p:spPr>
      </p:pic>
      <p:sp>
        <p:nvSpPr>
          <p:cNvPr id="8" name="Rectangle 7">
            <a:extLst>
              <a:ext uri="{FF2B5EF4-FFF2-40B4-BE49-F238E27FC236}">
                <a16:creationId xmlns:a16="http://schemas.microsoft.com/office/drawing/2014/main" id="{EBE037CF-2930-0D48-AE80-0D11C2888154}"/>
              </a:ext>
            </a:extLst>
          </p:cNvPr>
          <p:cNvSpPr/>
          <p:nvPr/>
        </p:nvSpPr>
        <p:spPr>
          <a:xfrm>
            <a:off x="5342021" y="2767263"/>
            <a:ext cx="1323474" cy="2165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AFAF97C-412E-9A45-B104-09A0E479EE1E}"/>
              </a:ext>
            </a:extLst>
          </p:cNvPr>
          <p:cNvPicPr>
            <a:picLocks noChangeAspect="1"/>
          </p:cNvPicPr>
          <p:nvPr/>
        </p:nvPicPr>
        <p:blipFill>
          <a:blip r:embed="rId4"/>
          <a:stretch>
            <a:fillRect/>
          </a:stretch>
        </p:blipFill>
        <p:spPr>
          <a:xfrm>
            <a:off x="261824" y="0"/>
            <a:ext cx="11483867" cy="6858000"/>
          </a:xfrm>
          <a:prstGeom prst="rect">
            <a:avLst/>
          </a:prstGeom>
        </p:spPr>
      </p:pic>
      <p:sp>
        <p:nvSpPr>
          <p:cNvPr id="10" name="Rectangle 9">
            <a:extLst>
              <a:ext uri="{FF2B5EF4-FFF2-40B4-BE49-F238E27FC236}">
                <a16:creationId xmlns:a16="http://schemas.microsoft.com/office/drawing/2014/main" id="{BF1417E2-693B-ED48-91DB-6148956D445C}"/>
              </a:ext>
            </a:extLst>
          </p:cNvPr>
          <p:cNvSpPr/>
          <p:nvPr/>
        </p:nvSpPr>
        <p:spPr>
          <a:xfrm>
            <a:off x="586966" y="6001529"/>
            <a:ext cx="3375433" cy="28073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699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96182-8853-9C42-B00C-CC8D1F50DD28}"/>
              </a:ext>
            </a:extLst>
          </p:cNvPr>
          <p:cNvSpPr>
            <a:spLocks noGrp="1"/>
          </p:cNvSpPr>
          <p:nvPr>
            <p:ph type="title"/>
          </p:nvPr>
        </p:nvSpPr>
        <p:spPr/>
        <p:txBody>
          <a:bodyPr/>
          <a:lstStyle/>
          <a:p>
            <a:r>
              <a:rPr lang="en-US" dirty="0"/>
              <a:t>1. CV</a:t>
            </a:r>
          </a:p>
        </p:txBody>
      </p:sp>
      <p:sp>
        <p:nvSpPr>
          <p:cNvPr id="3" name="Content Placeholder 2">
            <a:extLst>
              <a:ext uri="{FF2B5EF4-FFF2-40B4-BE49-F238E27FC236}">
                <a16:creationId xmlns:a16="http://schemas.microsoft.com/office/drawing/2014/main" id="{7ADBAA09-B4BD-9E40-8286-7643417D285F}"/>
              </a:ext>
            </a:extLst>
          </p:cNvPr>
          <p:cNvSpPr>
            <a:spLocks noGrp="1"/>
          </p:cNvSpPr>
          <p:nvPr>
            <p:ph idx="1"/>
          </p:nvPr>
        </p:nvSpPr>
        <p:spPr>
          <a:xfrm>
            <a:off x="1910441" y="1398497"/>
            <a:ext cx="9881663" cy="4808339"/>
          </a:xfrm>
        </p:spPr>
        <p:txBody>
          <a:bodyPr>
            <a:normAutofit fontScale="85000" lnSpcReduction="20000"/>
          </a:bodyPr>
          <a:lstStyle/>
          <a:p>
            <a:pPr fontAlgn="base"/>
            <a:r>
              <a:rPr lang="en-ZA" dirty="0">
                <a:effectLst/>
              </a:rPr>
              <a:t>Researcher accounts: </a:t>
            </a:r>
          </a:p>
          <a:p>
            <a:pPr lvl="1" fontAlgn="base"/>
            <a:r>
              <a:rPr lang="en-ZA" dirty="0">
                <a:effectLst/>
              </a:rPr>
              <a:t>ORCID</a:t>
            </a:r>
          </a:p>
          <a:p>
            <a:pPr lvl="1" fontAlgn="base"/>
            <a:r>
              <a:rPr lang="en-ZA" dirty="0" err="1">
                <a:effectLst/>
              </a:rPr>
              <a:t>Publons</a:t>
            </a:r>
            <a:endParaRPr lang="en-ZA" dirty="0">
              <a:effectLst/>
            </a:endParaRPr>
          </a:p>
          <a:p>
            <a:pPr lvl="1" fontAlgn="base"/>
            <a:r>
              <a:rPr lang="en-ZA" dirty="0">
                <a:effectLst/>
              </a:rPr>
              <a:t>Google Scholar</a:t>
            </a:r>
          </a:p>
          <a:p>
            <a:pPr lvl="1" fontAlgn="base"/>
            <a:r>
              <a:rPr lang="en-ZA" dirty="0">
                <a:effectLst/>
              </a:rPr>
              <a:t>Web of Science and Scopus</a:t>
            </a:r>
          </a:p>
          <a:p>
            <a:pPr fontAlgn="base"/>
            <a:r>
              <a:rPr lang="en-ZA" dirty="0">
                <a:effectLst/>
              </a:rPr>
              <a:t>Integrations of ORCID with:</a:t>
            </a:r>
          </a:p>
          <a:p>
            <a:pPr lvl="1" fontAlgn="base"/>
            <a:r>
              <a:rPr lang="en-ZA" dirty="0">
                <a:effectLst/>
              </a:rPr>
              <a:t>UCT’s </a:t>
            </a:r>
            <a:r>
              <a:rPr lang="en-ZA" dirty="0" err="1">
                <a:effectLst/>
              </a:rPr>
              <a:t>eRA</a:t>
            </a:r>
            <a:endParaRPr lang="en-ZA" dirty="0">
              <a:effectLst/>
            </a:endParaRPr>
          </a:p>
          <a:p>
            <a:pPr lvl="1" fontAlgn="base"/>
            <a:r>
              <a:rPr lang="en-ZA" dirty="0">
                <a:effectLst/>
              </a:rPr>
              <a:t>Researcher ID/</a:t>
            </a:r>
            <a:r>
              <a:rPr lang="en-ZA" dirty="0" err="1">
                <a:effectLst/>
              </a:rPr>
              <a:t>Publons</a:t>
            </a:r>
            <a:r>
              <a:rPr lang="en-ZA" dirty="0">
                <a:effectLst/>
              </a:rPr>
              <a:t> (Web of Science)</a:t>
            </a:r>
          </a:p>
          <a:p>
            <a:pPr lvl="1" fontAlgn="base"/>
            <a:r>
              <a:rPr lang="en-ZA" dirty="0">
                <a:effectLst/>
              </a:rPr>
              <a:t>Author ID (Scopus)</a:t>
            </a:r>
          </a:p>
        </p:txBody>
      </p:sp>
    </p:spTree>
    <p:extLst>
      <p:ext uri="{BB962C8B-B14F-4D97-AF65-F5344CB8AC3E}">
        <p14:creationId xmlns:p14="http://schemas.microsoft.com/office/powerpoint/2010/main" val="67736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2205-437A-444D-B1F1-3B96C2E5CE9D}"/>
              </a:ext>
            </a:extLst>
          </p:cNvPr>
          <p:cNvSpPr>
            <a:spLocks noGrp="1"/>
          </p:cNvSpPr>
          <p:nvPr>
            <p:ph type="title"/>
          </p:nvPr>
        </p:nvSpPr>
        <p:spPr/>
        <p:txBody>
          <a:bodyPr/>
          <a:lstStyle/>
          <a:p>
            <a:r>
              <a:rPr lang="en-ZA"/>
              <a:t>Bibliometric services</a:t>
            </a:r>
          </a:p>
        </p:txBody>
      </p:sp>
      <p:sp>
        <p:nvSpPr>
          <p:cNvPr id="3" name="Content Placeholder 2">
            <a:extLst>
              <a:ext uri="{FF2B5EF4-FFF2-40B4-BE49-F238E27FC236}">
                <a16:creationId xmlns:a16="http://schemas.microsoft.com/office/drawing/2014/main" id="{2BA3CEA7-96DC-435B-9EA9-5F5182028F0D}"/>
              </a:ext>
            </a:extLst>
          </p:cNvPr>
          <p:cNvSpPr>
            <a:spLocks noGrp="1"/>
          </p:cNvSpPr>
          <p:nvPr>
            <p:ph idx="1"/>
          </p:nvPr>
        </p:nvSpPr>
        <p:spPr/>
        <p:txBody>
          <a:bodyPr vert="horz" lIns="0" tIns="45720" rIns="0" bIns="45720" rtlCol="0" anchor="t">
            <a:normAutofit/>
          </a:bodyPr>
          <a:lstStyle/>
          <a:p>
            <a:pPr marL="979170" lvl="1" indent="-182245"/>
            <a:r>
              <a:rPr lang="en-ZA" sz="2800" dirty="0"/>
              <a:t>The service enables you to showcase research excellence and impact using bibliometric indicators.</a:t>
            </a:r>
            <a:endParaRPr lang="en-ZA" sz="2800" dirty="0">
              <a:effectLst>
                <a:outerShdw blurRad="38100" dist="19050" dir="2700000" algn="tl" rotWithShape="0">
                  <a:prstClr val="black">
                    <a:alpha val="40000"/>
                  </a:prstClr>
                </a:outerShdw>
              </a:effectLst>
              <a:cs typeface="Calibri"/>
            </a:endParaRPr>
          </a:p>
          <a:p>
            <a:pPr marL="979170" lvl="1" indent="-182245"/>
            <a:r>
              <a:rPr lang="en-ZA" sz="2800" dirty="0"/>
              <a:t>Bibliometric indicators are quantitative metrics</a:t>
            </a:r>
            <a:endParaRPr lang="en-ZA" sz="2800" dirty="0">
              <a:effectLst>
                <a:outerShdw blurRad="38100" dist="19050" dir="2700000" algn="tl" rotWithShape="0">
                  <a:prstClr val="black">
                    <a:alpha val="40000"/>
                  </a:prstClr>
                </a:outerShdw>
              </a:effectLst>
              <a:cs typeface="Calibri"/>
            </a:endParaRPr>
          </a:p>
          <a:p>
            <a:pPr lvl="2" indent="-182245"/>
            <a:r>
              <a:rPr lang="en-ZA" sz="2800" dirty="0"/>
              <a:t>Research output count</a:t>
            </a:r>
            <a:endParaRPr lang="en-ZA" sz="2800" dirty="0">
              <a:effectLst>
                <a:outerShdw blurRad="38100" dist="19050" dir="2700000" algn="tl" rotWithShape="0">
                  <a:prstClr val="black">
                    <a:alpha val="40000"/>
                  </a:prstClr>
                </a:outerShdw>
              </a:effectLst>
              <a:cs typeface="Calibri"/>
            </a:endParaRPr>
          </a:p>
          <a:p>
            <a:pPr lvl="2" indent="-182245"/>
            <a:r>
              <a:rPr lang="en-ZA" sz="2800" dirty="0"/>
              <a:t>Citations based indicators</a:t>
            </a:r>
            <a:endParaRPr lang="en-ZA" sz="2800" dirty="0">
              <a:effectLst>
                <a:outerShdw blurRad="38100" dist="19050" dir="2700000" algn="tl" rotWithShape="0">
                  <a:prstClr val="black">
                    <a:alpha val="40000"/>
                  </a:prstClr>
                </a:outerShdw>
              </a:effectLst>
              <a:cs typeface="Calibri"/>
            </a:endParaRPr>
          </a:p>
          <a:p>
            <a:pPr lvl="2" indent="-182245"/>
            <a:r>
              <a:rPr lang="en-ZA" sz="2800" dirty="0" err="1"/>
              <a:t>Altmetrics</a:t>
            </a:r>
            <a:r>
              <a:rPr lang="en-ZA" sz="2800" dirty="0"/>
              <a:t> (Attention metrics)</a:t>
            </a:r>
            <a:endParaRPr lang="en-ZA" sz="2800" dirty="0">
              <a:effectLst>
                <a:outerShdw blurRad="38100" dist="19050" dir="2700000" algn="tl" rotWithShape="0">
                  <a:prstClr val="black">
                    <a:alpha val="40000"/>
                  </a:prstClr>
                </a:outerShdw>
              </a:effectLst>
              <a:cs typeface="Calibri"/>
            </a:endParaRPr>
          </a:p>
        </p:txBody>
      </p:sp>
    </p:spTree>
    <p:extLst>
      <p:ext uri="{BB962C8B-B14F-4D97-AF65-F5344CB8AC3E}">
        <p14:creationId xmlns:p14="http://schemas.microsoft.com/office/powerpoint/2010/main" val="1230431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92D9F-F562-8141-8EF8-922CD8356D92}"/>
              </a:ext>
            </a:extLst>
          </p:cNvPr>
          <p:cNvSpPr>
            <a:spLocks noGrp="1"/>
          </p:cNvSpPr>
          <p:nvPr>
            <p:ph type="title"/>
          </p:nvPr>
        </p:nvSpPr>
        <p:spPr/>
        <p:txBody>
          <a:bodyPr/>
          <a:lstStyle/>
          <a:p>
            <a:r>
              <a:rPr lang="en-US" dirty="0"/>
              <a:t>2. Application</a:t>
            </a:r>
          </a:p>
        </p:txBody>
      </p:sp>
      <p:sp>
        <p:nvSpPr>
          <p:cNvPr id="3" name="Content Placeholder 2">
            <a:extLst>
              <a:ext uri="{FF2B5EF4-FFF2-40B4-BE49-F238E27FC236}">
                <a16:creationId xmlns:a16="http://schemas.microsoft.com/office/drawing/2014/main" id="{37887C55-44CB-2A4A-93A3-636DDC173126}"/>
              </a:ext>
            </a:extLst>
          </p:cNvPr>
          <p:cNvSpPr>
            <a:spLocks noGrp="1"/>
          </p:cNvSpPr>
          <p:nvPr>
            <p:ph idx="1"/>
          </p:nvPr>
        </p:nvSpPr>
        <p:spPr>
          <a:xfrm>
            <a:off x="1910441" y="1398498"/>
            <a:ext cx="9881663" cy="4766776"/>
          </a:xfrm>
        </p:spPr>
        <p:txBody>
          <a:bodyPr/>
          <a:lstStyle/>
          <a:p>
            <a:pPr fontAlgn="base"/>
            <a:r>
              <a:rPr lang="en-ZA" dirty="0">
                <a:effectLst/>
              </a:rPr>
              <a:t>The section on </a:t>
            </a:r>
            <a:r>
              <a:rPr lang="en-ZA" b="1" dirty="0">
                <a:effectLst/>
              </a:rPr>
              <a:t>Research outputs</a:t>
            </a:r>
            <a:r>
              <a:rPr lang="en-ZA" dirty="0">
                <a:effectLst/>
              </a:rPr>
              <a:t> can be informed by the researcher’s ORCID profile. Under </a:t>
            </a:r>
            <a:r>
              <a:rPr lang="en-ZA" b="1" dirty="0">
                <a:effectLst/>
              </a:rPr>
              <a:t>Additional details</a:t>
            </a:r>
            <a:r>
              <a:rPr lang="en-ZA" dirty="0">
                <a:effectLst/>
              </a:rPr>
              <a:t>, the </a:t>
            </a:r>
            <a:r>
              <a:rPr lang="en-ZA" b="1" dirty="0">
                <a:effectLst/>
              </a:rPr>
              <a:t>Google Scholar h-index </a:t>
            </a:r>
            <a:r>
              <a:rPr lang="en-ZA" dirty="0">
                <a:effectLst/>
              </a:rPr>
              <a:t>information can be taken from the Google Scholar profile. </a:t>
            </a:r>
          </a:p>
        </p:txBody>
      </p:sp>
    </p:spTree>
    <p:extLst>
      <p:ext uri="{BB962C8B-B14F-4D97-AF65-F5344CB8AC3E}">
        <p14:creationId xmlns:p14="http://schemas.microsoft.com/office/powerpoint/2010/main" val="8541295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51F97-9D43-ED4B-9389-E4ED188B5C0F}"/>
              </a:ext>
            </a:extLst>
          </p:cNvPr>
          <p:cNvSpPr>
            <a:spLocks noGrp="1"/>
          </p:cNvSpPr>
          <p:nvPr>
            <p:ph type="title"/>
          </p:nvPr>
        </p:nvSpPr>
        <p:spPr/>
        <p:txBody>
          <a:bodyPr/>
          <a:lstStyle/>
          <a:p>
            <a:r>
              <a:rPr lang="en-US" dirty="0"/>
              <a:t>2. Application (cont.)</a:t>
            </a:r>
          </a:p>
        </p:txBody>
      </p:sp>
      <p:sp>
        <p:nvSpPr>
          <p:cNvPr id="3" name="Content Placeholder 2">
            <a:extLst>
              <a:ext uri="{FF2B5EF4-FFF2-40B4-BE49-F238E27FC236}">
                <a16:creationId xmlns:a16="http://schemas.microsoft.com/office/drawing/2014/main" id="{42EC60FD-B381-CB4C-9FDD-5BDCE6992ECA}"/>
              </a:ext>
            </a:extLst>
          </p:cNvPr>
          <p:cNvSpPr>
            <a:spLocks noGrp="1"/>
          </p:cNvSpPr>
          <p:nvPr>
            <p:ph idx="1"/>
          </p:nvPr>
        </p:nvSpPr>
        <p:spPr/>
        <p:txBody>
          <a:bodyPr>
            <a:normAutofit/>
          </a:bodyPr>
          <a:lstStyle/>
          <a:p>
            <a:r>
              <a:rPr lang="en-ZA" dirty="0">
                <a:effectLst/>
              </a:rPr>
              <a:t>Best five research outputs in the last 8 years:</a:t>
            </a:r>
          </a:p>
          <a:p>
            <a:pPr lvl="1" fontAlgn="base"/>
            <a:r>
              <a:rPr lang="en-ZA" sz="2000" dirty="0">
                <a:effectLst/>
              </a:rPr>
              <a:t>Metric information of publications provided by the researcher </a:t>
            </a:r>
          </a:p>
          <a:p>
            <a:pPr lvl="2" fontAlgn="base"/>
            <a:r>
              <a:rPr lang="en-ZA" sz="2000" dirty="0">
                <a:effectLst/>
              </a:rPr>
              <a:t>this could be innovative outputs or novel knowledge produced in niche or highly specialised research areas; or, </a:t>
            </a:r>
          </a:p>
          <a:p>
            <a:pPr lvl="1" fontAlgn="base"/>
            <a:r>
              <a:rPr lang="en-ZA" sz="2000" dirty="0">
                <a:effectLst/>
              </a:rPr>
              <a:t>A metrics report of the best five publications based on the metrics available on </a:t>
            </a:r>
            <a:r>
              <a:rPr lang="en-ZA" sz="2000" dirty="0">
                <a:solidFill>
                  <a:schemeClr val="tx1"/>
                </a:solidFill>
                <a:effectLst/>
              </a:rPr>
              <a:t>SciVal, Scopus, Web of Science and other relevant platforms that collect bibliometric data. </a:t>
            </a:r>
            <a:endParaRPr lang="en-US" dirty="0"/>
          </a:p>
        </p:txBody>
      </p:sp>
    </p:spTree>
    <p:extLst>
      <p:ext uri="{BB962C8B-B14F-4D97-AF65-F5344CB8AC3E}">
        <p14:creationId xmlns:p14="http://schemas.microsoft.com/office/powerpoint/2010/main" val="41888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63FF5-681B-784E-8FF6-E446784F21AF}"/>
              </a:ext>
            </a:extLst>
          </p:cNvPr>
          <p:cNvSpPr>
            <a:spLocks noGrp="1"/>
          </p:cNvSpPr>
          <p:nvPr>
            <p:ph type="title"/>
          </p:nvPr>
        </p:nvSpPr>
        <p:spPr/>
        <p:txBody>
          <a:bodyPr/>
          <a:lstStyle/>
          <a:p>
            <a:r>
              <a:rPr lang="en-US" dirty="0"/>
              <a:t>2. Application (cont.)</a:t>
            </a:r>
          </a:p>
        </p:txBody>
      </p:sp>
      <p:sp>
        <p:nvSpPr>
          <p:cNvPr id="3" name="Content Placeholder 2">
            <a:extLst>
              <a:ext uri="{FF2B5EF4-FFF2-40B4-BE49-F238E27FC236}">
                <a16:creationId xmlns:a16="http://schemas.microsoft.com/office/drawing/2014/main" id="{E381901B-A674-4649-BA8D-6254261DBB56}"/>
              </a:ext>
            </a:extLst>
          </p:cNvPr>
          <p:cNvSpPr>
            <a:spLocks noGrp="1"/>
          </p:cNvSpPr>
          <p:nvPr>
            <p:ph idx="1"/>
          </p:nvPr>
        </p:nvSpPr>
        <p:spPr/>
        <p:txBody>
          <a:bodyPr>
            <a:normAutofit/>
          </a:bodyPr>
          <a:lstStyle/>
          <a:p>
            <a:pPr fontAlgn="base"/>
            <a:r>
              <a:rPr lang="en-ZA" dirty="0">
                <a:effectLst/>
              </a:rPr>
              <a:t>Brief description of completed research and self-assessment of research output: </a:t>
            </a:r>
          </a:p>
          <a:p>
            <a:pPr lvl="1" fontAlgn="base"/>
            <a:r>
              <a:rPr lang="en-ZA" sz="2200" dirty="0">
                <a:effectLst/>
              </a:rPr>
              <a:t>A basic bibliometrics report of the last 8 years can be generated to inform the description </a:t>
            </a:r>
          </a:p>
          <a:p>
            <a:pPr lvl="1" fontAlgn="base"/>
            <a:r>
              <a:rPr lang="en-ZA" sz="2200" dirty="0">
                <a:effectLst/>
              </a:rPr>
              <a:t>The librarian can provide more detail for notable works as informed by the researcher; perhaps multiple publications emanating from one research project (including supervision of masters or PhD projects from said research project). </a:t>
            </a:r>
          </a:p>
          <a:p>
            <a:endParaRPr lang="en-US" dirty="0"/>
          </a:p>
        </p:txBody>
      </p:sp>
    </p:spTree>
    <p:extLst>
      <p:ext uri="{BB962C8B-B14F-4D97-AF65-F5344CB8AC3E}">
        <p14:creationId xmlns:p14="http://schemas.microsoft.com/office/powerpoint/2010/main" val="17705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0E2D-1610-4F6C-8D94-D3F388D39A22}"/>
              </a:ext>
            </a:extLst>
          </p:cNvPr>
          <p:cNvSpPr>
            <a:spLocks noGrp="1"/>
          </p:cNvSpPr>
          <p:nvPr>
            <p:ph type="title"/>
          </p:nvPr>
        </p:nvSpPr>
        <p:spPr>
          <a:xfrm>
            <a:off x="1910442" y="273353"/>
            <a:ext cx="9881662" cy="968438"/>
          </a:xfrm>
        </p:spPr>
        <p:txBody>
          <a:bodyPr anchor="b">
            <a:normAutofit/>
          </a:bodyPr>
          <a:lstStyle/>
          <a:p>
            <a:r>
              <a:rPr lang="en-ZA" dirty="0"/>
              <a:t>Narrative : purpose</a:t>
            </a:r>
          </a:p>
        </p:txBody>
      </p:sp>
      <p:graphicFrame>
        <p:nvGraphicFramePr>
          <p:cNvPr id="5" name="Content Placeholder 2">
            <a:extLst>
              <a:ext uri="{FF2B5EF4-FFF2-40B4-BE49-F238E27FC236}">
                <a16:creationId xmlns:a16="http://schemas.microsoft.com/office/drawing/2014/main" id="{DABBF4C4-9506-49CA-8319-2C5CD40F4B27}"/>
              </a:ext>
            </a:extLst>
          </p:cNvPr>
          <p:cNvGraphicFramePr>
            <a:graphicFrameLocks noGrp="1"/>
          </p:cNvGraphicFramePr>
          <p:nvPr>
            <p:ph idx="1"/>
          </p:nvPr>
        </p:nvGraphicFramePr>
        <p:xfrm>
          <a:off x="1910441" y="1398497"/>
          <a:ext cx="9881663" cy="503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422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0E2D-1610-4F6C-8D94-D3F388D39A22}"/>
              </a:ext>
            </a:extLst>
          </p:cNvPr>
          <p:cNvSpPr>
            <a:spLocks noGrp="1"/>
          </p:cNvSpPr>
          <p:nvPr>
            <p:ph type="title"/>
          </p:nvPr>
        </p:nvSpPr>
        <p:spPr>
          <a:xfrm>
            <a:off x="1910442" y="273353"/>
            <a:ext cx="9881662" cy="968438"/>
          </a:xfrm>
        </p:spPr>
        <p:txBody>
          <a:bodyPr anchor="b">
            <a:normAutofit/>
          </a:bodyPr>
          <a:lstStyle/>
          <a:p>
            <a:r>
              <a:rPr lang="en-ZA" dirty="0"/>
              <a:t>Narrative : questions to assist the process </a:t>
            </a:r>
            <a:r>
              <a:rPr lang="en-ZA" dirty="0" err="1"/>
              <a:t>cont</a:t>
            </a:r>
            <a:r>
              <a:rPr lang="en-ZA" dirty="0"/>
              <a:t>…</a:t>
            </a:r>
          </a:p>
        </p:txBody>
      </p:sp>
      <p:graphicFrame>
        <p:nvGraphicFramePr>
          <p:cNvPr id="5" name="Content Placeholder 2">
            <a:extLst>
              <a:ext uri="{FF2B5EF4-FFF2-40B4-BE49-F238E27FC236}">
                <a16:creationId xmlns:a16="http://schemas.microsoft.com/office/drawing/2014/main" id="{DABBF4C4-9506-49CA-8319-2C5CD40F4B27}"/>
              </a:ext>
            </a:extLst>
          </p:cNvPr>
          <p:cNvGraphicFramePr>
            <a:graphicFrameLocks noGrp="1"/>
          </p:cNvGraphicFramePr>
          <p:nvPr>
            <p:ph idx="1"/>
          </p:nvPr>
        </p:nvGraphicFramePr>
        <p:xfrm>
          <a:off x="1910441" y="1398497"/>
          <a:ext cx="9881663" cy="503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119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0E2D-1610-4F6C-8D94-D3F388D39A22}"/>
              </a:ext>
            </a:extLst>
          </p:cNvPr>
          <p:cNvSpPr>
            <a:spLocks noGrp="1"/>
          </p:cNvSpPr>
          <p:nvPr>
            <p:ph type="title"/>
          </p:nvPr>
        </p:nvSpPr>
        <p:spPr>
          <a:xfrm>
            <a:off x="1910442" y="273353"/>
            <a:ext cx="9881662" cy="968438"/>
          </a:xfrm>
        </p:spPr>
        <p:txBody>
          <a:bodyPr anchor="b">
            <a:normAutofit/>
          </a:bodyPr>
          <a:lstStyle/>
          <a:p>
            <a:r>
              <a:rPr lang="en-ZA" dirty="0"/>
              <a:t>Narrative: questions to assist the process</a:t>
            </a:r>
          </a:p>
        </p:txBody>
      </p:sp>
      <p:graphicFrame>
        <p:nvGraphicFramePr>
          <p:cNvPr id="5" name="Content Placeholder 2">
            <a:extLst>
              <a:ext uri="{FF2B5EF4-FFF2-40B4-BE49-F238E27FC236}">
                <a16:creationId xmlns:a16="http://schemas.microsoft.com/office/drawing/2014/main" id="{DABBF4C4-9506-49CA-8319-2C5CD40F4B27}"/>
              </a:ext>
            </a:extLst>
          </p:cNvPr>
          <p:cNvGraphicFramePr>
            <a:graphicFrameLocks noGrp="1"/>
          </p:cNvGraphicFramePr>
          <p:nvPr>
            <p:ph idx="1"/>
          </p:nvPr>
        </p:nvGraphicFramePr>
        <p:xfrm>
          <a:off x="1910441" y="1398497"/>
          <a:ext cx="9881663" cy="5034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2981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F8C5DE-7EE7-479C-9194-E3E98380514B}"/>
              </a:ext>
            </a:extLst>
          </p:cNvPr>
          <p:cNvPicPr>
            <a:picLocks noChangeAspect="1"/>
          </p:cNvPicPr>
          <p:nvPr/>
        </p:nvPicPr>
        <p:blipFill rotWithShape="1">
          <a:blip r:embed="rId2"/>
          <a:srcRect t="5423"/>
          <a:stretch/>
        </p:blipFill>
        <p:spPr>
          <a:xfrm>
            <a:off x="2123148" y="-12381"/>
            <a:ext cx="9510052" cy="6882761"/>
          </a:xfrm>
          <a:prstGeom prst="rect">
            <a:avLst/>
          </a:prstGeom>
        </p:spPr>
      </p:pic>
    </p:spTree>
    <p:extLst>
      <p:ext uri="{BB962C8B-B14F-4D97-AF65-F5344CB8AC3E}">
        <p14:creationId xmlns:p14="http://schemas.microsoft.com/office/powerpoint/2010/main" val="22074587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0E2D-1610-4F6C-8D94-D3F388D39A22}"/>
              </a:ext>
            </a:extLst>
          </p:cNvPr>
          <p:cNvSpPr>
            <a:spLocks noGrp="1"/>
          </p:cNvSpPr>
          <p:nvPr>
            <p:ph type="title"/>
          </p:nvPr>
        </p:nvSpPr>
        <p:spPr>
          <a:xfrm>
            <a:off x="1910442" y="273353"/>
            <a:ext cx="9881662" cy="968438"/>
          </a:xfrm>
        </p:spPr>
        <p:txBody>
          <a:bodyPr anchor="b">
            <a:normAutofit/>
          </a:bodyPr>
          <a:lstStyle/>
          <a:p>
            <a:r>
              <a:rPr lang="en-ZA" dirty="0"/>
              <a:t>Note:</a:t>
            </a:r>
          </a:p>
        </p:txBody>
      </p:sp>
      <p:sp>
        <p:nvSpPr>
          <p:cNvPr id="3" name="Content Placeholder 2">
            <a:extLst>
              <a:ext uri="{FF2B5EF4-FFF2-40B4-BE49-F238E27FC236}">
                <a16:creationId xmlns:a16="http://schemas.microsoft.com/office/drawing/2014/main" id="{84F0FCD1-4094-4530-BDCD-1736D18D06AE}"/>
              </a:ext>
            </a:extLst>
          </p:cNvPr>
          <p:cNvSpPr>
            <a:spLocks noGrp="1"/>
          </p:cNvSpPr>
          <p:nvPr>
            <p:ph idx="1"/>
          </p:nvPr>
        </p:nvSpPr>
        <p:spPr/>
        <p:txBody>
          <a:bodyPr/>
          <a:lstStyle/>
          <a:p>
            <a:r>
              <a:rPr lang="en-ZA" dirty="0"/>
              <a:t>In order to get the maximum benefit of this service offering, we advise that you allow the Libraries at least 2 weeks to assist you in your application. </a:t>
            </a:r>
          </a:p>
          <a:p>
            <a:r>
              <a:rPr lang="en-ZA" dirty="0"/>
              <a:t>You can contact the Libraries by getting in contact with the Principal Librarian responsible for supporting </a:t>
            </a:r>
            <a:r>
              <a:rPr lang="en-ZA"/>
              <a:t>your faculty.</a:t>
            </a:r>
            <a:endParaRPr lang="en-ZA" dirty="0"/>
          </a:p>
        </p:txBody>
      </p:sp>
    </p:spTree>
    <p:extLst>
      <p:ext uri="{BB962C8B-B14F-4D97-AF65-F5344CB8AC3E}">
        <p14:creationId xmlns:p14="http://schemas.microsoft.com/office/powerpoint/2010/main" val="477463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E0E2D-1610-4F6C-8D94-D3F388D39A22}"/>
              </a:ext>
            </a:extLst>
          </p:cNvPr>
          <p:cNvSpPr>
            <a:spLocks noGrp="1"/>
          </p:cNvSpPr>
          <p:nvPr>
            <p:ph type="title"/>
          </p:nvPr>
        </p:nvSpPr>
        <p:spPr>
          <a:xfrm>
            <a:off x="1910442" y="273353"/>
            <a:ext cx="9881662" cy="968438"/>
          </a:xfrm>
          <a:ln>
            <a:solidFill>
              <a:schemeClr val="accent2">
                <a:lumMod val="75000"/>
              </a:schemeClr>
            </a:solidFill>
          </a:ln>
        </p:spPr>
        <p:txBody>
          <a:bodyPr anchor="b">
            <a:normAutofit/>
          </a:bodyPr>
          <a:lstStyle/>
          <a:p>
            <a:r>
              <a:rPr lang="en-ZA" dirty="0"/>
              <a:t>Details for the Principal librarians</a:t>
            </a:r>
          </a:p>
        </p:txBody>
      </p:sp>
      <p:sp>
        <p:nvSpPr>
          <p:cNvPr id="6" name="Rectangle 5">
            <a:extLst>
              <a:ext uri="{FF2B5EF4-FFF2-40B4-BE49-F238E27FC236}">
                <a16:creationId xmlns:a16="http://schemas.microsoft.com/office/drawing/2014/main" id="{19635DEE-766D-4482-9B1C-B51B7F02A4C3}"/>
              </a:ext>
            </a:extLst>
          </p:cNvPr>
          <p:cNvSpPr/>
          <p:nvPr/>
        </p:nvSpPr>
        <p:spPr>
          <a:xfrm>
            <a:off x="1910442" y="1441603"/>
            <a:ext cx="9221384" cy="4401205"/>
          </a:xfrm>
          <a:prstGeom prst="rect">
            <a:avLst/>
          </a:prstGeom>
        </p:spPr>
        <p:txBody>
          <a:bodyPr wrap="square">
            <a:spAutoFit/>
          </a:bodyPr>
          <a:lstStyle/>
          <a:p>
            <a:r>
              <a:rPr lang="en-ZA" sz="2000" b="1" dirty="0"/>
              <a:t>CHED</a:t>
            </a:r>
            <a:r>
              <a:rPr lang="en-ZA" sz="2000" dirty="0"/>
              <a:t>: Glynnis Johnson – </a:t>
            </a:r>
            <a:r>
              <a:rPr lang="en-ZA" sz="2000" dirty="0">
                <a:hlinkClick r:id="rId2"/>
              </a:rPr>
              <a:t>glynnis.johnson@uct.ac.za</a:t>
            </a:r>
            <a:endParaRPr lang="en-ZA" sz="2000" dirty="0"/>
          </a:p>
          <a:p>
            <a:endParaRPr lang="en-ZA" sz="2000" dirty="0"/>
          </a:p>
          <a:p>
            <a:r>
              <a:rPr lang="en-ZA" sz="2000" b="1" dirty="0"/>
              <a:t>Commerce</a:t>
            </a:r>
            <a:r>
              <a:rPr lang="en-ZA" sz="2000" dirty="0"/>
              <a:t>: Glynnis Johnson – </a:t>
            </a:r>
            <a:r>
              <a:rPr lang="en-ZA" sz="2000" dirty="0">
                <a:hlinkClick r:id="rId2"/>
              </a:rPr>
              <a:t>glynnis.johnson@uct.ac.za</a:t>
            </a:r>
            <a:endParaRPr lang="en-ZA" sz="2000" dirty="0"/>
          </a:p>
          <a:p>
            <a:endParaRPr lang="en-ZA" sz="2000" dirty="0"/>
          </a:p>
          <a:p>
            <a:r>
              <a:rPr lang="en-ZA" sz="2000" b="1" dirty="0"/>
              <a:t>Engineering and the Built Environment</a:t>
            </a:r>
            <a:r>
              <a:rPr lang="en-ZA" sz="2000" dirty="0"/>
              <a:t>: Amina Adam – </a:t>
            </a:r>
            <a:r>
              <a:rPr lang="en-ZA" sz="2000" dirty="0">
                <a:hlinkClick r:id="rId3"/>
              </a:rPr>
              <a:t>amina.adam@uct.ac.za</a:t>
            </a:r>
            <a:endParaRPr lang="en-ZA" sz="2000" dirty="0"/>
          </a:p>
          <a:p>
            <a:r>
              <a:rPr lang="en-ZA" sz="2000" dirty="0"/>
              <a:t> </a:t>
            </a:r>
          </a:p>
          <a:p>
            <a:r>
              <a:rPr lang="en-ZA" sz="2000" b="1" dirty="0"/>
              <a:t>Health Sciences</a:t>
            </a:r>
            <a:r>
              <a:rPr lang="en-ZA" sz="2000" dirty="0"/>
              <a:t>: Brandon Adams – </a:t>
            </a:r>
            <a:r>
              <a:rPr lang="en-ZA" sz="2000" dirty="0">
                <a:hlinkClick r:id="rId4"/>
              </a:rPr>
              <a:t>brandon.adams@uct.ac.za</a:t>
            </a:r>
            <a:endParaRPr lang="en-ZA" sz="2000" dirty="0"/>
          </a:p>
          <a:p>
            <a:r>
              <a:rPr lang="en-ZA" sz="2000" dirty="0"/>
              <a:t> </a:t>
            </a:r>
          </a:p>
          <a:p>
            <a:r>
              <a:rPr lang="en-ZA" sz="2000" b="1" dirty="0"/>
              <a:t>Humanities</a:t>
            </a:r>
            <a:r>
              <a:rPr lang="en-ZA" sz="2000" dirty="0"/>
              <a:t>: Alex D’Angelo – </a:t>
            </a:r>
            <a:r>
              <a:rPr lang="en-ZA" sz="2000" dirty="0">
                <a:hlinkClick r:id="rId5"/>
              </a:rPr>
              <a:t>alexander.dangelo@uct.ac.za</a:t>
            </a:r>
            <a:endParaRPr lang="en-ZA" sz="2000" dirty="0"/>
          </a:p>
          <a:p>
            <a:endParaRPr lang="en-ZA" sz="2000" dirty="0"/>
          </a:p>
          <a:p>
            <a:r>
              <a:rPr lang="en-ZA" sz="2000" b="1" dirty="0"/>
              <a:t>Law</a:t>
            </a:r>
            <a:r>
              <a:rPr lang="en-ZA" sz="2000" dirty="0"/>
              <a:t>: Sadiq Keraan – </a:t>
            </a:r>
            <a:r>
              <a:rPr lang="en-ZA" sz="2000" dirty="0">
                <a:hlinkClick r:id="rId6"/>
              </a:rPr>
              <a:t>sadiq.keraan@uct.ac.za</a:t>
            </a:r>
            <a:endParaRPr lang="en-ZA" sz="2000" dirty="0"/>
          </a:p>
          <a:p>
            <a:r>
              <a:rPr lang="en-ZA" sz="2000" dirty="0"/>
              <a:t> </a:t>
            </a:r>
          </a:p>
          <a:p>
            <a:r>
              <a:rPr lang="en-ZA" sz="2000" b="1" dirty="0"/>
              <a:t>Science</a:t>
            </a:r>
            <a:r>
              <a:rPr lang="en-ZA" sz="2000" dirty="0"/>
              <a:t>: Amina Adam – </a:t>
            </a:r>
            <a:r>
              <a:rPr lang="en-ZA" sz="2000" dirty="0">
                <a:hlinkClick r:id="rId3"/>
              </a:rPr>
              <a:t>amina.adam@uct.ac.za</a:t>
            </a:r>
            <a:endParaRPr lang="en-ZA" sz="2000" dirty="0"/>
          </a:p>
          <a:p>
            <a:endParaRPr lang="en-ZA" sz="2000" dirty="0"/>
          </a:p>
        </p:txBody>
      </p:sp>
    </p:spTree>
    <p:extLst>
      <p:ext uri="{BB962C8B-B14F-4D97-AF65-F5344CB8AC3E}">
        <p14:creationId xmlns:p14="http://schemas.microsoft.com/office/powerpoint/2010/main" val="4138070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61EDE-C9AD-954F-A646-49C733C9132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EA4D9F6-48AF-6A49-AC24-D1A91B203C36}"/>
              </a:ext>
            </a:extLst>
          </p:cNvPr>
          <p:cNvSpPr>
            <a:spLocks noGrp="1"/>
          </p:cNvSpPr>
          <p:nvPr>
            <p:ph idx="1"/>
          </p:nvPr>
        </p:nvSpPr>
        <p:spPr/>
        <p:txBody>
          <a:bodyPr/>
          <a:lstStyle/>
          <a:p>
            <a:r>
              <a:rPr lang="en-US" dirty="0"/>
              <a:t>Library support for NRF rating applications</a:t>
            </a:r>
          </a:p>
          <a:p>
            <a:r>
              <a:rPr lang="en-US" dirty="0"/>
              <a:t>Read beforehand as preparation</a:t>
            </a:r>
          </a:p>
          <a:p>
            <a:r>
              <a:rPr lang="en-US" dirty="0"/>
              <a:t>Narrative</a:t>
            </a:r>
          </a:p>
          <a:p>
            <a:r>
              <a:rPr lang="en-US" dirty="0"/>
              <a:t>Checklist – track progress</a:t>
            </a:r>
          </a:p>
        </p:txBody>
      </p:sp>
    </p:spTree>
    <p:extLst>
      <p:ext uri="{BB962C8B-B14F-4D97-AF65-F5344CB8AC3E}">
        <p14:creationId xmlns:p14="http://schemas.microsoft.com/office/powerpoint/2010/main" val="393687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E2205-437A-444D-B1F1-3B96C2E5CE9D}"/>
              </a:ext>
            </a:extLst>
          </p:cNvPr>
          <p:cNvSpPr>
            <a:spLocks noGrp="1"/>
          </p:cNvSpPr>
          <p:nvPr>
            <p:ph type="title"/>
          </p:nvPr>
        </p:nvSpPr>
        <p:spPr/>
        <p:txBody>
          <a:bodyPr/>
          <a:lstStyle/>
          <a:p>
            <a:r>
              <a:rPr lang="en-ZA"/>
              <a:t>Bibliometric services</a:t>
            </a:r>
          </a:p>
        </p:txBody>
      </p:sp>
      <p:sp>
        <p:nvSpPr>
          <p:cNvPr id="3" name="Content Placeholder 2">
            <a:extLst>
              <a:ext uri="{FF2B5EF4-FFF2-40B4-BE49-F238E27FC236}">
                <a16:creationId xmlns:a16="http://schemas.microsoft.com/office/drawing/2014/main" id="{2BA3CEA7-96DC-435B-9EA9-5F5182028F0D}"/>
              </a:ext>
            </a:extLst>
          </p:cNvPr>
          <p:cNvSpPr>
            <a:spLocks noGrp="1"/>
          </p:cNvSpPr>
          <p:nvPr>
            <p:ph idx="1"/>
          </p:nvPr>
        </p:nvSpPr>
        <p:spPr/>
        <p:txBody>
          <a:bodyPr vert="horz" lIns="0" tIns="45720" rIns="0" bIns="45720" rtlCol="0" anchor="t">
            <a:normAutofit/>
          </a:bodyPr>
          <a:lstStyle/>
          <a:p>
            <a:pPr indent="-90170"/>
            <a:r>
              <a:rPr lang="en-ZA" dirty="0"/>
              <a:t>Assistance is provided in</a:t>
            </a:r>
            <a:endParaRPr lang="en-US" dirty="0"/>
          </a:p>
          <a:p>
            <a:pPr lvl="2" indent="-182245"/>
            <a:r>
              <a:rPr lang="en-ZA" dirty="0"/>
              <a:t>setting up author </a:t>
            </a:r>
            <a:r>
              <a:rPr lang="en-ZA" dirty="0">
                <a:ea typeface="+mn-lt"/>
                <a:cs typeface="+mn-lt"/>
              </a:rPr>
              <a:t>profiles and IDs</a:t>
            </a:r>
            <a:endParaRPr lang="en-ZA" dirty="0">
              <a:effectLst>
                <a:outerShdw blurRad="38100" dist="19050" dir="2700000" algn="tl" rotWithShape="0">
                  <a:prstClr val="black">
                    <a:alpha val="40000"/>
                  </a:prstClr>
                </a:outerShdw>
              </a:effectLst>
              <a:ea typeface="+mn-lt"/>
              <a:cs typeface="+mn-lt"/>
            </a:endParaRPr>
          </a:p>
          <a:p>
            <a:pPr lvl="2" indent="-182245"/>
            <a:r>
              <a:rPr lang="en-ZA" dirty="0"/>
              <a:t>collating relevant metrics and generate evidence of research impact reports  </a:t>
            </a:r>
            <a:endParaRPr lang="en-ZA" dirty="0">
              <a:effectLst>
                <a:outerShdw blurRad="38100" dist="19050" dir="2700000" algn="tl" rotWithShape="0">
                  <a:prstClr val="black">
                    <a:alpha val="40000"/>
                  </a:prstClr>
                </a:outerShdw>
              </a:effectLst>
              <a:cs typeface="Calibri"/>
            </a:endParaRPr>
          </a:p>
          <a:p>
            <a:pPr lvl="2" indent="-182245"/>
            <a:r>
              <a:rPr lang="en-ZA" dirty="0"/>
              <a:t>interpret metrics to motivate for applications (bibliometric narratives)</a:t>
            </a:r>
            <a:endParaRPr lang="en-ZA" dirty="0">
              <a:effectLst>
                <a:outerShdw blurRad="38100" dist="19050" dir="2700000" algn="tl" rotWithShape="0">
                  <a:prstClr val="black">
                    <a:alpha val="40000"/>
                  </a:prstClr>
                </a:outerShdw>
              </a:effectLst>
              <a:cs typeface="Calibri"/>
            </a:endParaRPr>
          </a:p>
          <a:p>
            <a:pPr lvl="2"/>
            <a:endParaRPr lang="en-ZA"/>
          </a:p>
          <a:p>
            <a:endParaRPr lang="en-ZA"/>
          </a:p>
        </p:txBody>
      </p:sp>
    </p:spTree>
    <p:extLst>
      <p:ext uri="{BB962C8B-B14F-4D97-AF65-F5344CB8AC3E}">
        <p14:creationId xmlns:p14="http://schemas.microsoft.com/office/powerpoint/2010/main" val="207029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81A64A-46EB-DA4D-AD4B-438B91616F63}"/>
              </a:ext>
            </a:extLst>
          </p:cNvPr>
          <p:cNvSpPr>
            <a:spLocks noGrp="1"/>
          </p:cNvSpPr>
          <p:nvPr>
            <p:ph type="ctrTitle"/>
          </p:nvPr>
        </p:nvSpPr>
        <p:spPr/>
        <p:txBody>
          <a:bodyPr/>
          <a:lstStyle/>
          <a:p>
            <a:r>
              <a:rPr lang="en-US" dirty="0"/>
              <a:t>Thank you</a:t>
            </a:r>
          </a:p>
        </p:txBody>
      </p:sp>
      <p:sp>
        <p:nvSpPr>
          <p:cNvPr id="5" name="Text Placeholder 4">
            <a:extLst>
              <a:ext uri="{FF2B5EF4-FFF2-40B4-BE49-F238E27FC236}">
                <a16:creationId xmlns:a16="http://schemas.microsoft.com/office/drawing/2014/main" id="{E2EFAA66-26BA-6D45-953D-CA8287FE522D}"/>
              </a:ext>
            </a:extLst>
          </p:cNvPr>
          <p:cNvSpPr>
            <a:spLocks noGrp="1"/>
          </p:cNvSpPr>
          <p:nvPr>
            <p:ph type="subTitle" idx="1"/>
          </p:nvPr>
        </p:nvSpPr>
        <p:spPr/>
        <p:txBody>
          <a:bodyPr/>
          <a:lstStyle/>
          <a:p>
            <a:r>
              <a:rPr lang="en-US" dirty="0">
                <a:hlinkClick r:id="rId2"/>
              </a:rPr>
              <a:t>Jeremiah.Pietersen@uct.ac.za</a:t>
            </a:r>
            <a:r>
              <a:rPr lang="en-US" dirty="0"/>
              <a:t> </a:t>
            </a:r>
          </a:p>
          <a:p>
            <a:r>
              <a:rPr lang="en-US" dirty="0">
                <a:hlinkClick r:id="rId3"/>
              </a:rPr>
              <a:t>Anthea.Paulsen@uct.ac.za</a:t>
            </a:r>
            <a:r>
              <a:rPr lang="en-US" dirty="0"/>
              <a:t> </a:t>
            </a:r>
          </a:p>
        </p:txBody>
      </p:sp>
    </p:spTree>
    <p:extLst>
      <p:ext uri="{BB962C8B-B14F-4D97-AF65-F5344CB8AC3E}">
        <p14:creationId xmlns:p14="http://schemas.microsoft.com/office/powerpoint/2010/main" val="162822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7F936-8D51-47DD-BD02-9E4D8A0BD8C6}"/>
              </a:ext>
            </a:extLst>
          </p:cNvPr>
          <p:cNvSpPr>
            <a:spLocks noGrp="1"/>
          </p:cNvSpPr>
          <p:nvPr>
            <p:ph type="ctrTitle"/>
          </p:nvPr>
        </p:nvSpPr>
        <p:spPr/>
        <p:txBody>
          <a:bodyPr>
            <a:normAutofit/>
          </a:bodyPr>
          <a:lstStyle/>
          <a:p>
            <a:r>
              <a:rPr lang="en-ZA" sz="5900" dirty="0"/>
              <a:t>Bibliometric indicators (metrics)</a:t>
            </a:r>
          </a:p>
        </p:txBody>
      </p:sp>
      <p:sp>
        <p:nvSpPr>
          <p:cNvPr id="3" name="Text Placeholder 2">
            <a:extLst>
              <a:ext uri="{FF2B5EF4-FFF2-40B4-BE49-F238E27FC236}">
                <a16:creationId xmlns:a16="http://schemas.microsoft.com/office/drawing/2014/main" id="{70A4907E-8C3F-4CF3-8CD1-40457B380D5C}"/>
              </a:ext>
            </a:extLst>
          </p:cNvPr>
          <p:cNvSpPr>
            <a:spLocks noGrp="1"/>
          </p:cNvSpPr>
          <p:nvPr>
            <p:ph type="body" idx="1"/>
          </p:nvPr>
        </p:nvSpPr>
        <p:spPr/>
        <p:txBody>
          <a:bodyPr/>
          <a:lstStyle/>
          <a:p>
            <a:r>
              <a:rPr lang="en-ZA" dirty="0"/>
              <a:t>Faadiel Latief</a:t>
            </a:r>
          </a:p>
          <a:p>
            <a:r>
              <a:rPr lang="en-ZA" dirty="0">
                <a:hlinkClick r:id="rId3"/>
              </a:rPr>
              <a:t>faadiel.Latief@uct.ac.za</a:t>
            </a:r>
            <a:r>
              <a:rPr lang="en-ZA" dirty="0"/>
              <a:t> </a:t>
            </a:r>
          </a:p>
          <a:p>
            <a:r>
              <a:rPr lang="en-ZA" dirty="0"/>
              <a:t>021 650 4353</a:t>
            </a:r>
          </a:p>
          <a:p>
            <a:endParaRPr lang="en-ZA" dirty="0"/>
          </a:p>
        </p:txBody>
      </p:sp>
    </p:spTree>
    <p:extLst>
      <p:ext uri="{BB962C8B-B14F-4D97-AF65-F5344CB8AC3E}">
        <p14:creationId xmlns:p14="http://schemas.microsoft.com/office/powerpoint/2010/main" val="96560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744D1E6-3555-4A1C-B39E-0682EC549F22}"/>
              </a:ext>
            </a:extLst>
          </p:cNvPr>
          <p:cNvSpPr/>
          <p:nvPr/>
        </p:nvSpPr>
        <p:spPr>
          <a:xfrm>
            <a:off x="1800271" y="2068226"/>
            <a:ext cx="3053083" cy="2747636"/>
          </a:xfrm>
          <a:prstGeom prst="ellipse">
            <a:avLst/>
          </a:prstGeom>
          <a:solidFill>
            <a:srgbClr val="A2DDF4"/>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ZA" sz="2800" b="1" dirty="0">
                <a:ln w="0"/>
                <a:solidFill>
                  <a:schemeClr val="tx1"/>
                </a:solidFill>
                <a:effectLst>
                  <a:outerShdw blurRad="38100" dist="38100" dir="2700000" algn="tl">
                    <a:srgbClr val="000000">
                      <a:alpha val="43137"/>
                    </a:srgbClr>
                  </a:outerShdw>
                </a:effectLst>
              </a:rPr>
              <a:t>Metrics </a:t>
            </a:r>
          </a:p>
          <a:p>
            <a:pPr marL="457200" indent="-457200">
              <a:buFont typeface="Arial" panose="020B0604020202020204" pitchFamily="34" charset="0"/>
              <a:buChar char="•"/>
            </a:pPr>
            <a:r>
              <a:rPr lang="en-ZA" sz="2800" dirty="0">
                <a:ln w="0"/>
                <a:solidFill>
                  <a:schemeClr val="tx1"/>
                </a:solidFill>
                <a:effectLst>
                  <a:outerShdw blurRad="38100" dist="38100" dir="2700000" algn="tl">
                    <a:srgbClr val="000000">
                      <a:alpha val="43137"/>
                    </a:srgbClr>
                  </a:outerShdw>
                </a:effectLst>
              </a:rPr>
              <a:t>Visibility</a:t>
            </a:r>
          </a:p>
          <a:p>
            <a:pPr marL="457200" indent="-457200">
              <a:buFont typeface="Arial" panose="020B0604020202020204" pitchFamily="34" charset="0"/>
              <a:buChar char="•"/>
            </a:pPr>
            <a:r>
              <a:rPr lang="en-ZA" sz="2800" dirty="0">
                <a:ln w="0"/>
                <a:solidFill>
                  <a:schemeClr val="tx1"/>
                </a:solidFill>
                <a:effectLst>
                  <a:outerShdw blurRad="38100" dist="38100" dir="2700000" algn="tl">
                    <a:srgbClr val="000000">
                      <a:alpha val="43137"/>
                    </a:srgbClr>
                  </a:outerShdw>
                </a:effectLst>
              </a:rPr>
              <a:t>Impact </a:t>
            </a:r>
          </a:p>
        </p:txBody>
      </p:sp>
      <p:sp>
        <p:nvSpPr>
          <p:cNvPr id="10" name="Oval 9">
            <a:extLst>
              <a:ext uri="{FF2B5EF4-FFF2-40B4-BE49-F238E27FC236}">
                <a16:creationId xmlns:a16="http://schemas.microsoft.com/office/drawing/2014/main" id="{4F17DF0B-E7FA-411C-9D84-38BF88C26D3D}"/>
              </a:ext>
            </a:extLst>
          </p:cNvPr>
          <p:cNvSpPr/>
          <p:nvPr/>
        </p:nvSpPr>
        <p:spPr>
          <a:xfrm>
            <a:off x="5306653" y="140671"/>
            <a:ext cx="4920550" cy="2378617"/>
          </a:xfrm>
          <a:prstGeom prst="ellipse">
            <a:avLst/>
          </a:prstGeom>
          <a:solidFill>
            <a:srgbClr val="C8EAF8"/>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ZA" sz="2800" b="1" dirty="0">
                <a:ln w="0"/>
                <a:solidFill>
                  <a:schemeClr val="tx1"/>
                </a:solidFill>
                <a:effectLst>
                  <a:outerShdw blurRad="38100" dist="38100" dir="2700000" algn="tl">
                    <a:srgbClr val="000000">
                      <a:alpha val="43137"/>
                    </a:srgbClr>
                  </a:outerShdw>
                </a:effectLst>
              </a:rPr>
              <a:t>Author metrics</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Total citations received</a:t>
            </a:r>
          </a:p>
          <a:p>
            <a:pPr marL="457200" indent="-457200">
              <a:buFont typeface="Arial" panose="020B0604020202020204" pitchFamily="34" charset="0"/>
              <a:buChar char="•"/>
            </a:pPr>
            <a:r>
              <a:rPr lang="en-ZA" sz="2300" i="1" dirty="0">
                <a:ln w="0"/>
                <a:solidFill>
                  <a:schemeClr val="tx1"/>
                </a:solidFill>
                <a:effectLst>
                  <a:outerShdw blurRad="38100" dist="38100" dir="2700000" algn="tl">
                    <a:srgbClr val="000000">
                      <a:alpha val="43137"/>
                    </a:srgbClr>
                  </a:outerShdw>
                </a:effectLst>
              </a:rPr>
              <a:t>h-index</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Output count </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Average citation</a:t>
            </a:r>
          </a:p>
        </p:txBody>
      </p:sp>
      <p:sp>
        <p:nvSpPr>
          <p:cNvPr id="12" name="Oval 11">
            <a:extLst>
              <a:ext uri="{FF2B5EF4-FFF2-40B4-BE49-F238E27FC236}">
                <a16:creationId xmlns:a16="http://schemas.microsoft.com/office/drawing/2014/main" id="{DD11EA47-15B0-47F4-94DB-0093523E3BDF}"/>
              </a:ext>
            </a:extLst>
          </p:cNvPr>
          <p:cNvSpPr/>
          <p:nvPr/>
        </p:nvSpPr>
        <p:spPr>
          <a:xfrm>
            <a:off x="8031062" y="2235844"/>
            <a:ext cx="3957708" cy="2378617"/>
          </a:xfrm>
          <a:prstGeom prst="ellipse">
            <a:avLst/>
          </a:prstGeom>
          <a:solidFill>
            <a:srgbClr val="C8E6D1"/>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ZA" sz="2800" b="1" dirty="0">
                <a:ln w="0"/>
                <a:solidFill>
                  <a:schemeClr val="tx1"/>
                </a:solidFill>
                <a:effectLst>
                  <a:outerShdw blurRad="38100" dist="38100" dir="2700000" algn="tl">
                    <a:srgbClr val="000000">
                      <a:alpha val="43137"/>
                    </a:srgbClr>
                  </a:outerShdw>
                </a:effectLst>
              </a:rPr>
              <a:t>Journal metrics </a:t>
            </a:r>
            <a:r>
              <a:rPr lang="en-ZA" sz="2400" dirty="0">
                <a:ln w="0"/>
                <a:solidFill>
                  <a:schemeClr val="tx1"/>
                </a:solidFill>
                <a:effectLst>
                  <a:outerShdw blurRad="38100" dist="38100" dir="2700000" algn="tl">
                    <a:srgbClr val="000000">
                      <a:alpha val="43137"/>
                    </a:srgbClr>
                  </a:outerShdw>
                </a:effectLst>
              </a:rPr>
              <a:t>(visibility)</a:t>
            </a:r>
          </a:p>
          <a:p>
            <a:pPr marL="457200" indent="-457200">
              <a:buFont typeface="Arial" panose="020B0604020202020204" pitchFamily="34" charset="0"/>
              <a:buChar char="•"/>
            </a:pPr>
            <a:r>
              <a:rPr lang="en-ZA" sz="2400" dirty="0">
                <a:ln w="0"/>
                <a:solidFill>
                  <a:schemeClr val="tx1"/>
                </a:solidFill>
                <a:effectLst>
                  <a:outerShdw blurRad="38100" dist="38100" dir="2700000" algn="tl">
                    <a:srgbClr val="000000">
                      <a:alpha val="43137"/>
                    </a:srgbClr>
                  </a:outerShdw>
                </a:effectLst>
              </a:rPr>
              <a:t>Quartiles / percentiles of JIF &amp; CiteScore</a:t>
            </a:r>
          </a:p>
        </p:txBody>
      </p:sp>
      <p:sp>
        <p:nvSpPr>
          <p:cNvPr id="13" name="Oval 12">
            <a:extLst>
              <a:ext uri="{FF2B5EF4-FFF2-40B4-BE49-F238E27FC236}">
                <a16:creationId xmlns:a16="http://schemas.microsoft.com/office/drawing/2014/main" id="{AD5B5877-D8D5-4E33-9014-FE5B8BF73014}"/>
              </a:ext>
            </a:extLst>
          </p:cNvPr>
          <p:cNvSpPr/>
          <p:nvPr/>
        </p:nvSpPr>
        <p:spPr>
          <a:xfrm>
            <a:off x="5683348" y="4421018"/>
            <a:ext cx="4708381" cy="2271691"/>
          </a:xfrm>
          <a:prstGeom prst="ellipse">
            <a:avLst/>
          </a:prstGeom>
          <a:solidFill>
            <a:srgbClr val="C6E6A2"/>
          </a:solidFill>
          <a:ln>
            <a:solidFill>
              <a:schemeClr val="accent4">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ZA" sz="2800" b="1" dirty="0">
                <a:ln w="0"/>
                <a:solidFill>
                  <a:schemeClr val="tx1"/>
                </a:solidFill>
                <a:effectLst>
                  <a:outerShdw blurRad="38100" dist="38100" dir="2700000" algn="tl">
                    <a:srgbClr val="000000">
                      <a:alpha val="43137"/>
                    </a:srgbClr>
                  </a:outerShdw>
                </a:effectLst>
              </a:rPr>
              <a:t>Article metrics</a:t>
            </a:r>
          </a:p>
          <a:p>
            <a:pPr marL="457200" indent="-457200">
              <a:buFont typeface="Arial" panose="020B0604020202020204" pitchFamily="34" charset="0"/>
              <a:buChar char="•"/>
            </a:pPr>
            <a:r>
              <a:rPr lang="en-ZA" sz="2400" dirty="0">
                <a:ln w="0"/>
                <a:solidFill>
                  <a:schemeClr val="tx1"/>
                </a:solidFill>
                <a:effectLst>
                  <a:outerShdw blurRad="38100" dist="38100" dir="2700000" algn="tl">
                    <a:srgbClr val="000000">
                      <a:alpha val="43137"/>
                    </a:srgbClr>
                  </a:outerShdw>
                </a:effectLst>
              </a:rPr>
              <a:t>Citations</a:t>
            </a:r>
          </a:p>
          <a:p>
            <a:pPr marL="457200" indent="-457200">
              <a:buFont typeface="Arial" panose="020B0604020202020204" pitchFamily="34" charset="0"/>
              <a:buChar char="•"/>
            </a:pPr>
            <a:r>
              <a:rPr lang="en-ZA" sz="2400" dirty="0">
                <a:ln w="0"/>
                <a:solidFill>
                  <a:schemeClr val="tx1"/>
                </a:solidFill>
                <a:effectLst>
                  <a:outerShdw blurRad="38100" dist="38100" dir="2700000" algn="tl">
                    <a:srgbClr val="000000">
                      <a:alpha val="43137"/>
                    </a:srgbClr>
                  </a:outerShdw>
                </a:effectLst>
              </a:rPr>
              <a:t>Altmetrics: Media coverage, policy documents, patents </a:t>
            </a:r>
          </a:p>
        </p:txBody>
      </p:sp>
      <p:cxnSp>
        <p:nvCxnSpPr>
          <p:cNvPr id="15" name="Straight Connector 14">
            <a:extLst>
              <a:ext uri="{FF2B5EF4-FFF2-40B4-BE49-F238E27FC236}">
                <a16:creationId xmlns:a16="http://schemas.microsoft.com/office/drawing/2014/main" id="{2E56F00C-420F-45C8-A56F-5F3B99BC636E}"/>
              </a:ext>
            </a:extLst>
          </p:cNvPr>
          <p:cNvCxnSpPr>
            <a:cxnSpLocks/>
            <a:stCxn id="9" idx="7"/>
            <a:endCxn id="10" idx="2"/>
          </p:cNvCxnSpPr>
          <p:nvPr/>
        </p:nvCxnSpPr>
        <p:spPr>
          <a:xfrm flipV="1">
            <a:off x="4406240" y="1329980"/>
            <a:ext cx="900413" cy="1140628"/>
          </a:xfrm>
          <a:prstGeom prst="line">
            <a:avLst/>
          </a:prstGeom>
          <a:ln w="152400">
            <a:solidFill>
              <a:srgbClr val="116A8D"/>
            </a:solidFill>
            <a:tailEnd type="stealt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70C349B-710A-4063-8C18-F075003954AF}"/>
              </a:ext>
            </a:extLst>
          </p:cNvPr>
          <p:cNvCxnSpPr>
            <a:cxnSpLocks/>
            <a:stCxn id="9" idx="6"/>
            <a:endCxn id="12" idx="2"/>
          </p:cNvCxnSpPr>
          <p:nvPr/>
        </p:nvCxnSpPr>
        <p:spPr>
          <a:xfrm flipV="1">
            <a:off x="4853354" y="3425153"/>
            <a:ext cx="3177708" cy="16891"/>
          </a:xfrm>
          <a:prstGeom prst="line">
            <a:avLst/>
          </a:prstGeom>
          <a:ln w="152400">
            <a:solidFill>
              <a:srgbClr val="116A8D"/>
            </a:solidFill>
            <a:tailEnd type="stealt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16CB81-1BD3-4FD2-99F7-1CCF751717BA}"/>
              </a:ext>
            </a:extLst>
          </p:cNvPr>
          <p:cNvCxnSpPr>
            <a:cxnSpLocks/>
            <a:stCxn id="9" idx="5"/>
            <a:endCxn id="13" idx="2"/>
          </p:cNvCxnSpPr>
          <p:nvPr/>
        </p:nvCxnSpPr>
        <p:spPr>
          <a:xfrm>
            <a:off x="4406240" y="4413480"/>
            <a:ext cx="1277108" cy="1143384"/>
          </a:xfrm>
          <a:prstGeom prst="line">
            <a:avLst/>
          </a:prstGeom>
          <a:ln w="152400">
            <a:solidFill>
              <a:srgbClr val="116A8D"/>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36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88B29B-8A68-4361-82EB-7AA48EF87A39}"/>
              </a:ext>
            </a:extLst>
          </p:cNvPr>
          <p:cNvPicPr>
            <a:picLocks noChangeAspect="1"/>
          </p:cNvPicPr>
          <p:nvPr/>
        </p:nvPicPr>
        <p:blipFill rotWithShape="1">
          <a:blip r:embed="rId2"/>
          <a:srcRect t="4388"/>
          <a:stretch/>
        </p:blipFill>
        <p:spPr>
          <a:xfrm>
            <a:off x="2159540" y="281354"/>
            <a:ext cx="9611110" cy="6130877"/>
          </a:xfrm>
          <a:prstGeom prst="rect">
            <a:avLst/>
          </a:prstGeom>
        </p:spPr>
      </p:pic>
      <p:sp>
        <p:nvSpPr>
          <p:cNvPr id="3" name="Rectangle: Rounded Corners 2">
            <a:extLst>
              <a:ext uri="{FF2B5EF4-FFF2-40B4-BE49-F238E27FC236}">
                <a16:creationId xmlns:a16="http://schemas.microsoft.com/office/drawing/2014/main" id="{F4555BBB-6732-44AA-BE03-CEF7B9AD9C1B}"/>
              </a:ext>
            </a:extLst>
          </p:cNvPr>
          <p:cNvSpPr/>
          <p:nvPr/>
        </p:nvSpPr>
        <p:spPr>
          <a:xfrm>
            <a:off x="4107051" y="2851689"/>
            <a:ext cx="4649492" cy="75941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9936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216471-8BBD-4055-8943-8F7498E08664}"/>
              </a:ext>
            </a:extLst>
          </p:cNvPr>
          <p:cNvPicPr>
            <a:picLocks noChangeAspect="1"/>
          </p:cNvPicPr>
          <p:nvPr/>
        </p:nvPicPr>
        <p:blipFill>
          <a:blip r:embed="rId2"/>
          <a:stretch>
            <a:fillRect/>
          </a:stretch>
        </p:blipFill>
        <p:spPr>
          <a:xfrm>
            <a:off x="1524000" y="0"/>
            <a:ext cx="10668000" cy="6858000"/>
          </a:xfrm>
          <a:prstGeom prst="rect">
            <a:avLst/>
          </a:prstGeom>
        </p:spPr>
      </p:pic>
      <p:sp>
        <p:nvSpPr>
          <p:cNvPr id="5" name="Rectangle: Rounded Corners 4">
            <a:extLst>
              <a:ext uri="{FF2B5EF4-FFF2-40B4-BE49-F238E27FC236}">
                <a16:creationId xmlns:a16="http://schemas.microsoft.com/office/drawing/2014/main" id="{8ABC9E4F-8642-40C1-9221-6A358A0DDC22}"/>
              </a:ext>
            </a:extLst>
          </p:cNvPr>
          <p:cNvSpPr/>
          <p:nvPr/>
        </p:nvSpPr>
        <p:spPr>
          <a:xfrm>
            <a:off x="9329979" y="1890793"/>
            <a:ext cx="2340245" cy="3518115"/>
          </a:xfrm>
          <a:prstGeom prst="roundRect">
            <a:avLst>
              <a:gd name="adj" fmla="val 5409"/>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9042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4F17DF0B-E7FA-411C-9D84-38BF88C26D3D}"/>
              </a:ext>
            </a:extLst>
          </p:cNvPr>
          <p:cNvSpPr/>
          <p:nvPr/>
        </p:nvSpPr>
        <p:spPr>
          <a:xfrm>
            <a:off x="1942728" y="371959"/>
            <a:ext cx="3957708" cy="2698882"/>
          </a:xfrm>
          <a:prstGeom prst="ellipse">
            <a:avLst/>
          </a:prstGeom>
          <a:solidFill>
            <a:srgbClr val="C8EAF8"/>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ZA" sz="2800" b="1" dirty="0">
                <a:ln w="0"/>
                <a:solidFill>
                  <a:schemeClr val="tx1"/>
                </a:solidFill>
                <a:effectLst>
                  <a:outerShdw blurRad="38100" dist="38100" dir="2700000" algn="tl">
                    <a:srgbClr val="000000">
                      <a:alpha val="43137"/>
                    </a:srgbClr>
                  </a:outerShdw>
                </a:effectLst>
              </a:rPr>
              <a:t>Author metrics</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Citations</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h-index</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Output count </a:t>
            </a:r>
          </a:p>
          <a:p>
            <a:pPr marL="457200" indent="-457200">
              <a:buFont typeface="Arial" panose="020B0604020202020204" pitchFamily="34" charset="0"/>
              <a:buChar char="•"/>
            </a:pPr>
            <a:r>
              <a:rPr lang="en-ZA" sz="2300" dirty="0">
                <a:ln w="0"/>
                <a:solidFill>
                  <a:schemeClr val="tx1"/>
                </a:solidFill>
                <a:effectLst>
                  <a:outerShdw blurRad="38100" dist="38100" dir="2700000" algn="tl">
                    <a:srgbClr val="000000">
                      <a:alpha val="43137"/>
                    </a:srgbClr>
                  </a:outerShdw>
                </a:effectLst>
              </a:rPr>
              <a:t>Average citation</a:t>
            </a:r>
          </a:p>
        </p:txBody>
      </p:sp>
      <p:sp>
        <p:nvSpPr>
          <p:cNvPr id="12" name="Oval 11">
            <a:extLst>
              <a:ext uri="{FF2B5EF4-FFF2-40B4-BE49-F238E27FC236}">
                <a16:creationId xmlns:a16="http://schemas.microsoft.com/office/drawing/2014/main" id="{DD11EA47-15B0-47F4-94DB-0093523E3BDF}"/>
              </a:ext>
            </a:extLst>
          </p:cNvPr>
          <p:cNvSpPr/>
          <p:nvPr/>
        </p:nvSpPr>
        <p:spPr>
          <a:xfrm>
            <a:off x="1844298" y="3146156"/>
            <a:ext cx="4205207" cy="3260645"/>
          </a:xfrm>
          <a:prstGeom prst="ellipse">
            <a:avLst/>
          </a:prstGeom>
          <a:solidFill>
            <a:srgbClr val="C8E6D1"/>
          </a:solidFill>
          <a:ln>
            <a:solidFill>
              <a:schemeClr val="accent1">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ZA" sz="2800" b="1" dirty="0">
                <a:ln w="0"/>
                <a:solidFill>
                  <a:schemeClr val="tx1"/>
                </a:solidFill>
                <a:effectLst>
                  <a:outerShdw blurRad="38100" dist="38100" dir="2700000" algn="tl">
                    <a:srgbClr val="000000">
                      <a:alpha val="43137"/>
                    </a:srgbClr>
                  </a:outerShdw>
                </a:effectLst>
              </a:rPr>
              <a:t>Journal metrics </a:t>
            </a:r>
            <a:r>
              <a:rPr lang="en-ZA" sz="2400" dirty="0">
                <a:ln w="0"/>
                <a:solidFill>
                  <a:schemeClr val="tx1"/>
                </a:solidFill>
                <a:effectLst>
                  <a:outerShdw blurRad="38100" dist="38100" dir="2700000" algn="tl">
                    <a:srgbClr val="000000">
                      <a:alpha val="43137"/>
                    </a:srgbClr>
                  </a:outerShdw>
                </a:effectLst>
              </a:rPr>
              <a:t>(visibility)</a:t>
            </a:r>
          </a:p>
          <a:p>
            <a:pPr marL="457200" indent="-457200">
              <a:buFont typeface="Arial" panose="020B0604020202020204" pitchFamily="34" charset="0"/>
              <a:buChar char="•"/>
            </a:pPr>
            <a:r>
              <a:rPr lang="en-ZA" sz="2400" dirty="0">
                <a:ln w="0"/>
                <a:solidFill>
                  <a:schemeClr val="tx1"/>
                </a:solidFill>
                <a:effectLst>
                  <a:outerShdw blurRad="38100" dist="38100" dir="2700000" algn="tl">
                    <a:srgbClr val="000000">
                      <a:alpha val="43137"/>
                    </a:srgbClr>
                  </a:outerShdw>
                </a:effectLst>
              </a:rPr>
              <a:t>Quartiles / percentiles of JIF (Journal Impact Factor) &amp; CiteScore</a:t>
            </a:r>
          </a:p>
        </p:txBody>
      </p:sp>
      <p:sp>
        <p:nvSpPr>
          <p:cNvPr id="2" name="Rectangle: Rounded Corners 1">
            <a:extLst>
              <a:ext uri="{FF2B5EF4-FFF2-40B4-BE49-F238E27FC236}">
                <a16:creationId xmlns:a16="http://schemas.microsoft.com/office/drawing/2014/main" id="{F2793F82-EC36-4C33-AF7C-D281F4BE42C5}"/>
              </a:ext>
            </a:extLst>
          </p:cNvPr>
          <p:cNvSpPr/>
          <p:nvPr/>
        </p:nvSpPr>
        <p:spPr>
          <a:xfrm>
            <a:off x="7423274" y="701290"/>
            <a:ext cx="4438363" cy="2026402"/>
          </a:xfrm>
          <a:prstGeom prst="roundRect">
            <a:avLst>
              <a:gd name="adj" fmla="val 9421"/>
            </a:avLst>
          </a:prstGeom>
          <a:solidFill>
            <a:srgbClr val="C9F763"/>
          </a:solidFill>
          <a:ln>
            <a:solidFill>
              <a:srgbClr val="C9F763"/>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b="1" dirty="0">
                <a:solidFill>
                  <a:schemeClr val="tx1"/>
                </a:solidFill>
              </a:rPr>
              <a:t>Sources of metrics</a:t>
            </a:r>
          </a:p>
          <a:p>
            <a:pPr marL="457200" indent="-457200">
              <a:buFont typeface="Arial" panose="020B0604020202020204" pitchFamily="34" charset="0"/>
              <a:buChar char="•"/>
            </a:pPr>
            <a:r>
              <a:rPr lang="en-ZA" sz="2400" dirty="0">
                <a:solidFill>
                  <a:schemeClr val="tx1"/>
                </a:solidFill>
              </a:rPr>
              <a:t>Scopus</a:t>
            </a:r>
          </a:p>
          <a:p>
            <a:pPr marL="457200" indent="-457200">
              <a:buFont typeface="Arial" panose="020B0604020202020204" pitchFamily="34" charset="0"/>
              <a:buChar char="•"/>
            </a:pPr>
            <a:r>
              <a:rPr lang="en-ZA" sz="2400" dirty="0">
                <a:solidFill>
                  <a:schemeClr val="tx1"/>
                </a:solidFill>
              </a:rPr>
              <a:t>Publons (Web of Science)</a:t>
            </a:r>
          </a:p>
          <a:p>
            <a:pPr marL="457200" indent="-457200">
              <a:buFont typeface="Arial" panose="020B0604020202020204" pitchFamily="34" charset="0"/>
              <a:buChar char="•"/>
            </a:pPr>
            <a:r>
              <a:rPr lang="en-ZA" sz="2400" dirty="0">
                <a:solidFill>
                  <a:schemeClr val="tx1"/>
                </a:solidFill>
              </a:rPr>
              <a:t>Google Scholar</a:t>
            </a:r>
          </a:p>
          <a:p>
            <a:pPr marL="457200" indent="-457200">
              <a:buFont typeface="Arial" panose="020B0604020202020204" pitchFamily="34" charset="0"/>
              <a:buChar char="•"/>
            </a:pPr>
            <a:r>
              <a:rPr lang="en-ZA" sz="2400" dirty="0">
                <a:solidFill>
                  <a:schemeClr val="tx1"/>
                </a:solidFill>
              </a:rPr>
              <a:t>ORCID (total output count)</a:t>
            </a:r>
          </a:p>
        </p:txBody>
      </p:sp>
      <p:sp>
        <p:nvSpPr>
          <p:cNvPr id="11" name="Rectangle: Rounded Corners 10">
            <a:extLst>
              <a:ext uri="{FF2B5EF4-FFF2-40B4-BE49-F238E27FC236}">
                <a16:creationId xmlns:a16="http://schemas.microsoft.com/office/drawing/2014/main" id="{1A0DC4AF-A9D3-44C9-8F9C-943371E301AE}"/>
              </a:ext>
            </a:extLst>
          </p:cNvPr>
          <p:cNvSpPr/>
          <p:nvPr/>
        </p:nvSpPr>
        <p:spPr>
          <a:xfrm>
            <a:off x="7451690" y="4107035"/>
            <a:ext cx="4438363" cy="1330266"/>
          </a:xfrm>
          <a:prstGeom prst="roundRect">
            <a:avLst>
              <a:gd name="adj" fmla="val 9421"/>
            </a:avLst>
          </a:prstGeom>
          <a:solidFill>
            <a:srgbClr val="C9F763"/>
          </a:solidFill>
          <a:ln>
            <a:solidFill>
              <a:srgbClr val="C9F763"/>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b="1" dirty="0">
                <a:solidFill>
                  <a:schemeClr val="tx1"/>
                </a:solidFill>
              </a:rPr>
              <a:t>Sources of metrics </a:t>
            </a:r>
          </a:p>
          <a:p>
            <a:pPr marL="457200" indent="-457200">
              <a:buFont typeface="Arial" panose="020B0604020202020204" pitchFamily="34" charset="0"/>
              <a:buChar char="•"/>
            </a:pPr>
            <a:r>
              <a:rPr lang="en-ZA" sz="2400" dirty="0">
                <a:solidFill>
                  <a:schemeClr val="tx1"/>
                </a:solidFill>
              </a:rPr>
              <a:t>Scopus</a:t>
            </a:r>
          </a:p>
          <a:p>
            <a:pPr marL="457200" indent="-457200">
              <a:buFont typeface="Arial" panose="020B0604020202020204" pitchFamily="34" charset="0"/>
              <a:buChar char="•"/>
            </a:pPr>
            <a:r>
              <a:rPr lang="en-ZA" sz="2400" dirty="0">
                <a:solidFill>
                  <a:schemeClr val="tx1"/>
                </a:solidFill>
              </a:rPr>
              <a:t>Journal Citation Report (JCR)</a:t>
            </a:r>
          </a:p>
        </p:txBody>
      </p:sp>
      <p:cxnSp>
        <p:nvCxnSpPr>
          <p:cNvPr id="17" name="Straight Connector 16">
            <a:extLst>
              <a:ext uri="{FF2B5EF4-FFF2-40B4-BE49-F238E27FC236}">
                <a16:creationId xmlns:a16="http://schemas.microsoft.com/office/drawing/2014/main" id="{276313D6-7EB2-4966-9E4C-65E6F59424DA}"/>
              </a:ext>
            </a:extLst>
          </p:cNvPr>
          <p:cNvCxnSpPr>
            <a:cxnSpLocks/>
            <a:stCxn id="2" idx="1"/>
            <a:endCxn id="10" idx="6"/>
          </p:cNvCxnSpPr>
          <p:nvPr/>
        </p:nvCxnSpPr>
        <p:spPr>
          <a:xfrm flipH="1">
            <a:off x="5900436" y="1714491"/>
            <a:ext cx="1522838" cy="6909"/>
          </a:xfrm>
          <a:prstGeom prst="line">
            <a:avLst/>
          </a:prstGeom>
          <a:ln w="152400">
            <a:solidFill>
              <a:srgbClr val="116A8D"/>
            </a:solidFill>
            <a:tailEnd type="stealt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FC3BC81-9289-4A7C-BC1C-A8B0E2C676DC}"/>
              </a:ext>
            </a:extLst>
          </p:cNvPr>
          <p:cNvCxnSpPr>
            <a:cxnSpLocks/>
            <a:stCxn id="11" idx="1"/>
            <a:endCxn id="12" idx="6"/>
          </p:cNvCxnSpPr>
          <p:nvPr/>
        </p:nvCxnSpPr>
        <p:spPr>
          <a:xfrm flipH="1">
            <a:off x="6049505" y="4772168"/>
            <a:ext cx="1402185" cy="4311"/>
          </a:xfrm>
          <a:prstGeom prst="line">
            <a:avLst/>
          </a:prstGeom>
          <a:ln w="152400">
            <a:solidFill>
              <a:srgbClr val="116A8D"/>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610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1" id="{C505393A-CC0B-4C76-AAF4-33B35E02CE66}" vid="{A8374F6A-5741-46E0-BF54-942E8E314C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Formal UCT Training slide template - wide screen</Template>
  <TotalTime>11</TotalTime>
  <Words>2136</Words>
  <Application>Microsoft Office PowerPoint</Application>
  <PresentationFormat>Widescreen</PresentationFormat>
  <Paragraphs>266</Paragraphs>
  <Slides>40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Verdana Pro</vt:lpstr>
      <vt:lpstr>Retrospect</vt:lpstr>
      <vt:lpstr>Library  Workshop for NRF Rating</vt:lpstr>
      <vt:lpstr>PowerPoint Presentation</vt:lpstr>
      <vt:lpstr>Bibliometric services</vt:lpstr>
      <vt:lpstr>Bibliometric services</vt:lpstr>
      <vt:lpstr>Bibliometric indicators (metrics)</vt:lpstr>
      <vt:lpstr>PowerPoint Presentation</vt:lpstr>
      <vt:lpstr>PowerPoint Presentation</vt:lpstr>
      <vt:lpstr>PowerPoint Presentation</vt:lpstr>
      <vt:lpstr>PowerPoint Presentation</vt:lpstr>
      <vt:lpstr>PowerPoint Presentation</vt:lpstr>
      <vt:lpstr>PowerPoint Presentation</vt:lpstr>
      <vt:lpstr>Research evaluation attributes &amp; metrics</vt:lpstr>
      <vt:lpstr>Research evaluation attributes</vt:lpstr>
      <vt:lpstr>Research evaluation attributes</vt:lpstr>
      <vt:lpstr>Research evaluation attributes</vt:lpstr>
      <vt:lpstr>Research evaluation attributes</vt:lpstr>
      <vt:lpstr>The Role of ORCID </vt:lpstr>
      <vt:lpstr>The role of ORCID</vt:lpstr>
      <vt:lpstr>The role of ORCID …</vt:lpstr>
      <vt:lpstr>PowerPoint Presentation</vt:lpstr>
      <vt:lpstr>PowerPoint Presentation</vt:lpstr>
      <vt:lpstr>The role of ORCID …</vt:lpstr>
      <vt:lpstr>The role of ORCID …</vt:lpstr>
      <vt:lpstr>PowerPoint Presentation</vt:lpstr>
      <vt:lpstr>The role of ORCID … </vt:lpstr>
      <vt:lpstr>NRF Rating Checklist </vt:lpstr>
      <vt:lpstr>Library support for NRF rating applications</vt:lpstr>
      <vt:lpstr>Finding the document</vt:lpstr>
      <vt:lpstr>1. CV</vt:lpstr>
      <vt:lpstr>2. Application</vt:lpstr>
      <vt:lpstr>2. Application (cont.)</vt:lpstr>
      <vt:lpstr>2. Application (cont.)</vt:lpstr>
      <vt:lpstr>Narrative : purpose</vt:lpstr>
      <vt:lpstr>Narrative : questions to assist the process cont…</vt:lpstr>
      <vt:lpstr>Narrative: questions to assist the process</vt:lpstr>
      <vt:lpstr>PowerPoint Presentation</vt:lpstr>
      <vt:lpstr>Note:</vt:lpstr>
      <vt:lpstr>Details for the Principal librarians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Bibliometrics Workshop</dc:title>
  <dc:creator>Awot Gebregziabher</dc:creator>
  <cp:lastModifiedBy>Libby Young</cp:lastModifiedBy>
  <cp:revision>399</cp:revision>
  <cp:lastPrinted>2019-10-18T09:48:51Z</cp:lastPrinted>
  <dcterms:created xsi:type="dcterms:W3CDTF">2019-10-15T08:41:22Z</dcterms:created>
  <dcterms:modified xsi:type="dcterms:W3CDTF">2020-11-19T12:48:59Z</dcterms:modified>
</cp:coreProperties>
</file>