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5" r:id="rId1"/>
  </p:sldMasterIdLst>
  <p:notesMasterIdLst>
    <p:notesMasterId r:id="rId8"/>
  </p:notesMasterIdLst>
  <p:sldIdLst>
    <p:sldId id="256" r:id="rId2"/>
    <p:sldId id="538" r:id="rId3"/>
    <p:sldId id="537" r:id="rId4"/>
    <p:sldId id="543" r:id="rId5"/>
    <p:sldId id="544" r:id="rId6"/>
    <p:sldId id="545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3056"/>
  </p:normalViewPr>
  <p:slideViewPr>
    <p:cSldViewPr snapToGrid="0" snapToObjects="1">
      <p:cViewPr varScale="1">
        <p:scale>
          <a:sx n="104" d="100"/>
          <a:sy n="104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A55AE-F12F-644E-B244-B4E891D62522}" type="datetimeFigureOut">
              <a:rPr lang="it-IT" smtClean="0"/>
              <a:t>24/01/20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4EF1E-B8C2-9E40-9535-675367277C8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856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" sz="12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0939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>
                <a:solidFill>
                  <a:srgbClr val="000000"/>
                </a:solidFill>
                <a:latin typeface="Trebuchet MS" panose="020B0703020202090204" pitchFamily="34" charset="0"/>
              </a:rPr>
              <a:t>Hubs</a:t>
            </a:r>
            <a:r>
              <a:rPr lang="it-IT" dirty="0">
                <a:solidFill>
                  <a:srgbClr val="000000"/>
                </a:solidFill>
                <a:latin typeface="Trebuchet MS" panose="020B0703020202090204" pitchFamily="34" charset="0"/>
              </a:rPr>
              <a:t> are (</a:t>
            </a:r>
            <a:r>
              <a:rPr lang="it-IT" dirty="0" err="1">
                <a:solidFill>
                  <a:srgbClr val="000000"/>
                </a:solidFill>
                <a:latin typeface="Trebuchet MS" panose="020B0703020202090204" pitchFamily="34" charset="0"/>
              </a:rPr>
              <a:t>existing</a:t>
            </a:r>
            <a:r>
              <a:rPr lang="it-IT" dirty="0">
                <a:solidFill>
                  <a:srgbClr val="000000"/>
                </a:solidFill>
                <a:latin typeface="Trebuchet MS" panose="020B0703020202090204" pitchFamily="34" charset="0"/>
              </a:rPr>
              <a:t>) </a:t>
            </a:r>
            <a:r>
              <a:rPr lang="it-IT" dirty="0" err="1">
                <a:solidFill>
                  <a:srgbClr val="000000"/>
                </a:solidFill>
                <a:latin typeface="Trebuchet MS" panose="020B0703020202090204" pitchFamily="34" charset="0"/>
              </a:rPr>
              <a:t>services</a:t>
            </a:r>
            <a:r>
              <a:rPr lang="it-IT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rebuchet MS" panose="020B0703020202090204" pitchFamily="34" charset="0"/>
              </a:rPr>
              <a:t>that</a:t>
            </a:r>
            <a:r>
              <a:rPr lang="it-IT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rebuchet MS" panose="020B0703020202090204" pitchFamily="34" charset="0"/>
              </a:rPr>
              <a:t>collect</a:t>
            </a:r>
            <a:r>
              <a:rPr lang="it-IT" dirty="0">
                <a:solidFill>
                  <a:srgbClr val="000000"/>
                </a:solidFill>
                <a:latin typeface="Trebuchet MS" panose="020B0703020202090204" pitchFamily="34" charset="0"/>
              </a:rPr>
              <a:t> and aggregate information </a:t>
            </a:r>
            <a:r>
              <a:rPr lang="it-IT" dirty="0" err="1">
                <a:solidFill>
                  <a:srgbClr val="000000"/>
                </a:solidFill>
                <a:latin typeface="Trebuchet MS" panose="020B0703020202090204" pitchFamily="34" charset="0"/>
              </a:rPr>
              <a:t>about</a:t>
            </a:r>
            <a:r>
              <a:rPr lang="it-IT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rebuchet MS" panose="020B0703020202090204" pitchFamily="34" charset="0"/>
              </a:rPr>
              <a:t>links</a:t>
            </a:r>
            <a:r>
              <a:rPr lang="it-IT" dirty="0">
                <a:solidFill>
                  <a:srgbClr val="000000"/>
                </a:solidFill>
                <a:latin typeface="Trebuchet MS" panose="020B0703020202090204" pitchFamily="34" charset="0"/>
              </a:rPr>
              <a:t> from </a:t>
            </a:r>
            <a:r>
              <a:rPr lang="it-IT" dirty="0" err="1">
                <a:solidFill>
                  <a:srgbClr val="000000"/>
                </a:solidFill>
                <a:latin typeface="Trebuchet MS" panose="020B0703020202090204" pitchFamily="34" charset="0"/>
              </a:rPr>
              <a:t>their</a:t>
            </a:r>
            <a:r>
              <a:rPr lang="it-IT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rebuchet MS" panose="020B0703020202090204" pitchFamily="34" charset="0"/>
              </a:rPr>
              <a:t>respective</a:t>
            </a:r>
            <a:r>
              <a:rPr lang="it-IT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rebuchet MS" panose="020B0703020202090204" pitchFamily="34" charset="0"/>
              </a:rPr>
              <a:t>communities</a:t>
            </a:r>
            <a:endParaRPr lang="it-IT" dirty="0">
              <a:solidFill>
                <a:srgbClr val="000000"/>
              </a:solidFill>
              <a:latin typeface="Trebuchet MS" panose="020B070302020209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latin typeface="Trebuchet MS" panose="020B0703020202090204" pitchFamily="34" charset="0"/>
            </a:endParaRPr>
          </a:p>
          <a:p>
            <a:r>
              <a:rPr lang="it-IT" dirty="0"/>
              <a:t>The multi-</a:t>
            </a:r>
            <a:r>
              <a:rPr lang="it-IT" dirty="0" err="1"/>
              <a:t>hub</a:t>
            </a:r>
            <a:r>
              <a:rPr lang="it-IT" dirty="0"/>
              <a:t> network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interoperable</a:t>
            </a:r>
            <a:r>
              <a:rPr lang="it-IT" dirty="0"/>
              <a:t> </a:t>
            </a:r>
            <a:r>
              <a:rPr lang="it-IT" dirty="0" err="1"/>
              <a:t>among</a:t>
            </a:r>
            <a:r>
              <a:rPr lang="it-IT" dirty="0"/>
              <a:t> the</a:t>
            </a:r>
          </a:p>
          <a:p>
            <a:r>
              <a:rPr lang="it-IT" dirty="0"/>
              <a:t> </a:t>
            </a:r>
            <a:r>
              <a:rPr lang="it-IT" dirty="0" err="1"/>
              <a:t>hubs</a:t>
            </a:r>
            <a:r>
              <a:rPr lang="it-IT" dirty="0"/>
              <a:t> and </a:t>
            </a:r>
            <a:r>
              <a:rPr lang="it-IT" dirty="0" err="1"/>
              <a:t>thus</a:t>
            </a:r>
            <a:r>
              <a:rPr lang="it-IT" dirty="0"/>
              <a:t> </a:t>
            </a:r>
            <a:r>
              <a:rPr lang="it-IT" dirty="0" err="1"/>
              <a:t>facilitates</a:t>
            </a:r>
            <a:r>
              <a:rPr lang="it-IT" dirty="0"/>
              <a:t> </a:t>
            </a:r>
            <a:r>
              <a:rPr lang="it-IT" dirty="0" err="1"/>
              <a:t>interoperability</a:t>
            </a:r>
            <a:r>
              <a:rPr lang="it-IT" dirty="0"/>
              <a:t> </a:t>
            </a:r>
            <a:r>
              <a:rPr lang="it-IT" dirty="0" err="1"/>
              <a:t>among</a:t>
            </a:r>
            <a:r>
              <a:rPr lang="it-IT" dirty="0"/>
              <a:t> </a:t>
            </a:r>
          </a:p>
          <a:p>
            <a:r>
              <a:rPr lang="it-IT" dirty="0"/>
              <a:t>data centers, journal </a:t>
            </a:r>
            <a:r>
              <a:rPr lang="it-IT" dirty="0" err="1"/>
              <a:t>publishers</a:t>
            </a:r>
            <a:r>
              <a:rPr lang="it-IT" dirty="0"/>
              <a:t>, </a:t>
            </a:r>
            <a:r>
              <a:rPr lang="it-IT" dirty="0" err="1"/>
              <a:t>repositories</a:t>
            </a:r>
            <a:r>
              <a:rPr lang="it-IT" dirty="0"/>
              <a:t>, etc. </a:t>
            </a:r>
          </a:p>
          <a:p>
            <a:r>
              <a:rPr lang="it-IT" dirty="0"/>
              <a:t>via the </a:t>
            </a:r>
            <a:r>
              <a:rPr lang="it-IT" dirty="0" err="1"/>
              <a:t>hubs</a:t>
            </a:r>
            <a:r>
              <a:rPr lang="it-IT" dirty="0"/>
              <a:t>. </a:t>
            </a:r>
            <a:r>
              <a:rPr lang="it-IT" dirty="0" err="1"/>
              <a:t>Interoperability</a:t>
            </a:r>
            <a:r>
              <a:rPr lang="it-IT" dirty="0"/>
              <a:t> </a:t>
            </a:r>
            <a:r>
              <a:rPr lang="it-IT" dirty="0" err="1"/>
              <a:t>among</a:t>
            </a:r>
            <a:r>
              <a:rPr lang="it-IT" dirty="0"/>
              <a:t> the </a:t>
            </a:r>
            <a:r>
              <a:rPr lang="it-IT" dirty="0" err="1"/>
              <a:t>hubs</a:t>
            </a:r>
            <a:r>
              <a:rPr lang="it-IT" dirty="0"/>
              <a:t> </a:t>
            </a:r>
          </a:p>
          <a:p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achieved</a:t>
            </a:r>
            <a:r>
              <a:rPr lang="it-IT" dirty="0"/>
              <a:t> by </a:t>
            </a:r>
            <a:r>
              <a:rPr lang="it-IT" dirty="0" err="1"/>
              <a:t>hub-commitment</a:t>
            </a:r>
            <a:r>
              <a:rPr lang="it-IT" dirty="0"/>
              <a:t> to the common</a:t>
            </a:r>
          </a:p>
          <a:p>
            <a:r>
              <a:rPr lang="it-IT" dirty="0"/>
              <a:t> information model and open </a:t>
            </a:r>
            <a:r>
              <a:rPr lang="it-IT" dirty="0" err="1"/>
              <a:t>exchange</a:t>
            </a:r>
            <a:r>
              <a:rPr lang="it-IT" dirty="0"/>
              <a:t> </a:t>
            </a:r>
            <a:r>
              <a:rPr lang="it-IT" dirty="0" err="1"/>
              <a:t>methods</a:t>
            </a:r>
            <a:r>
              <a:rPr lang="it-IT" dirty="0"/>
              <a:t> </a:t>
            </a:r>
          </a:p>
          <a:p>
            <a:r>
              <a:rPr lang="it-IT" dirty="0" err="1"/>
              <a:t>described</a:t>
            </a:r>
            <a:r>
              <a:rPr lang="it-IT" dirty="0"/>
              <a:t> </a:t>
            </a:r>
            <a:r>
              <a:rPr lang="it-IT" dirty="0" err="1"/>
              <a:t>earlier</a:t>
            </a:r>
            <a:r>
              <a:rPr lang="it-IT" dirty="0"/>
              <a:t>. A high </a:t>
            </a:r>
            <a:r>
              <a:rPr lang="it-IT" dirty="0" err="1"/>
              <a:t>level</a:t>
            </a:r>
            <a:r>
              <a:rPr lang="it-IT" dirty="0"/>
              <a:t> of </a:t>
            </a:r>
            <a:r>
              <a:rPr lang="it-IT" dirty="0" err="1"/>
              <a:t>conformity</a:t>
            </a:r>
            <a:r>
              <a:rPr lang="it-IT" dirty="0"/>
              <a:t> and </a:t>
            </a:r>
          </a:p>
          <a:p>
            <a:r>
              <a:rPr lang="it-IT" dirty="0" err="1"/>
              <a:t>uniformity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assumed</a:t>
            </a:r>
            <a:r>
              <a:rPr lang="it-IT" dirty="0"/>
              <a:t> in the information </a:t>
            </a:r>
            <a:r>
              <a:rPr lang="it-IT" dirty="0" err="1"/>
              <a:t>exchanged</a:t>
            </a:r>
            <a:endParaRPr lang="it-IT" dirty="0"/>
          </a:p>
          <a:p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the </a:t>
            </a:r>
            <a:r>
              <a:rPr lang="it-IT" dirty="0" err="1"/>
              <a:t>hubs</a:t>
            </a:r>
            <a:r>
              <a:rPr lang="it-IT" dirty="0"/>
              <a:t>.</a:t>
            </a:r>
          </a:p>
          <a:p>
            <a:r>
              <a:rPr lang="it-IT" dirty="0" err="1"/>
              <a:t>However</a:t>
            </a:r>
            <a:r>
              <a:rPr lang="it-IT" dirty="0"/>
              <a:t>, the </a:t>
            </a:r>
            <a:r>
              <a:rPr lang="it-IT" dirty="0" err="1"/>
              <a:t>hubs</a:t>
            </a:r>
            <a:r>
              <a:rPr lang="it-IT" dirty="0"/>
              <a:t> do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affect</a:t>
            </a:r>
            <a:r>
              <a:rPr lang="it-IT" dirty="0"/>
              <a:t> </a:t>
            </a:r>
            <a:r>
              <a:rPr lang="it-IT" dirty="0" err="1"/>
              <a:t>existing</a:t>
            </a:r>
            <a:r>
              <a:rPr lang="it-IT" dirty="0"/>
              <a:t> </a:t>
            </a:r>
          </a:p>
          <a:p>
            <a:r>
              <a:rPr lang="it-IT" dirty="0"/>
              <a:t>community-</a:t>
            </a:r>
            <a:r>
              <a:rPr lang="it-IT" dirty="0" err="1"/>
              <a:t>specific</a:t>
            </a:r>
            <a:r>
              <a:rPr lang="it-IT" dirty="0"/>
              <a:t> </a:t>
            </a:r>
            <a:r>
              <a:rPr lang="it-IT" dirty="0" err="1"/>
              <a:t>practices</a:t>
            </a:r>
            <a:r>
              <a:rPr lang="it-IT" dirty="0"/>
              <a:t>.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no</a:t>
            </a:r>
          </a:p>
          <a:p>
            <a:r>
              <a:rPr lang="it-IT" dirty="0"/>
              <a:t> </a:t>
            </a:r>
            <a:r>
              <a:rPr lang="it-IT" dirty="0" err="1"/>
              <a:t>requirement</a:t>
            </a:r>
            <a:r>
              <a:rPr lang="it-IT" dirty="0"/>
              <a:t> for "</a:t>
            </a:r>
            <a:r>
              <a:rPr lang="it-IT" dirty="0" err="1"/>
              <a:t>many</a:t>
            </a:r>
            <a:r>
              <a:rPr lang="it-IT" dirty="0"/>
              <a:t> to </a:t>
            </a:r>
            <a:r>
              <a:rPr lang="it-IT" dirty="0" err="1"/>
              <a:t>many</a:t>
            </a:r>
            <a:r>
              <a:rPr lang="it-IT" dirty="0"/>
              <a:t>" </a:t>
            </a:r>
            <a:r>
              <a:rPr lang="it-IT" dirty="0" err="1"/>
              <a:t>interoperability</a:t>
            </a:r>
            <a:r>
              <a:rPr lang="it-IT" dirty="0"/>
              <a:t> </a:t>
            </a:r>
          </a:p>
          <a:p>
            <a:r>
              <a:rPr lang="it-IT" dirty="0" err="1"/>
              <a:t>between</a:t>
            </a:r>
            <a:r>
              <a:rPr lang="it-IT" dirty="0"/>
              <a:t> data centres, </a:t>
            </a:r>
            <a:r>
              <a:rPr lang="it-IT" dirty="0" err="1"/>
              <a:t>journals</a:t>
            </a:r>
            <a:r>
              <a:rPr lang="it-IT" dirty="0"/>
              <a:t> and </a:t>
            </a:r>
            <a:r>
              <a:rPr lang="it-IT" dirty="0" err="1"/>
              <a:t>repositories</a:t>
            </a:r>
            <a:r>
              <a:rPr lang="it-IT" dirty="0"/>
              <a:t>.</a:t>
            </a:r>
          </a:p>
          <a:p>
            <a:r>
              <a:rPr lang="it-IT" dirty="0"/>
              <a:t> In </a:t>
            </a:r>
            <a:r>
              <a:rPr lang="it-IT" dirty="0" err="1"/>
              <a:t>contrast</a:t>
            </a:r>
            <a:r>
              <a:rPr lang="it-IT" dirty="0"/>
              <a:t> to the </a:t>
            </a:r>
            <a:r>
              <a:rPr lang="it-IT" dirty="0" err="1"/>
              <a:t>uniformity</a:t>
            </a:r>
            <a:r>
              <a:rPr lang="it-IT" dirty="0"/>
              <a:t> </a:t>
            </a:r>
            <a:r>
              <a:rPr lang="it-IT" dirty="0" err="1"/>
              <a:t>among</a:t>
            </a:r>
            <a:r>
              <a:rPr lang="it-IT" dirty="0"/>
              <a:t> the </a:t>
            </a:r>
            <a:r>
              <a:rPr lang="it-IT" dirty="0" err="1"/>
              <a:t>hubs</a:t>
            </a:r>
            <a:r>
              <a:rPr lang="it-IT" dirty="0"/>
              <a:t>, </a:t>
            </a:r>
          </a:p>
          <a:p>
            <a:r>
              <a:rPr lang="it-IT" dirty="0" err="1"/>
              <a:t>heterogeneity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natural</a:t>
            </a:r>
            <a:r>
              <a:rPr lang="it-IT" dirty="0"/>
              <a:t> part of the </a:t>
            </a:r>
            <a:r>
              <a:rPr lang="it-IT" dirty="0" err="1"/>
              <a:t>outer</a:t>
            </a:r>
            <a:r>
              <a:rPr lang="it-IT" dirty="0"/>
              <a:t> </a:t>
            </a:r>
            <a:r>
              <a:rPr lang="it-IT" dirty="0" err="1"/>
              <a:t>layer</a:t>
            </a:r>
            <a:r>
              <a:rPr lang="it-IT" dirty="0"/>
              <a:t> and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addressed</a:t>
            </a:r>
            <a:r>
              <a:rPr lang="it-IT" dirty="0"/>
              <a:t> by the </a:t>
            </a:r>
            <a:r>
              <a:rPr lang="it-IT" dirty="0" err="1"/>
              <a:t>hubs</a:t>
            </a:r>
            <a:r>
              <a:rPr lang="it-IT" dirty="0"/>
              <a:t> with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communities</a:t>
            </a:r>
            <a:r>
              <a:rPr lang="it-IT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4EF1E-B8C2-9E40-9535-675367277C8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6949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06750-846B-CE46-90B7-9FF9F25A2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F71440-F861-6A43-AC8D-068D1D78B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18FFB-617C-954B-A7E3-9D137ED26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B27B-1BCD-B94B-8F1A-5E1B322E16FA}" type="datetime1">
              <a:rPr lang="it-IT" smtClean="0"/>
              <a:t>24/01/20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16329-6E18-D648-8EE7-DAEF5620E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Scholix framework workshop - Cape Town - 23/24 January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1995A-4AF2-C74C-99A5-2B4787272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0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8D1D5-745B-D24D-B0F4-0E6524CDE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11D49B-F814-C048-AAD1-9FA74B9C9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B4207-F4DE-4A4B-A2BD-519D862B2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BCA6-6E18-FC4B-B756-99F75D657FE0}" type="datetime1">
              <a:rPr lang="it-IT" smtClean="0"/>
              <a:t>24/01/20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DC7DB-2573-9C44-8C00-67C2D27A6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Scholix framework workshop - Cape Town - 23/24 January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4B527-E0F0-B34D-B31F-9AE071B5E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8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BA79D-4A83-A14E-9EB7-FE96281F6D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992D4-C0DC-044D-9AD3-9244EC80C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DBA34-0274-AC43-9D84-AD968B340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E771-ECA4-DA4D-A13E-AB44310716E2}" type="datetime1">
              <a:rPr lang="it-IT" smtClean="0"/>
              <a:t>24/01/20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CC31D-AA59-CF4C-946E-67EA2190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Scholix framework workshop - Cape Town - 23/24 January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65A08-C379-4544-BFA9-5834DD1B3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45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1113019"/>
            <a:ext cx="10138288" cy="4584694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296326" indent="-296326">
              <a:lnSpc>
                <a:spcPct val="100000"/>
              </a:lnSpc>
              <a:spcBef>
                <a:spcPts val="900"/>
              </a:spcBef>
              <a:buClr>
                <a:schemeClr val="tx2"/>
              </a:buClr>
              <a:buSzPct val="85000"/>
              <a:buFont typeface="Arial" charset="0"/>
              <a:buChar char="•"/>
              <a:defRPr sz="3600" b="1" i="0" spc="-113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2700" b="1" i="0" spc="-113">
                <a:solidFill>
                  <a:schemeClr val="accent2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lnSpc>
                <a:spcPct val="100000"/>
              </a:lnSpc>
              <a:spcBef>
                <a:spcPts val="450"/>
              </a:spcBef>
              <a:buClr>
                <a:schemeClr val="accent6"/>
              </a:buClr>
              <a:buSzPct val="85000"/>
              <a:defRPr sz="2250" b="1" i="0" spc="-38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Second Level</a:t>
            </a:r>
          </a:p>
          <a:p>
            <a:pPr lvl="2"/>
            <a:r>
              <a:rPr lang="en-US" dirty="0"/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254001"/>
            <a:ext cx="10147812" cy="85901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4050" b="1" i="0" spc="-113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2pPr>
            <a:lvl3pPr marL="666734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3pPr>
            <a:lvl4pPr marL="1000100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4pPr>
            <a:lvl5pPr marL="1333467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 points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5435187" y="6413622"/>
            <a:ext cx="6217891" cy="282178"/>
          </a:xfrm>
        </p:spPr>
        <p:txBody>
          <a:bodyPr>
            <a:normAutofit/>
          </a:bodyPr>
          <a:lstStyle>
            <a:lvl1pPr algn="r">
              <a:defRPr sz="105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Scholix framework workshop - Cape Town - 23/24 January 2020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678477" y="6413621"/>
            <a:ext cx="381000" cy="282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52747"/>
            <a:ext cx="1557408" cy="5559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068" y="6246601"/>
            <a:ext cx="622173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6820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diagrams_with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1022094" y="254001"/>
            <a:ext cx="10147812" cy="85901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spcBef>
                <a:spcPts val="0"/>
              </a:spcBef>
              <a:spcAft>
                <a:spcPts val="450"/>
              </a:spcAft>
              <a:buNone/>
              <a:defRPr sz="4050" b="1" i="0" spc="-113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2pPr>
            <a:lvl3pPr marL="666734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3pPr>
            <a:lvl4pPr marL="1000100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4pPr>
            <a:lvl5pPr marL="1333467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My Diagram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52747"/>
            <a:ext cx="1557408" cy="5559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03039" y="5469039"/>
            <a:ext cx="1111169" cy="16667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793" y="-291928"/>
            <a:ext cx="1111169" cy="1666754"/>
          </a:xfrm>
          <a:prstGeom prst="rect">
            <a:avLst/>
          </a:prstGeom>
        </p:spPr>
      </p:pic>
      <p:sp>
        <p:nvSpPr>
          <p:cNvPr id="13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5435187" y="6413622"/>
            <a:ext cx="6217891" cy="282178"/>
          </a:xfrm>
        </p:spPr>
        <p:txBody>
          <a:bodyPr>
            <a:normAutofit/>
          </a:bodyPr>
          <a:lstStyle>
            <a:lvl1pPr algn="r">
              <a:defRPr sz="105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Scholix framework workshop - Cape Town - 23/24 January 2020</a:t>
            </a:r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678477" y="6413621"/>
            <a:ext cx="381000" cy="282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068" y="6246601"/>
            <a:ext cx="622173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2505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FA6AC-F3D4-1843-992B-C9D5842E9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0B67A-7264-9E4A-8BC5-756038DEF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4904D-C53A-C642-B654-77D4111CE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6F1E-7C8B-404A-A407-B6C0D7C5182C}" type="datetime1">
              <a:rPr lang="it-IT" smtClean="0"/>
              <a:t>24/01/20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8FF9C-ED2C-8940-9EAC-1EF96E3E6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Scholix framework workshop - Cape Town - 23/24 January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5C37F-F010-444C-A7B8-EEEAB6380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66B61-9E92-C748-87B0-CBCA5CF17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2DD48-5646-CD4F-810D-E3B6238D8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519B2-E298-F649-A04D-7B7C39A34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7DB-C1C1-E04C-96BE-34AF70E0860D}" type="datetime1">
              <a:rPr lang="it-IT" smtClean="0"/>
              <a:t>24/01/20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09F6C-A155-4C42-BFA1-BB7EEED78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Scholix framework workshop - Cape Town - 23/24 January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7A3FB-8652-3B4D-844C-4A8B165AF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60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6ECB2-0AD5-A447-B66E-7269D6C0A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0EDFE-886D-CB4E-AEB0-59C51F256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1EC43-BECC-2147-AF83-6EC954BE4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6CFC6-926A-C841-9F11-3184B39B8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8536-0E29-154E-B4D4-DC88AD357CBD}" type="datetime1">
              <a:rPr lang="it-IT" smtClean="0"/>
              <a:t>24/01/20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87960-6452-E847-B420-2B4841928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Scholix framework workshop - Cape Town - 23/24 January 2020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E720E-562E-B440-8F1B-F8D18127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2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65D7A-B298-8742-90E7-CE4E8C4C9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958D1-802D-6F44-BE69-2E572CA88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84DA9-8CF4-C646-AA70-AB6EE0817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A00E9A-7841-4547-8332-1B31F2834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A23A13-13C5-CD43-959D-2B11845A4C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0BEB21-15FC-524D-BC07-5BA149D37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A99C5-99DA-A048-BEC6-01B0423C5E6B}" type="datetime1">
              <a:rPr lang="it-IT" smtClean="0"/>
              <a:t>24/01/20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90DCA6-7AD8-0440-8049-9D457F99F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Scholix framework workshop - Cape Town - 23/24 January 2020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5A1AB1-14F3-AF4B-8BD6-4ED2D007A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33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A84FC-E66F-F640-AEEB-B9A2F3C73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E342A-7831-2F4C-A0CC-ECA3CBDE3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81B9-C2B0-9644-AD92-D6931C0264ED}" type="datetime1">
              <a:rPr lang="it-IT" smtClean="0"/>
              <a:t>24/01/20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72E32-82C6-334B-9304-EB87BA148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Scholix framework workshop - Cape Town - 23/24 January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5C88F-7579-C04D-A55E-70AFBC2EC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09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1EEBFF-17C6-5C4B-84E7-603E3462B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0B27-EF89-7E42-92D1-4C5AC3B55709}" type="datetime1">
              <a:rPr lang="it-IT" smtClean="0"/>
              <a:t>24/01/20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46216D-A116-134F-A302-64B33D13D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Scholix framework workshop - Cape Town - 23/24 January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F77AE-0729-E644-8682-66A1140D1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2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C1576-A219-4447-9514-FB3E753F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13EEF-BB15-D242-BC8D-5450CEF58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014DF-D797-754B-BEEE-7B4C958C7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C3FE2-B331-D34A-8301-534B890A8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C2EC-525F-D842-852B-CC778382D2CC}" type="datetime1">
              <a:rPr lang="it-IT" smtClean="0"/>
              <a:t>24/01/20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AA9EE-C568-D04D-A51A-6804BA510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Scholix framework workshop - Cape Town - 23/24 January 2020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9E243-2F94-FB45-9D4C-41B158F60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9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65C68-4CDF-F049-BA96-6105ADA26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079268-6A70-7740-8686-352FC9AA91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4CA30-3A00-AB43-B867-6885E809A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B413D-EBA2-7C45-ADC3-7AD3BC02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A071-5D55-C544-B9AD-7BA5560AE184}" type="datetime1">
              <a:rPr lang="it-IT" smtClean="0"/>
              <a:t>24/01/20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C6E53-07CA-E343-94FF-A87636C5A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Scholix framework workshop - Cape Town - 23/24 January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8FFAB-572D-7642-BB2B-7E83915B1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13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80ACA4-D6A7-AC42-B72F-BCA619A58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66066-9706-4549-A545-DE1A0DB54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CF24C-988C-6C40-B1FB-6BEFF2818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E5F7B-C0B4-824F-B374-7D7BA6505953}" type="datetime1">
              <a:rPr lang="it-IT" smtClean="0"/>
              <a:t>24/01/20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BAB2B-5A82-7440-941C-4971CE176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Scholix framework workshop - Cape Town - 23/24 January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95F94-E521-9842-8CF9-0F5D85EDC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7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8" r:id="rId12"/>
    <p:sldLayoutId id="2147483929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FE1DF81-9AA9-114F-9CBE-B1311105D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21" y="0"/>
            <a:ext cx="3558027" cy="231826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EF3C507-9D91-4344-B537-05E3893CC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3414"/>
            <a:ext cx="9144000" cy="2387600"/>
          </a:xfrm>
        </p:spPr>
        <p:txBody>
          <a:bodyPr/>
          <a:lstStyle/>
          <a:p>
            <a:r>
              <a:rPr lang="it-IT" dirty="0" err="1"/>
              <a:t>Becoming</a:t>
            </a:r>
            <a:r>
              <a:rPr lang="it-IT" dirty="0"/>
              <a:t> </a:t>
            </a:r>
            <a:r>
              <a:rPr lang="it-IT" dirty="0" err="1"/>
              <a:t>compliant</a:t>
            </a:r>
            <a:r>
              <a:rPr lang="it-IT" dirty="0"/>
              <a:t> to the </a:t>
            </a:r>
            <a:r>
              <a:rPr lang="it-IT" dirty="0" err="1"/>
              <a:t>Scholix</a:t>
            </a:r>
            <a:r>
              <a:rPr lang="it-IT" dirty="0"/>
              <a:t> </a:t>
            </a:r>
            <a:r>
              <a:rPr lang="it-IT" dirty="0" err="1"/>
              <a:t>framework</a:t>
            </a:r>
            <a:endParaRPr lang="it-IT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9D4B69B-0E89-A849-ABD5-8B1A64DF59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Alessia Bardi</a:t>
            </a:r>
          </a:p>
          <a:p>
            <a:r>
              <a:rPr lang="en-GB" dirty="0"/>
              <a:t>Institute of Information Science and Technologies </a:t>
            </a:r>
            <a:br>
              <a:rPr lang="en-GB" dirty="0"/>
            </a:br>
            <a:r>
              <a:rPr lang="en-GB" dirty="0"/>
              <a:t>National Research Council, Italy</a:t>
            </a:r>
            <a:endParaRPr lang="it-IT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26AA3C-6516-CE4E-916B-5758B1FB3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502" y="5664118"/>
            <a:ext cx="1770840" cy="1143082"/>
          </a:xfrm>
          <a:prstGeom prst="rect">
            <a:avLst/>
          </a:prstGeo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97AF739-22D5-5640-85BD-6D21DA15F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Scholix framework workshop - Cape Town - 23/24 January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9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42925" y="1240018"/>
            <a:ext cx="7038976" cy="4584694"/>
          </a:xfrm>
        </p:spPr>
        <p:txBody>
          <a:bodyPr vert="horz" lIns="0" tIns="135000" rIns="0" bIns="0" rtlCol="0">
            <a:noAutofit/>
          </a:bodyPr>
          <a:lstStyle/>
          <a:p>
            <a:pPr marL="296326" lvl="4">
              <a:spcBef>
                <a:spcPts val="900"/>
              </a:spcBef>
              <a:buClr>
                <a:schemeClr val="tx2"/>
              </a:buClr>
              <a:buSzPct val="85000"/>
              <a:buFont typeface="Arial" charset="0"/>
              <a:buChar char="•"/>
            </a:pPr>
            <a:r>
              <a:rPr lang="en" sz="3300" spc="-113" dirty="0">
                <a:solidFill>
                  <a:schemeClr val="tx1">
                    <a:lumMod val="65000"/>
                    <a:lumOff val="35000"/>
                  </a:schemeClr>
                </a:solidFill>
                <a:sym typeface="Helvetica Neue"/>
              </a:rPr>
              <a:t>A framework for </a:t>
            </a:r>
            <a:r>
              <a:rPr lang="en" sz="3300" b="1" spc="-113" dirty="0">
                <a:solidFill>
                  <a:schemeClr val="tx1">
                    <a:lumMod val="65000"/>
                    <a:lumOff val="35000"/>
                  </a:schemeClr>
                </a:solidFill>
                <a:sym typeface="Helvetica Neue"/>
              </a:rPr>
              <a:t>standardizing </a:t>
            </a:r>
            <a:r>
              <a:rPr lang="en-US" sz="3300" b="1" spc="-113" dirty="0">
                <a:solidFill>
                  <a:schemeClr val="tx1">
                    <a:lumMod val="65000"/>
                    <a:lumOff val="35000"/>
                  </a:schemeClr>
                </a:solidFill>
                <a:sym typeface="Helvetica Neue"/>
              </a:rPr>
              <a:t>the exchange of scholarly link </a:t>
            </a:r>
            <a:r>
              <a:rPr lang="en" sz="3300" b="1" spc="-113" dirty="0">
                <a:solidFill>
                  <a:schemeClr val="tx1">
                    <a:lumMod val="65000"/>
                    <a:lumOff val="35000"/>
                  </a:schemeClr>
                </a:solidFill>
                <a:sym typeface="Helvetica Neue"/>
              </a:rPr>
              <a:t>information</a:t>
            </a:r>
            <a:r>
              <a:rPr lang="en" sz="3300" spc="-113" dirty="0">
                <a:solidFill>
                  <a:schemeClr val="tx1">
                    <a:lumMod val="65000"/>
                    <a:lumOff val="35000"/>
                  </a:schemeClr>
                </a:solidFill>
                <a:sym typeface="Helvetica Neue"/>
              </a:rPr>
              <a:t> </a:t>
            </a:r>
            <a:r>
              <a:rPr lang="en-US" sz="3300" spc="-113" dirty="0">
                <a:solidFill>
                  <a:schemeClr val="tx1">
                    <a:lumMod val="65000"/>
                    <a:lumOff val="35000"/>
                  </a:schemeClr>
                </a:solidFill>
                <a:sym typeface="Helvetica Neue"/>
              </a:rPr>
              <a:t>between scholarly </a:t>
            </a:r>
            <a:r>
              <a:rPr lang="en" sz="3300" spc="-113" dirty="0">
                <a:solidFill>
                  <a:schemeClr val="tx1">
                    <a:lumMod val="65000"/>
                    <a:lumOff val="35000"/>
                  </a:schemeClr>
                </a:solidFill>
                <a:sym typeface="Helvetica Neue"/>
              </a:rPr>
              <a:t>infrastructure providers</a:t>
            </a:r>
            <a:endParaRPr lang="en-US" sz="3300" spc="-113" dirty="0">
              <a:solidFill>
                <a:schemeClr val="tx1">
                  <a:lumMod val="65000"/>
                  <a:lumOff val="35000"/>
                </a:schemeClr>
              </a:solidFill>
              <a:sym typeface="Helvetica Neue"/>
            </a:endParaRPr>
          </a:p>
          <a:p>
            <a:pPr marL="629693" lvl="5">
              <a:spcBef>
                <a:spcPts val="900"/>
              </a:spcBef>
              <a:buClr>
                <a:schemeClr val="tx2"/>
              </a:buClr>
              <a:buSzPct val="85000"/>
              <a:buFont typeface="Arial" charset="0"/>
              <a:buChar char="•"/>
            </a:pPr>
            <a:r>
              <a:rPr lang="en-US" sz="3300" spc="-113" dirty="0">
                <a:solidFill>
                  <a:schemeClr val="tx1">
                    <a:lumMod val="65000"/>
                    <a:lumOff val="35000"/>
                  </a:schemeClr>
                </a:solidFill>
                <a:sym typeface="Helvetica Neue"/>
              </a:rPr>
              <a:t>Information Model for scholarly links representation</a:t>
            </a:r>
          </a:p>
          <a:p>
            <a:pPr marL="629693" lvl="5">
              <a:spcBef>
                <a:spcPts val="900"/>
              </a:spcBef>
              <a:buClr>
                <a:schemeClr val="tx2"/>
              </a:buClr>
              <a:buSzPct val="85000"/>
              <a:buFont typeface="Arial" charset="0"/>
              <a:buChar char="•"/>
            </a:pPr>
            <a:r>
              <a:rPr lang="en-US" sz="3300" spc="-113" dirty="0">
                <a:solidFill>
                  <a:schemeClr val="tx1">
                    <a:lumMod val="65000"/>
                    <a:lumOff val="35000"/>
                  </a:schemeClr>
                </a:solidFill>
                <a:sym typeface="Helvetica Neue"/>
              </a:rPr>
              <a:t>Recommendation and provision of exchange formats (JSON/XML-based)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                                </a:t>
            </a:r>
            <a:r>
              <a:rPr lang="en-US" sz="4875" dirty="0"/>
              <a:t>  RDA/WDS Working Group</a:t>
            </a:r>
            <a:endParaRPr lang="en-US" dirty="0"/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5235" y="338947"/>
            <a:ext cx="2847976" cy="60295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/>
          <p:nvPr/>
        </p:nvSpPr>
        <p:spPr>
          <a:xfrm>
            <a:off x="1855335" y="5557387"/>
            <a:ext cx="879901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l">
              <a:buSzPct val="25000"/>
            </a:pPr>
            <a:endParaRPr lang="en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1752203" y="1399129"/>
            <a:ext cx="8636981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" sz="135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763" y="1958349"/>
            <a:ext cx="4285315" cy="28088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26D07-D46D-AB4A-AB02-36B315E585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Scholix framework workshop - Cape Town - 23/24 January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7331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E0B1D5-C9B3-8D41-A792-EB3EE376B12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/>
          </a:bodyPr>
          <a:lstStyle/>
          <a:p>
            <a:r>
              <a:rPr lang="it-IT" dirty="0" err="1"/>
              <a:t>Scholix</a:t>
            </a:r>
            <a:r>
              <a:rPr lang="it-IT" dirty="0"/>
              <a:t>: multi-</a:t>
            </a:r>
            <a:r>
              <a:rPr lang="it-IT" dirty="0" err="1"/>
              <a:t>hub</a:t>
            </a:r>
            <a:r>
              <a:rPr lang="it-IT" dirty="0"/>
              <a:t> </a:t>
            </a:r>
            <a:r>
              <a:rPr lang="it-IT" dirty="0" err="1"/>
              <a:t>interoperability</a:t>
            </a:r>
            <a:r>
              <a:rPr lang="it-IT" dirty="0"/>
              <a:t> </a:t>
            </a:r>
            <a:r>
              <a:rPr lang="it-IT" dirty="0" err="1"/>
              <a:t>framework</a:t>
            </a:r>
            <a:endParaRPr lang="it-I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11CFED-C6AC-984F-B760-095D3D810F8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Scholix framework workshop - Cape Town - 23/24 January 2020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2156DE-CA0B-E345-91DC-8D2152636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625" y="2018994"/>
            <a:ext cx="6270120" cy="40769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F3A38C-2EC3-AE46-B56D-1AA12C889A5A}"/>
              </a:ext>
            </a:extLst>
          </p:cNvPr>
          <p:cNvSpPr/>
          <p:nvPr/>
        </p:nvSpPr>
        <p:spPr>
          <a:xfrm>
            <a:off x="538922" y="154885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Hubs</a:t>
            </a:r>
            <a:r>
              <a:rPr lang="it-IT" sz="2400" dirty="0">
                <a:solidFill>
                  <a:srgbClr val="000000"/>
                </a:solidFill>
                <a:latin typeface="Trebuchet MS" panose="020B0703020202090204" pitchFamily="34" charset="0"/>
              </a:rPr>
              <a:t> are (</a:t>
            </a:r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existing</a:t>
            </a:r>
            <a:r>
              <a:rPr lang="it-IT" sz="2400" dirty="0">
                <a:solidFill>
                  <a:srgbClr val="000000"/>
                </a:solidFill>
                <a:latin typeface="Trebuchet MS" panose="020B0703020202090204" pitchFamily="34" charset="0"/>
              </a:rPr>
              <a:t>) </a:t>
            </a:r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services</a:t>
            </a:r>
            <a:r>
              <a:rPr lang="it-IT" sz="24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that</a:t>
            </a:r>
            <a:r>
              <a:rPr lang="it-IT" sz="24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collect</a:t>
            </a:r>
            <a:r>
              <a:rPr lang="it-IT" sz="2400" dirty="0">
                <a:solidFill>
                  <a:srgbClr val="000000"/>
                </a:solidFill>
                <a:latin typeface="Trebuchet MS" panose="020B0703020202090204" pitchFamily="34" charset="0"/>
              </a:rPr>
              <a:t> and aggregate information </a:t>
            </a:r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about</a:t>
            </a:r>
            <a:r>
              <a:rPr lang="it-IT" sz="24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links</a:t>
            </a:r>
            <a:r>
              <a:rPr lang="it-IT" sz="2400" dirty="0">
                <a:solidFill>
                  <a:srgbClr val="000000"/>
                </a:solidFill>
                <a:latin typeface="Trebuchet MS" panose="020B0703020202090204" pitchFamily="34" charset="0"/>
              </a:rPr>
              <a:t> from </a:t>
            </a:r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their</a:t>
            </a:r>
            <a:r>
              <a:rPr lang="it-IT" sz="24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respective</a:t>
            </a:r>
            <a:r>
              <a:rPr lang="it-IT" sz="24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communities</a:t>
            </a:r>
            <a:endParaRPr lang="it-IT" sz="2400" dirty="0">
              <a:solidFill>
                <a:srgbClr val="000000"/>
              </a:solidFill>
              <a:latin typeface="Trebuchet MS" panose="020B0703020202090204" pitchFamily="34" charset="0"/>
            </a:endParaRPr>
          </a:p>
          <a:p>
            <a:endParaRPr lang="it-IT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346976-0E49-374F-BBD5-E48F7502C344}"/>
              </a:ext>
            </a:extLst>
          </p:cNvPr>
          <p:cNvSpPr/>
          <p:nvPr/>
        </p:nvSpPr>
        <p:spPr>
          <a:xfrm>
            <a:off x="538922" y="4067184"/>
            <a:ext cx="55570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Each</a:t>
            </a:r>
            <a:r>
              <a:rPr lang="it-IT" sz="2400" dirty="0">
                <a:solidFill>
                  <a:srgbClr val="000000"/>
                </a:solidFill>
                <a:latin typeface="Trebuchet MS" panose="020B0703020202090204" pitchFamily="34" charset="0"/>
              </a:rPr>
              <a:t> journal, data center, </a:t>
            </a:r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repository</a:t>
            </a:r>
            <a:r>
              <a:rPr lang="it-IT" sz="2400" dirty="0">
                <a:solidFill>
                  <a:srgbClr val="000000"/>
                </a:solidFill>
                <a:latin typeface="Trebuchet MS" panose="020B0703020202090204" pitchFamily="34" charset="0"/>
              </a:rPr>
              <a:t> must </a:t>
            </a:r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interoperate</a:t>
            </a:r>
            <a:r>
              <a:rPr lang="it-IT" sz="2400" dirty="0">
                <a:solidFill>
                  <a:srgbClr val="000000"/>
                </a:solidFill>
                <a:latin typeface="Trebuchet MS" panose="020B0703020202090204" pitchFamily="34" charset="0"/>
              </a:rPr>
              <a:t> with </a:t>
            </a:r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only</a:t>
            </a:r>
            <a:r>
              <a:rPr lang="it-IT" sz="24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one</a:t>
            </a:r>
            <a:r>
              <a:rPr lang="it-IT" sz="24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hub</a:t>
            </a:r>
            <a:r>
              <a:rPr lang="it-IT" sz="2400" dirty="0">
                <a:solidFill>
                  <a:srgbClr val="000000"/>
                </a:solidFill>
                <a:latin typeface="Trebuchet MS" panose="020B0703020202090204" pitchFamily="34" charset="0"/>
              </a:rPr>
              <a:t> to </a:t>
            </a:r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get</a:t>
            </a:r>
            <a:r>
              <a:rPr lang="it-IT" sz="2400" dirty="0">
                <a:solidFill>
                  <a:srgbClr val="000000"/>
                </a:solidFill>
                <a:latin typeface="Trebuchet MS" panose="020B0703020202090204" pitchFamily="34" charset="0"/>
              </a:rPr>
              <a:t> information from </a:t>
            </a:r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all</a:t>
            </a:r>
            <a:r>
              <a:rPr lang="it-IT" sz="2400" dirty="0">
                <a:solidFill>
                  <a:srgbClr val="000000"/>
                </a:solidFill>
                <a:latin typeface="Trebuchet MS" panose="020B0703020202090204" pitchFamily="34" charset="0"/>
              </a:rPr>
              <a:t> the </a:t>
            </a:r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hubs</a:t>
            </a:r>
            <a:r>
              <a:rPr lang="it-IT" sz="2400" dirty="0">
                <a:solidFill>
                  <a:srgbClr val="000000"/>
                </a:solidFill>
                <a:latin typeface="Trebuchet MS" panose="020B0703020202090204" pitchFamily="34" charset="0"/>
              </a:rPr>
              <a:t>. 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02588361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329E08-7035-574D-9505-E9EFD8AB9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options</a:t>
            </a:r>
            <a:endParaRPr lang="it-IT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608F46-8EF2-8A49-8F4A-DEF9F96DA0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1. </a:t>
            </a:r>
            <a:r>
              <a:rPr lang="it-IT" dirty="0" err="1"/>
              <a:t>Provide</a:t>
            </a:r>
            <a:r>
              <a:rPr lang="it-IT" dirty="0"/>
              <a:t> </a:t>
            </a:r>
            <a:r>
              <a:rPr lang="it-IT" dirty="0" err="1"/>
              <a:t>links</a:t>
            </a:r>
            <a:r>
              <a:rPr lang="it-IT" dirty="0"/>
              <a:t> to a </a:t>
            </a:r>
            <a:r>
              <a:rPr lang="it-IT" dirty="0" err="1"/>
              <a:t>hub</a:t>
            </a:r>
            <a:endParaRPr lang="it-IT" dirty="0"/>
          </a:p>
          <a:p>
            <a:pPr lvl="1"/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are an </a:t>
            </a:r>
            <a:r>
              <a:rPr lang="it-IT" dirty="0" err="1"/>
              <a:t>OpenAIRE</a:t>
            </a:r>
            <a:r>
              <a:rPr lang="it-IT" dirty="0"/>
              <a:t> </a:t>
            </a:r>
            <a:r>
              <a:rPr lang="it-IT" dirty="0" err="1"/>
              <a:t>compliant</a:t>
            </a:r>
            <a:r>
              <a:rPr lang="it-IT" dirty="0"/>
              <a:t> </a:t>
            </a:r>
            <a:r>
              <a:rPr lang="it-IT" dirty="0" err="1"/>
              <a:t>repository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links</a:t>
            </a:r>
            <a:r>
              <a:rPr lang="it-IT" dirty="0"/>
              <a:t> are </a:t>
            </a:r>
            <a:r>
              <a:rPr lang="it-IT" dirty="0" err="1"/>
              <a:t>already</a:t>
            </a:r>
            <a:r>
              <a:rPr lang="it-IT" dirty="0"/>
              <a:t> in </a:t>
            </a:r>
            <a:r>
              <a:rPr lang="it-IT" dirty="0" err="1"/>
              <a:t>ScholeXplorer</a:t>
            </a:r>
            <a:endParaRPr lang="it-IT" dirty="0"/>
          </a:p>
          <a:p>
            <a:pPr lvl="1"/>
            <a:r>
              <a:rPr lang="it-IT" dirty="0"/>
              <a:t>For </a:t>
            </a:r>
            <a:r>
              <a:rPr lang="it-IT" dirty="0" err="1"/>
              <a:t>faster</a:t>
            </a:r>
            <a:r>
              <a:rPr lang="it-IT" dirty="0"/>
              <a:t> </a:t>
            </a:r>
            <a:r>
              <a:rPr lang="it-IT" dirty="0" err="1"/>
              <a:t>synchronization</a:t>
            </a:r>
            <a:r>
              <a:rPr lang="it-IT" dirty="0"/>
              <a:t>, </a:t>
            </a:r>
            <a:r>
              <a:rPr lang="it-IT" dirty="0" err="1"/>
              <a:t>you</a:t>
            </a:r>
            <a:r>
              <a:rPr lang="it-IT" dirty="0"/>
              <a:t> can  be </a:t>
            </a:r>
            <a:r>
              <a:rPr lang="it-IT" dirty="0" err="1"/>
              <a:t>harvested</a:t>
            </a:r>
            <a:r>
              <a:rPr lang="it-IT" dirty="0"/>
              <a:t> </a:t>
            </a:r>
            <a:r>
              <a:rPr lang="it-IT" dirty="0" err="1"/>
              <a:t>directly</a:t>
            </a:r>
            <a:r>
              <a:rPr lang="it-IT" dirty="0"/>
              <a:t> by </a:t>
            </a:r>
            <a:r>
              <a:rPr lang="it-IT" dirty="0" err="1"/>
              <a:t>ScholeXplorer</a:t>
            </a:r>
            <a:endParaRPr lang="it-IT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788A9F-0F30-FA4E-BA6E-172037FD0D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2. </a:t>
            </a:r>
            <a:r>
              <a:rPr lang="it-IT" dirty="0" err="1"/>
              <a:t>Become</a:t>
            </a:r>
            <a:r>
              <a:rPr lang="it-IT" dirty="0"/>
              <a:t> a </a:t>
            </a:r>
            <a:r>
              <a:rPr lang="it-IT" dirty="0" err="1"/>
              <a:t>hub</a:t>
            </a:r>
            <a:r>
              <a:rPr lang="it-IT" dirty="0"/>
              <a:t> </a:t>
            </a:r>
          </a:p>
          <a:p>
            <a:pPr lvl="1"/>
            <a:r>
              <a:rPr lang="it-IT" dirty="0" err="1"/>
              <a:t>Ask</a:t>
            </a:r>
            <a:r>
              <a:rPr lang="it-IT" dirty="0"/>
              <a:t> for </a:t>
            </a:r>
            <a:r>
              <a:rPr lang="it-IT" dirty="0" err="1"/>
              <a:t>approval</a:t>
            </a:r>
            <a:r>
              <a:rPr lang="it-IT" dirty="0"/>
              <a:t> from the </a:t>
            </a:r>
            <a:r>
              <a:rPr lang="it-IT" dirty="0" err="1"/>
              <a:t>Scholix</a:t>
            </a:r>
            <a:r>
              <a:rPr lang="it-IT" dirty="0"/>
              <a:t> supporters</a:t>
            </a:r>
          </a:p>
          <a:p>
            <a:pPr lvl="1"/>
            <a:r>
              <a:rPr lang="it-IT" dirty="0" err="1"/>
              <a:t>Expose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links</a:t>
            </a:r>
            <a:r>
              <a:rPr lang="it-IT" dirty="0"/>
              <a:t> </a:t>
            </a:r>
            <a:r>
              <a:rPr lang="it-IT" dirty="0" err="1"/>
              <a:t>using</a:t>
            </a:r>
            <a:r>
              <a:rPr lang="it-IT" dirty="0"/>
              <a:t> the </a:t>
            </a:r>
            <a:r>
              <a:rPr lang="it-IT" dirty="0" err="1"/>
              <a:t>Scholix</a:t>
            </a:r>
            <a:r>
              <a:rPr lang="it-IT" dirty="0"/>
              <a:t> schema </a:t>
            </a:r>
          </a:p>
          <a:p>
            <a:pPr lvl="1"/>
            <a:r>
              <a:rPr lang="it-IT" dirty="0" err="1"/>
              <a:t>Become</a:t>
            </a:r>
            <a:r>
              <a:rPr lang="it-IT" dirty="0"/>
              <a:t> </a:t>
            </a:r>
            <a:r>
              <a:rPr lang="it-IT" dirty="0" err="1"/>
              <a:t>interoperable</a:t>
            </a:r>
            <a:r>
              <a:rPr lang="it-IT" dirty="0"/>
              <a:t> with the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hubs</a:t>
            </a:r>
            <a:endParaRPr lang="it-IT" dirty="0"/>
          </a:p>
          <a:p>
            <a:pPr lvl="1"/>
            <a:r>
              <a:rPr lang="it-IT" dirty="0" err="1"/>
              <a:t>Register</a:t>
            </a:r>
            <a:r>
              <a:rPr lang="it-IT" dirty="0"/>
              <a:t> in the list of </a:t>
            </a:r>
            <a:r>
              <a:rPr lang="it-IT" dirty="0" err="1"/>
              <a:t>Scholix</a:t>
            </a:r>
            <a:r>
              <a:rPr lang="it-IT" dirty="0"/>
              <a:t> </a:t>
            </a:r>
            <a:r>
              <a:rPr lang="it-IT" dirty="0" err="1"/>
              <a:t>hubs</a:t>
            </a:r>
            <a:endParaRPr lang="it-I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1297BC-244B-2740-84A3-39F176650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Scholix framework workshop - Cape Town - 23/24 January 2020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0B83645-2F9B-1D4A-B940-1D5A3474DDC7}"/>
              </a:ext>
            </a:extLst>
          </p:cNvPr>
          <p:cNvSpPr/>
          <p:nvPr/>
        </p:nvSpPr>
        <p:spPr>
          <a:xfrm>
            <a:off x="914400" y="5208500"/>
            <a:ext cx="5181600" cy="838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Suggeted</a:t>
            </a:r>
            <a:r>
              <a:rPr lang="it-IT" dirty="0"/>
              <a:t> </a:t>
            </a:r>
            <a:r>
              <a:rPr lang="it-IT" dirty="0" err="1"/>
              <a:t>route</a:t>
            </a:r>
            <a:r>
              <a:rPr lang="it-IT" dirty="0"/>
              <a:t> for </a:t>
            </a:r>
            <a:r>
              <a:rPr lang="it-IT" dirty="0" err="1"/>
              <a:t>institutional</a:t>
            </a:r>
            <a:r>
              <a:rPr lang="it-IT" dirty="0"/>
              <a:t> </a:t>
            </a:r>
            <a:r>
              <a:rPr lang="it-IT" dirty="0" err="1"/>
              <a:t>repositories</a:t>
            </a:r>
            <a:r>
              <a:rPr lang="it-IT" dirty="0"/>
              <a:t> (via </a:t>
            </a:r>
            <a:r>
              <a:rPr lang="it-IT" dirty="0" err="1"/>
              <a:t>OpenAIRE</a:t>
            </a:r>
            <a:r>
              <a:rPr lang="it-IT" dirty="0"/>
              <a:t>/</a:t>
            </a:r>
            <a:r>
              <a:rPr lang="it-IT" dirty="0" err="1"/>
              <a:t>ScholeXplorer</a:t>
            </a:r>
            <a:r>
              <a:rPr lang="it-IT" dirty="0"/>
              <a:t>), </a:t>
            </a:r>
            <a:r>
              <a:rPr lang="it-IT" dirty="0" err="1"/>
              <a:t>journals</a:t>
            </a:r>
            <a:r>
              <a:rPr lang="it-IT" dirty="0"/>
              <a:t> (via </a:t>
            </a:r>
            <a:r>
              <a:rPr lang="it-IT" dirty="0" err="1"/>
              <a:t>CrossRef</a:t>
            </a:r>
            <a:r>
              <a:rPr lang="it-IT" dirty="0"/>
              <a:t>), and </a:t>
            </a:r>
            <a:r>
              <a:rPr lang="it-IT" dirty="0" err="1"/>
              <a:t>Datacite</a:t>
            </a:r>
            <a:r>
              <a:rPr lang="it-IT" dirty="0"/>
              <a:t> (data centers)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31B7FC0-1006-D44D-A136-B243D9788A67}"/>
              </a:ext>
            </a:extLst>
          </p:cNvPr>
          <p:cNvSpPr/>
          <p:nvPr/>
        </p:nvSpPr>
        <p:spPr>
          <a:xfrm>
            <a:off x="6701481" y="5208500"/>
            <a:ext cx="5181600" cy="838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Suggeted</a:t>
            </a:r>
            <a:r>
              <a:rPr lang="it-IT" dirty="0"/>
              <a:t> </a:t>
            </a:r>
            <a:r>
              <a:rPr lang="it-IT" dirty="0" err="1"/>
              <a:t>route</a:t>
            </a:r>
            <a:r>
              <a:rPr lang="it-IT" dirty="0"/>
              <a:t> for a data source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does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fall</a:t>
            </a:r>
            <a:r>
              <a:rPr lang="it-IT" dirty="0"/>
              <a:t> in the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three</a:t>
            </a:r>
            <a:r>
              <a:rPr lang="it-IT" dirty="0"/>
              <a:t> </a:t>
            </a:r>
            <a:r>
              <a:rPr lang="it-IT" dirty="0" err="1"/>
              <a:t>categories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233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C7B3DF0-D283-CF4B-9C7F-7BA1C3DDF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700" b="1" spc="-113" dirty="0" err="1">
                <a:solidFill>
                  <a:schemeClr val="accent1"/>
                </a:solidFill>
                <a:latin typeface="Helvetica" charset="0"/>
              </a:rPr>
              <a:t>Provide</a:t>
            </a:r>
            <a:r>
              <a:rPr lang="it-IT" sz="3700" b="1" spc="-113" dirty="0">
                <a:solidFill>
                  <a:schemeClr val="accent1"/>
                </a:solidFill>
                <a:latin typeface="Helvetica" charset="0"/>
              </a:rPr>
              <a:t> </a:t>
            </a:r>
            <a:r>
              <a:rPr lang="it-IT" sz="3700" b="1" spc="-113" dirty="0" err="1">
                <a:solidFill>
                  <a:schemeClr val="accent1"/>
                </a:solidFill>
                <a:latin typeface="Helvetica" charset="0"/>
              </a:rPr>
              <a:t>links</a:t>
            </a:r>
            <a:r>
              <a:rPr lang="it-IT" sz="3700" b="1" spc="-113" dirty="0">
                <a:solidFill>
                  <a:schemeClr val="accent1"/>
                </a:solidFill>
                <a:latin typeface="Helvetica" charset="0"/>
              </a:rPr>
              <a:t> to </a:t>
            </a:r>
            <a:r>
              <a:rPr lang="it-IT" sz="3700" b="1" spc="-113" dirty="0" err="1">
                <a:solidFill>
                  <a:schemeClr val="accent1"/>
                </a:solidFill>
                <a:latin typeface="Helvetica" charset="0"/>
              </a:rPr>
              <a:t>ScholeXplorer</a:t>
            </a:r>
            <a:endParaRPr lang="it-IT" sz="3700" b="1" spc="-113" dirty="0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92FB90-602E-EE42-B28C-F5308021F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/>
              <a:t>ScholeXplorer</a:t>
            </a:r>
            <a:r>
              <a:rPr lang="it-IT" dirty="0"/>
              <a:t> </a:t>
            </a:r>
            <a:r>
              <a:rPr lang="it-IT" dirty="0" err="1"/>
              <a:t>collects</a:t>
            </a:r>
            <a:r>
              <a:rPr lang="it-IT" dirty="0"/>
              <a:t> </a:t>
            </a:r>
            <a:r>
              <a:rPr lang="it-IT" dirty="0" err="1"/>
              <a:t>records</a:t>
            </a:r>
            <a:r>
              <a:rPr lang="it-IT" dirty="0"/>
              <a:t> in </a:t>
            </a:r>
            <a:r>
              <a:rPr lang="it-IT" dirty="0" err="1"/>
              <a:t>different</a:t>
            </a:r>
            <a:r>
              <a:rPr lang="it-IT" dirty="0"/>
              <a:t> formats and </a:t>
            </a:r>
            <a:r>
              <a:rPr lang="it-IT" dirty="0" err="1"/>
              <a:t>extracts</a:t>
            </a:r>
            <a:r>
              <a:rPr lang="it-IT" dirty="0"/>
              <a:t> the </a:t>
            </a:r>
            <a:r>
              <a:rPr lang="it-IT" dirty="0" err="1"/>
              <a:t>links</a:t>
            </a:r>
            <a:r>
              <a:rPr lang="it-IT" dirty="0"/>
              <a:t>: </a:t>
            </a:r>
            <a:r>
              <a:rPr lang="it-IT" dirty="0" err="1"/>
              <a:t>datacite</a:t>
            </a:r>
            <a:r>
              <a:rPr lang="it-IT" dirty="0"/>
              <a:t>, JATS (+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idiosyncratic</a:t>
            </a:r>
            <a:r>
              <a:rPr lang="it-IT" dirty="0"/>
              <a:t> formats for </a:t>
            </a:r>
            <a:r>
              <a:rPr lang="it-IT" dirty="0" err="1"/>
              <a:t>datasets</a:t>
            </a:r>
            <a:r>
              <a:rPr lang="it-IT" dirty="0"/>
              <a:t>, </a:t>
            </a:r>
            <a:r>
              <a:rPr lang="it-IT" dirty="0" err="1"/>
              <a:t>like</a:t>
            </a:r>
            <a:r>
              <a:rPr lang="it-IT" dirty="0"/>
              <a:t> ENA)</a:t>
            </a:r>
          </a:p>
          <a:p>
            <a:r>
              <a:rPr lang="it-IT" dirty="0" err="1"/>
              <a:t>ScholeXplorer</a:t>
            </a:r>
            <a:r>
              <a:rPr lang="it-IT" dirty="0"/>
              <a:t> can </a:t>
            </a:r>
            <a:r>
              <a:rPr lang="it-IT" dirty="0" err="1"/>
              <a:t>collect</a:t>
            </a:r>
            <a:r>
              <a:rPr lang="it-IT" dirty="0"/>
              <a:t> </a:t>
            </a:r>
            <a:r>
              <a:rPr lang="it-IT" dirty="0" err="1"/>
              <a:t>records</a:t>
            </a:r>
            <a:r>
              <a:rPr lang="it-IT" dirty="0"/>
              <a:t> via OAI-PMH, REST API, (</a:t>
            </a:r>
            <a:r>
              <a:rPr lang="it-IT" dirty="0" err="1"/>
              <a:t>S</a:t>
            </a:r>
            <a:r>
              <a:rPr lang="it-IT" dirty="0"/>
              <a:t>)FTP, etc.</a:t>
            </a:r>
          </a:p>
          <a:p>
            <a:r>
              <a:rPr lang="it-IT" dirty="0" err="1"/>
              <a:t>You</a:t>
            </a:r>
            <a:r>
              <a:rPr lang="it-IT" dirty="0"/>
              <a:t> do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to export </a:t>
            </a:r>
            <a:r>
              <a:rPr lang="it-IT" dirty="0" err="1"/>
              <a:t>links</a:t>
            </a:r>
            <a:r>
              <a:rPr lang="it-IT" dirty="0"/>
              <a:t> </a:t>
            </a:r>
            <a:r>
              <a:rPr lang="it-IT" dirty="0" err="1"/>
              <a:t>according</a:t>
            </a:r>
            <a:r>
              <a:rPr lang="it-IT" dirty="0"/>
              <a:t> to the </a:t>
            </a:r>
            <a:r>
              <a:rPr lang="it-IT" dirty="0" err="1"/>
              <a:t>Scholix</a:t>
            </a:r>
            <a:r>
              <a:rPr lang="it-IT" dirty="0"/>
              <a:t> schema,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</a:t>
            </a:r>
            <a:r>
              <a:rPr lang="it-IT" dirty="0" err="1"/>
              <a:t>provide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the information </a:t>
            </a:r>
            <a:r>
              <a:rPr lang="it-IT" dirty="0" err="1"/>
              <a:t>needed</a:t>
            </a:r>
            <a:r>
              <a:rPr lang="it-IT" dirty="0"/>
              <a:t> by </a:t>
            </a:r>
            <a:r>
              <a:rPr lang="it-IT" dirty="0" err="1"/>
              <a:t>ScholeXplorer</a:t>
            </a:r>
            <a:r>
              <a:rPr lang="it-IT" dirty="0"/>
              <a:t> to re-</a:t>
            </a:r>
            <a:r>
              <a:rPr lang="it-IT" dirty="0" err="1"/>
              <a:t>expose</a:t>
            </a:r>
            <a:r>
              <a:rPr lang="it-IT" dirty="0"/>
              <a:t> the </a:t>
            </a:r>
            <a:r>
              <a:rPr lang="it-IT" dirty="0" err="1"/>
              <a:t>links</a:t>
            </a:r>
            <a:r>
              <a:rPr lang="it-IT" dirty="0"/>
              <a:t> in </a:t>
            </a:r>
            <a:r>
              <a:rPr lang="it-IT" dirty="0" err="1"/>
              <a:t>Scholix</a:t>
            </a:r>
            <a:r>
              <a:rPr lang="it-IT" dirty="0"/>
              <a:t> format.</a:t>
            </a:r>
          </a:p>
          <a:p>
            <a:r>
              <a:rPr lang="it-IT" dirty="0" err="1"/>
              <a:t>Any</a:t>
            </a:r>
            <a:r>
              <a:rPr lang="it-IT" dirty="0"/>
              <a:t> </a:t>
            </a:r>
            <a:r>
              <a:rPr lang="it-IT" dirty="0" err="1"/>
              <a:t>missing</a:t>
            </a:r>
            <a:r>
              <a:rPr lang="it-IT" dirty="0"/>
              <a:t> </a:t>
            </a:r>
            <a:r>
              <a:rPr lang="it-IT" dirty="0" err="1"/>
              <a:t>metadata</a:t>
            </a:r>
            <a:r>
              <a:rPr lang="it-IT" dirty="0"/>
              <a:t> information? </a:t>
            </a:r>
            <a:r>
              <a:rPr lang="it-IT" dirty="0" err="1"/>
              <a:t>ScholeXplorer</a:t>
            </a:r>
            <a:r>
              <a:rPr lang="it-IT" dirty="0"/>
              <a:t> </a:t>
            </a:r>
            <a:r>
              <a:rPr lang="it-IT" dirty="0" err="1"/>
              <a:t>does</a:t>
            </a:r>
            <a:r>
              <a:rPr lang="it-IT" dirty="0"/>
              <a:t> </a:t>
            </a:r>
            <a:r>
              <a:rPr lang="it-IT" dirty="0" err="1"/>
              <a:t>its</a:t>
            </a:r>
            <a:r>
              <a:rPr lang="it-IT" dirty="0"/>
              <a:t> best to </a:t>
            </a:r>
            <a:r>
              <a:rPr lang="it-IT" dirty="0" err="1"/>
              <a:t>resolve</a:t>
            </a:r>
            <a:r>
              <a:rPr lang="it-IT" dirty="0"/>
              <a:t> the </a:t>
            </a:r>
            <a:r>
              <a:rPr lang="it-IT" dirty="0" err="1"/>
              <a:t>linked</a:t>
            </a:r>
            <a:r>
              <a:rPr lang="it-IT" dirty="0"/>
              <a:t> </a:t>
            </a:r>
            <a:r>
              <a:rPr lang="it-IT" dirty="0" err="1"/>
              <a:t>PIDs</a:t>
            </a:r>
            <a:r>
              <a:rPr lang="it-IT" dirty="0"/>
              <a:t> and </a:t>
            </a:r>
            <a:r>
              <a:rPr lang="it-IT" dirty="0" err="1"/>
              <a:t>get</a:t>
            </a:r>
            <a:r>
              <a:rPr lang="it-IT" dirty="0"/>
              <a:t> the </a:t>
            </a:r>
            <a:r>
              <a:rPr lang="it-IT" dirty="0" err="1"/>
              <a:t>missing</a:t>
            </a:r>
            <a:r>
              <a:rPr lang="it-IT" dirty="0"/>
              <a:t> info</a:t>
            </a:r>
          </a:p>
          <a:p>
            <a:r>
              <a:rPr lang="it-IT" dirty="0" err="1"/>
              <a:t>Register</a:t>
            </a:r>
            <a:r>
              <a:rPr lang="it-IT" dirty="0"/>
              <a:t> to </a:t>
            </a:r>
            <a:r>
              <a:rPr lang="it-IT" dirty="0" err="1"/>
              <a:t>OpenAIRE</a:t>
            </a:r>
            <a:r>
              <a:rPr lang="it-IT" dirty="0"/>
              <a:t> and </a:t>
            </a:r>
            <a:r>
              <a:rPr lang="it-IT" dirty="0" err="1"/>
              <a:t>everything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come for free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F89AA-AE89-DC42-B953-5C027FDDE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Scholix framework workshop - Cape Town - 23/24 January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4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5A1711-DE1D-6E4B-B426-79DC0E793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Questions</a:t>
            </a:r>
            <a:r>
              <a:rPr lang="it-IT" dirty="0"/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E7DB2A-34A0-F341-9B3B-D438CF2BB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Scholix</a:t>
            </a:r>
            <a:r>
              <a:rPr lang="en-US" dirty="0"/>
              <a:t> framework workshop - Cape Town - 23/24 January 2020</a:t>
            </a:r>
          </a:p>
        </p:txBody>
      </p:sp>
    </p:spTree>
    <p:extLst>
      <p:ext uri="{BB962C8B-B14F-4D97-AF65-F5344CB8AC3E}">
        <p14:creationId xmlns:p14="http://schemas.microsoft.com/office/powerpoint/2010/main" val="2158590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514</Words>
  <Application>Microsoft Macintosh PowerPoint</Application>
  <PresentationFormat>Widescreen</PresentationFormat>
  <Paragraphs>53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Open Sans</vt:lpstr>
      <vt:lpstr>Open Sans Light</vt:lpstr>
      <vt:lpstr>Trebuchet MS</vt:lpstr>
      <vt:lpstr>Office Theme</vt:lpstr>
      <vt:lpstr>Becoming compliant to the Scholix framework</vt:lpstr>
      <vt:lpstr>PowerPoint Presentation</vt:lpstr>
      <vt:lpstr>PowerPoint Presentation</vt:lpstr>
      <vt:lpstr>Two options</vt:lpstr>
      <vt:lpstr>Provide links to ScholeXplorer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Framework Workshop</dc:title>
  <dc:creator>Alessia Bardi</dc:creator>
  <cp:lastModifiedBy>Alessia Bardi</cp:lastModifiedBy>
  <cp:revision>29</cp:revision>
  <dcterms:created xsi:type="dcterms:W3CDTF">2020-01-20T19:52:49Z</dcterms:created>
  <dcterms:modified xsi:type="dcterms:W3CDTF">2020-01-24T08:06:23Z</dcterms:modified>
</cp:coreProperties>
</file>