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5" r:id="rId1"/>
  </p:sldMasterIdLst>
  <p:notesMasterIdLst>
    <p:notesMasterId r:id="rId21"/>
  </p:notesMasterIdLst>
  <p:sldIdLst>
    <p:sldId id="256" r:id="rId2"/>
    <p:sldId id="527" r:id="rId3"/>
    <p:sldId id="270" r:id="rId4"/>
    <p:sldId id="260" r:id="rId5"/>
    <p:sldId id="528" r:id="rId6"/>
    <p:sldId id="529" r:id="rId7"/>
    <p:sldId id="537" r:id="rId8"/>
    <p:sldId id="261" r:id="rId9"/>
    <p:sldId id="530" r:id="rId10"/>
    <p:sldId id="268" r:id="rId11"/>
    <p:sldId id="264" r:id="rId12"/>
    <p:sldId id="531" r:id="rId13"/>
    <p:sldId id="534" r:id="rId14"/>
    <p:sldId id="532" r:id="rId15"/>
    <p:sldId id="535" r:id="rId16"/>
    <p:sldId id="533" r:id="rId17"/>
    <p:sldId id="266" r:id="rId18"/>
    <p:sldId id="536" r:id="rId19"/>
    <p:sldId id="433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/>
    <p:restoredTop sz="69526"/>
  </p:normalViewPr>
  <p:slideViewPr>
    <p:cSldViewPr snapToGrid="0" snapToObjects="1">
      <p:cViewPr varScale="1">
        <p:scale>
          <a:sx n="63" d="100"/>
          <a:sy n="63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A55AE-F12F-644E-B244-B4E891D62522}" type="datetimeFigureOut">
              <a:rPr lang="it-IT" smtClean="0"/>
              <a:t>23/01/20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EF1E-B8C2-9E40-9535-675367277C8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85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"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77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Hubs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are (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existing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)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services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that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collect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and aggregate information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about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links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from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their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respective</a:t>
            </a:r>
            <a:r>
              <a:rPr lang="it-IT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rebuchet MS" panose="020B0703020202090204" pitchFamily="34" charset="0"/>
              </a:rPr>
              <a:t>communities</a:t>
            </a:r>
            <a:endParaRPr lang="it-IT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r>
              <a:rPr lang="it-IT" dirty="0"/>
              <a:t>The multi-</a:t>
            </a:r>
            <a:r>
              <a:rPr lang="it-IT" dirty="0" err="1"/>
              <a:t>hub</a:t>
            </a:r>
            <a:r>
              <a:rPr lang="it-IT" dirty="0"/>
              <a:t> network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interoperable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the</a:t>
            </a:r>
          </a:p>
          <a:p>
            <a:r>
              <a:rPr lang="it-IT" dirty="0"/>
              <a:t> </a:t>
            </a:r>
            <a:r>
              <a:rPr lang="it-IT" dirty="0" err="1"/>
              <a:t>hubs</a:t>
            </a:r>
            <a:r>
              <a:rPr lang="it-IT" dirty="0"/>
              <a:t> and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facilitates</a:t>
            </a:r>
            <a:r>
              <a:rPr lang="it-IT" dirty="0"/>
              <a:t> </a:t>
            </a:r>
            <a:r>
              <a:rPr lang="it-IT" dirty="0" err="1"/>
              <a:t>interoperability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</a:t>
            </a:r>
          </a:p>
          <a:p>
            <a:r>
              <a:rPr lang="it-IT" dirty="0"/>
              <a:t>data centers, journal </a:t>
            </a:r>
            <a:r>
              <a:rPr lang="it-IT" dirty="0" err="1"/>
              <a:t>publishers</a:t>
            </a:r>
            <a:r>
              <a:rPr lang="it-IT" dirty="0"/>
              <a:t>, </a:t>
            </a:r>
            <a:r>
              <a:rPr lang="it-IT" dirty="0" err="1"/>
              <a:t>repositories</a:t>
            </a:r>
            <a:r>
              <a:rPr lang="it-IT" dirty="0"/>
              <a:t>, etc. </a:t>
            </a:r>
          </a:p>
          <a:p>
            <a:r>
              <a:rPr lang="it-IT" dirty="0"/>
              <a:t>via the </a:t>
            </a:r>
            <a:r>
              <a:rPr lang="it-IT" dirty="0" err="1"/>
              <a:t>hubs</a:t>
            </a:r>
            <a:r>
              <a:rPr lang="it-IT" dirty="0"/>
              <a:t>. </a:t>
            </a:r>
            <a:r>
              <a:rPr lang="it-IT" dirty="0" err="1"/>
              <a:t>Interoperability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the </a:t>
            </a:r>
            <a:r>
              <a:rPr lang="it-IT" dirty="0" err="1"/>
              <a:t>hubs</a:t>
            </a:r>
            <a:r>
              <a:rPr lang="it-IT" dirty="0"/>
              <a:t> </a:t>
            </a:r>
          </a:p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achieved</a:t>
            </a:r>
            <a:r>
              <a:rPr lang="it-IT" dirty="0"/>
              <a:t> by </a:t>
            </a:r>
            <a:r>
              <a:rPr lang="it-IT" dirty="0" err="1"/>
              <a:t>hub-commitment</a:t>
            </a:r>
            <a:r>
              <a:rPr lang="it-IT" dirty="0"/>
              <a:t> to the common</a:t>
            </a:r>
          </a:p>
          <a:p>
            <a:r>
              <a:rPr lang="it-IT" dirty="0"/>
              <a:t> information model and open </a:t>
            </a:r>
            <a:r>
              <a:rPr lang="it-IT" dirty="0" err="1"/>
              <a:t>exchange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</a:t>
            </a:r>
          </a:p>
          <a:p>
            <a:r>
              <a:rPr lang="it-IT" dirty="0" err="1"/>
              <a:t>described</a:t>
            </a:r>
            <a:r>
              <a:rPr lang="it-IT" dirty="0"/>
              <a:t> </a:t>
            </a:r>
            <a:r>
              <a:rPr lang="it-IT" dirty="0" err="1"/>
              <a:t>earlier</a:t>
            </a:r>
            <a:r>
              <a:rPr lang="it-IT" dirty="0"/>
              <a:t>. A high </a:t>
            </a:r>
            <a:r>
              <a:rPr lang="it-IT" dirty="0" err="1"/>
              <a:t>level</a:t>
            </a:r>
            <a:r>
              <a:rPr lang="it-IT" dirty="0"/>
              <a:t> of </a:t>
            </a:r>
            <a:r>
              <a:rPr lang="it-IT" dirty="0" err="1"/>
              <a:t>conformity</a:t>
            </a:r>
            <a:r>
              <a:rPr lang="it-IT" dirty="0"/>
              <a:t> and </a:t>
            </a:r>
          </a:p>
          <a:p>
            <a:r>
              <a:rPr lang="it-IT" dirty="0" err="1"/>
              <a:t>uniformity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assumed</a:t>
            </a:r>
            <a:r>
              <a:rPr lang="it-IT" dirty="0"/>
              <a:t> in the information </a:t>
            </a:r>
            <a:r>
              <a:rPr lang="it-IT" dirty="0" err="1"/>
              <a:t>exchanged</a:t>
            </a:r>
            <a:endParaRPr lang="it-IT" dirty="0"/>
          </a:p>
          <a:p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hubs</a:t>
            </a:r>
            <a:r>
              <a:rPr lang="it-IT" dirty="0"/>
              <a:t>.</a:t>
            </a:r>
          </a:p>
          <a:p>
            <a:r>
              <a:rPr lang="it-IT" dirty="0" err="1"/>
              <a:t>However</a:t>
            </a:r>
            <a:r>
              <a:rPr lang="it-IT" dirty="0"/>
              <a:t>, the </a:t>
            </a:r>
            <a:r>
              <a:rPr lang="it-IT" dirty="0" err="1"/>
              <a:t>hubs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affect</a:t>
            </a:r>
            <a:r>
              <a:rPr lang="it-IT" dirty="0"/>
              <a:t> </a:t>
            </a:r>
            <a:r>
              <a:rPr lang="it-IT" dirty="0" err="1"/>
              <a:t>existing</a:t>
            </a:r>
            <a:r>
              <a:rPr lang="it-IT" dirty="0"/>
              <a:t> </a:t>
            </a:r>
          </a:p>
          <a:p>
            <a:r>
              <a:rPr lang="it-IT" dirty="0"/>
              <a:t>community-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practices</a:t>
            </a:r>
            <a:r>
              <a:rPr lang="it-IT" dirty="0"/>
              <a:t>.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</a:t>
            </a:r>
          </a:p>
          <a:p>
            <a:r>
              <a:rPr lang="it-IT" dirty="0"/>
              <a:t> </a:t>
            </a:r>
            <a:r>
              <a:rPr lang="it-IT" dirty="0" err="1"/>
              <a:t>requirement</a:t>
            </a:r>
            <a:r>
              <a:rPr lang="it-IT" dirty="0"/>
              <a:t> for "</a:t>
            </a:r>
            <a:r>
              <a:rPr lang="it-IT" dirty="0" err="1"/>
              <a:t>many</a:t>
            </a:r>
            <a:r>
              <a:rPr lang="it-IT" dirty="0"/>
              <a:t> to </a:t>
            </a:r>
            <a:r>
              <a:rPr lang="it-IT" dirty="0" err="1"/>
              <a:t>many</a:t>
            </a:r>
            <a:r>
              <a:rPr lang="it-IT" dirty="0"/>
              <a:t>" </a:t>
            </a:r>
            <a:r>
              <a:rPr lang="it-IT" dirty="0" err="1"/>
              <a:t>interoperability</a:t>
            </a:r>
            <a:r>
              <a:rPr lang="it-IT" dirty="0"/>
              <a:t> </a:t>
            </a:r>
          </a:p>
          <a:p>
            <a:r>
              <a:rPr lang="it-IT" dirty="0" err="1"/>
              <a:t>between</a:t>
            </a:r>
            <a:r>
              <a:rPr lang="it-IT" dirty="0"/>
              <a:t> data centres, </a:t>
            </a:r>
            <a:r>
              <a:rPr lang="it-IT" dirty="0" err="1"/>
              <a:t>journals</a:t>
            </a:r>
            <a:r>
              <a:rPr lang="it-IT" dirty="0"/>
              <a:t> and </a:t>
            </a:r>
            <a:r>
              <a:rPr lang="it-IT" dirty="0" err="1"/>
              <a:t>repositories</a:t>
            </a:r>
            <a:r>
              <a:rPr lang="it-IT" dirty="0"/>
              <a:t>.</a:t>
            </a:r>
          </a:p>
          <a:p>
            <a:r>
              <a:rPr lang="it-IT" dirty="0"/>
              <a:t> In </a:t>
            </a:r>
            <a:r>
              <a:rPr lang="it-IT" dirty="0" err="1"/>
              <a:t>contrast</a:t>
            </a:r>
            <a:r>
              <a:rPr lang="it-IT" dirty="0"/>
              <a:t> to the </a:t>
            </a:r>
            <a:r>
              <a:rPr lang="it-IT" dirty="0" err="1"/>
              <a:t>uniformity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the </a:t>
            </a:r>
            <a:r>
              <a:rPr lang="it-IT" dirty="0" err="1"/>
              <a:t>hubs</a:t>
            </a:r>
            <a:r>
              <a:rPr lang="it-IT" dirty="0"/>
              <a:t>, </a:t>
            </a:r>
          </a:p>
          <a:p>
            <a:r>
              <a:rPr lang="it-IT" dirty="0" err="1"/>
              <a:t>heterogeneity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natural</a:t>
            </a:r>
            <a:r>
              <a:rPr lang="it-IT" dirty="0"/>
              <a:t> part of the </a:t>
            </a:r>
            <a:r>
              <a:rPr lang="it-IT" dirty="0" err="1"/>
              <a:t>outer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addressed</a:t>
            </a:r>
            <a:r>
              <a:rPr lang="it-IT" dirty="0"/>
              <a:t> by the </a:t>
            </a:r>
            <a:r>
              <a:rPr lang="it-IT" dirty="0" err="1"/>
              <a:t>hubs</a:t>
            </a:r>
            <a:r>
              <a:rPr lang="it-IT" dirty="0"/>
              <a:t> with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communities</a:t>
            </a:r>
            <a:r>
              <a:rPr lang="it-IT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EF1E-B8C2-9E40-9535-675367277C8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055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"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54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6750-846B-CE46-90B7-9FF9F25A2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71440-F861-6A43-AC8D-068D1D78B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18FFB-617C-954B-A7E3-9D137ED2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06C8-E7BC-4544-92B0-9B3F5F70F84C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16329-6E18-D648-8EE7-DAEF5620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1995A-4AF2-C74C-99A5-2B478727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0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D1D5-745B-D24D-B0F4-0E6524CDE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1D49B-F814-C048-AAD1-9FA74B9C9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B4207-F4DE-4A4B-A2BD-519D862B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21B4F-2A54-BB49-8407-5B85854C96E2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DC7DB-2573-9C44-8C00-67C2D27A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4B527-E0F0-B34D-B31F-9AE071B5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8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BA79D-4A83-A14E-9EB7-FE96281F6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992D4-C0DC-044D-9AD3-9244EC80C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DBA34-0274-AC43-9D84-AD968B34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7C4A5-C5BD-4D40-B14E-F5366E87ABAE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CC31D-AA59-CF4C-946E-67EA219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65A08-C379-4544-BFA9-5834DD1B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4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-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113019"/>
            <a:ext cx="10138288" cy="4584694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296326" indent="-296326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SzPct val="85000"/>
              <a:buFontTx/>
              <a:buBlip>
                <a:blip r:embed="rId2"/>
              </a:buBlip>
              <a:defRPr sz="3300" b="1" i="0" spc="-113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900"/>
              </a:spcBef>
              <a:buClr>
                <a:srgbClr val="4687E6"/>
              </a:buClr>
              <a:buSzPct val="85000"/>
              <a:defRPr sz="3000" b="0" i="0" spc="-113">
                <a:solidFill>
                  <a:srgbClr val="5B72D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900"/>
              </a:spcBef>
              <a:buClr>
                <a:schemeClr val="accent6"/>
              </a:buClr>
              <a:buSzPct val="85000"/>
              <a:defRPr sz="2400" b="0" i="0" spc="-38" baseline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Second Level</a:t>
            </a:r>
          </a:p>
          <a:p>
            <a:pPr lvl="2"/>
            <a:r>
              <a:rPr lang="en-US" dirty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254001"/>
            <a:ext cx="10147812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500" b="1" i="0" spc="-113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 marL="666734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 marL="1000100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13334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5435187" y="6413622"/>
            <a:ext cx="6217891" cy="282178"/>
          </a:xfrm>
        </p:spPr>
        <p:txBody>
          <a:bodyPr>
            <a:normAutofit/>
          </a:bodyPr>
          <a:lstStyle>
            <a:lvl1pPr algn="r">
              <a:defRPr sz="1050" b="0" i="0" spc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OpenAIRE-Advance Kick off | Athens | 17-19 Jan 2018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78477" y="6413621"/>
            <a:ext cx="381000" cy="282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747"/>
            <a:ext cx="1557408" cy="555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68" y="6246601"/>
            <a:ext cx="62217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839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113019"/>
            <a:ext cx="10138288" cy="4584694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296326" indent="-296326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3600" b="1" i="0" spc="-113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2700" b="1" i="0" spc="-113">
                <a:solidFill>
                  <a:schemeClr val="accent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buClr>
                <a:schemeClr val="accent6"/>
              </a:buClr>
              <a:buSzPct val="85000"/>
              <a:defRPr sz="2250" b="1" i="0" spc="-38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Second Level</a:t>
            </a:r>
          </a:p>
          <a:p>
            <a:pPr lvl="2"/>
            <a:r>
              <a:rPr lang="en-US" dirty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254001"/>
            <a:ext cx="10147812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050" b="1" i="0" spc="-113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 marL="666734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 marL="1000100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13334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5435187" y="6413622"/>
            <a:ext cx="6217891" cy="282178"/>
          </a:xfrm>
        </p:spPr>
        <p:txBody>
          <a:bodyPr>
            <a:normAutofit/>
          </a:bodyPr>
          <a:lstStyle>
            <a:lvl1pPr algn="r">
              <a:defRPr sz="105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 - EOSC Hub - EC meeting | Amsterdam | 15th Dec 2017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78477" y="6413621"/>
            <a:ext cx="381000" cy="282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747"/>
            <a:ext cx="1557408" cy="555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68" y="6246601"/>
            <a:ext cx="62217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6820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1022094" y="254001"/>
            <a:ext cx="10147812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450"/>
              </a:spcAft>
              <a:buNone/>
              <a:defRPr sz="4050" b="1" i="0" spc="-113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 marL="666734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 marL="1000100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13334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747"/>
            <a:ext cx="1557408" cy="555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03039" y="5469039"/>
            <a:ext cx="1111169" cy="1666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793" y="-291928"/>
            <a:ext cx="1111169" cy="1666754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5435187" y="6413622"/>
            <a:ext cx="6217891" cy="282178"/>
          </a:xfrm>
        </p:spPr>
        <p:txBody>
          <a:bodyPr>
            <a:normAutofit/>
          </a:bodyPr>
          <a:lstStyle>
            <a:lvl1pPr algn="r">
              <a:defRPr sz="105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OpenAIRE-Advance Kick off | Athens | 17-19 Jan 2018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78477" y="6413621"/>
            <a:ext cx="381000" cy="282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68" y="6246601"/>
            <a:ext cx="62217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2505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1113019"/>
            <a:ext cx="10138288" cy="4584694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296326" indent="-296326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3300" b="1" i="0" spc="-113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00000"/>
              </a:lnSpc>
              <a:spcBef>
                <a:spcPts val="900"/>
              </a:spcBef>
              <a:buClr>
                <a:srgbClr val="4687E6"/>
              </a:buClr>
              <a:buSzPct val="85000"/>
              <a:defRPr sz="2700" b="1" i="0" spc="-113">
                <a:solidFill>
                  <a:schemeClr val="accent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00000"/>
              </a:lnSpc>
              <a:spcBef>
                <a:spcPts val="900"/>
              </a:spcBef>
              <a:buClr>
                <a:schemeClr val="accent6"/>
              </a:buClr>
              <a:buSzPct val="85000"/>
              <a:defRPr sz="2250" b="1" i="0" spc="-38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3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 Second Level</a:t>
            </a:r>
          </a:p>
          <a:p>
            <a:pPr lvl="2"/>
            <a:r>
              <a:rPr lang="en-US" dirty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254001"/>
            <a:ext cx="10147812" cy="85901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4050" b="1" i="0" spc="-113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333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2pPr>
            <a:lvl3pPr marL="666734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3pPr>
            <a:lvl4pPr marL="1000100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4pPr>
            <a:lvl5pPr marL="1333467" indent="0">
              <a:buNone/>
              <a:defRPr sz="18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5435187" y="6413622"/>
            <a:ext cx="6217891" cy="282178"/>
          </a:xfrm>
        </p:spPr>
        <p:txBody>
          <a:bodyPr>
            <a:normAutofit/>
          </a:bodyPr>
          <a:lstStyle>
            <a:lvl1pPr algn="r">
              <a:defRPr sz="1050" b="0" i="0" spc="0">
                <a:solidFill>
                  <a:schemeClr val="bg2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OpenAIRE-Advance Kick off | Athens | 17-19 Jan 2018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78477" y="6413621"/>
            <a:ext cx="381000" cy="282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152747"/>
            <a:ext cx="1557408" cy="555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68" y="6246601"/>
            <a:ext cx="62217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785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6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461613" y="2581657"/>
            <a:ext cx="7267094" cy="262795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rmAutofit/>
          </a:bodyPr>
          <a:lstStyle/>
          <a:p>
            <a:pPr marL="0" marR="0" indent="0" algn="ctr" defTabSz="41075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750" b="1" i="0" u="none" strike="noStrike" cap="none" spc="-225" normalizeH="0" baseline="0" dirty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Open Sans Semibold" charset="0"/>
                <a:ea typeface="Open Sans Semibold" charset="0"/>
                <a:cs typeface="Open Sans Semibold" charset="0"/>
                <a:sym typeface="Helvetica Light"/>
              </a:rPr>
              <a:t>Questions?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74" y="6278696"/>
            <a:ext cx="62217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55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A6AC-F3D4-1843-992B-C9D5842E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B67A-7264-9E4A-8BC5-756038DEF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4904D-C53A-C642-B654-77D4111CE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52FB-D10E-954F-9F89-F7DE042E0CF4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FF9C-ED2C-8940-9EAC-1EF96E3E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C37F-F010-444C-A7B8-EEEAB638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6B61-9E92-C748-87B0-CBCA5CF1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2DD48-5646-CD4F-810D-E3B6238D8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19B2-E298-F649-A04D-7B7C39A3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9F43-C2CA-3848-9A00-DB5E5979DC19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09F6C-A155-4C42-BFA1-BB7EEED7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7A3FB-8652-3B4D-844C-4A8B165A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6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ECB2-0AD5-A447-B66E-7269D6C0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0EDFE-886D-CB4E-AEB0-59C51F256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1EC43-BECC-2147-AF83-6EC954BE4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6CFC6-926A-C841-9F11-3184B39B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1A5D-128B-7F4D-BF53-C22B86EED757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87960-6452-E847-B420-2B484192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E720E-562E-B440-8F1B-F8D18127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5D7A-B298-8742-90E7-CE4E8C4C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958D1-802D-6F44-BE69-2E572CA88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84DA9-8CF4-C646-AA70-AB6EE0817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00E9A-7841-4547-8332-1B31F2834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23A13-13C5-CD43-959D-2B11845A4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BEB21-15FC-524D-BC07-5BA149D3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28D0-7E53-784B-B291-61B2B277CA81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0DCA6-7AD8-0440-8049-9D457F99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A1AB1-14F3-AF4B-8BD6-4ED2D007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3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84FC-E66F-F640-AEEB-B9A2F3C7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E342A-7831-2F4C-A0CC-ECA3CBDE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6DB3-677D-804B-A981-FC83AB1313C3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72E32-82C6-334B-9304-EB87BA14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5C88F-7579-C04D-A55E-70AFBC2E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9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EEBFF-17C6-5C4B-84E7-603E3462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2DF-B4EA-384E-B683-93C07916BBA4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6216D-A116-134F-A302-64B33D13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F77AE-0729-E644-8682-66A1140D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1576-A219-4447-9514-FB3E753F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13EEF-BB15-D242-BC8D-5450CEF5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014DF-D797-754B-BEEE-7B4C958C7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C3FE2-B331-D34A-8301-534B890A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F50E-6CF5-0047-AE4A-4F6D8BD1A101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AA9EE-C568-D04D-A51A-6804BA51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9E243-2F94-FB45-9D4C-41B158F6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9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5C68-4CDF-F049-BA96-6105ADA2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79268-6A70-7740-8686-352FC9AA9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4CA30-3A00-AB43-B867-6885E809A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B413D-EBA2-7C45-ADC3-7AD3BC02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3254-0DF2-3D4B-99DD-DC879F357713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C6E53-07CA-E343-94FF-A87636C5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Scholix framework workshop - Cape Town - 23/24 January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8FFAB-572D-7642-BB2B-7E83915B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3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0ACA4-D6A7-AC42-B72F-BCA619A5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66066-9706-4549-A545-DE1A0DB5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CF24C-988C-6C40-B1FB-6BEFF2818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B163-36FD-394D-9E5B-C3F83DF4DF92}" type="datetime1">
              <a:rPr lang="it-IT" smtClean="0"/>
              <a:t>23/01/20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BAB2B-5A82-7440-941C-4971CE176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5F94-E521-9842-8CF9-0F5D85EDC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1" r:id="rId15"/>
    <p:sldLayoutId id="2147483932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11.png"/><Relationship Id="rId17" Type="http://schemas.openxmlformats.org/officeDocument/2006/relationships/image" Target="../media/image38.tiff"/><Relationship Id="rId2" Type="http://schemas.openxmlformats.org/officeDocument/2006/relationships/image" Target="../media/image27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openxmlformats.org/officeDocument/2006/relationships/image" Target="../media/image36.png"/><Relationship Id="rId10" Type="http://schemas.openxmlformats.org/officeDocument/2006/relationships/image" Target="../media/image8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api.scholexplorer.openaire.eu/v2/ui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pi.scholexplorer.openaire.eu/v2/ui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pi.scholexplorer.openaire.eu/v2/openapi.json" TargetMode="External"/><Relationship Id="rId2" Type="http://schemas.openxmlformats.org/officeDocument/2006/relationships/hyperlink" Target="https://swagger.io/docs/open-source-tools/swagger-codegen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cholexplorer-help@openaire.eu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datacite.org/eventdata.html" TargetMode="External"/><Relationship Id="rId7" Type="http://schemas.openxmlformats.org/officeDocument/2006/relationships/hyperlink" Target="http://scholexplorer.openaire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hyperlink" Target="https://www.crossref.org/services/event-data" TargetMode="Externa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tif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E1DF81-9AA9-114F-9CBE-B1311105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1" y="0"/>
            <a:ext cx="3558027" cy="23182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EF3C507-9D91-4344-B537-05E3893CC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3414"/>
            <a:ext cx="9144000" cy="2387600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Scholix</a:t>
            </a:r>
            <a:r>
              <a:rPr lang="it-IT" dirty="0"/>
              <a:t> </a:t>
            </a:r>
            <a:r>
              <a:rPr lang="it-IT" dirty="0" err="1"/>
              <a:t>framework</a:t>
            </a:r>
            <a:r>
              <a:rPr lang="it-IT" dirty="0"/>
              <a:t> and </a:t>
            </a:r>
            <a:r>
              <a:rPr lang="it-IT" dirty="0" err="1"/>
              <a:t>ScholeXplorer</a:t>
            </a:r>
            <a:endParaRPr lang="it-IT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9D4B69B-0E89-A849-ABD5-8B1A64DF59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Alessia Bardi</a:t>
            </a:r>
          </a:p>
          <a:p>
            <a:r>
              <a:rPr lang="en-GB" dirty="0"/>
              <a:t>Institute of Information Science and Technologies </a:t>
            </a:r>
            <a:br>
              <a:rPr lang="en-GB" dirty="0"/>
            </a:br>
            <a:r>
              <a:rPr lang="en-GB" dirty="0"/>
              <a:t>National Research Council, Italy</a:t>
            </a:r>
            <a:endParaRPr lang="it-I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26AA3C-6516-CE4E-916B-5758B1FB3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502" y="5664118"/>
            <a:ext cx="1770840" cy="1143082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97AF739-22D5-5640-85BD-6D21DA15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Scholix framework workshop - Cape Town - 23/24 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32056" y="5836720"/>
            <a:ext cx="3354383" cy="496317"/>
          </a:xfrm>
          <a:prstGeom prst="cloud">
            <a:avLst/>
          </a:prstGeom>
          <a:solidFill>
            <a:schemeClr val="bg1"/>
          </a:solidFill>
          <a:ln w="3175" cap="flat">
            <a:solidFill>
              <a:schemeClr val="tx1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38100" rtlCol="0" anchor="ctr">
            <a:spAutoFit/>
          </a:bodyPr>
          <a:lstStyle/>
          <a:p>
            <a:pPr defTabSz="410724"/>
            <a:endParaRPr lang="en-US" sz="165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38" y="6038538"/>
            <a:ext cx="1121114" cy="58131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Use-cases: API and web portal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29100" y="3259143"/>
            <a:ext cx="4123479" cy="651233"/>
          </a:xfrm>
          <a:prstGeom prst="roundRect">
            <a:avLst/>
          </a:prstGeom>
          <a:solidFill>
            <a:schemeClr val="bg1"/>
          </a:solidFill>
          <a:ln w="3175" cap="flat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1" tIns="47621" rIns="47621" bIns="47621" numCol="1" spcCol="38100" rtlCol="0" anchor="ctr">
            <a:spAutoFit/>
          </a:bodyPr>
          <a:lstStyle/>
          <a:p>
            <a:pPr defTabSz="547619"/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65356" y="5433852"/>
            <a:ext cx="6442904" cy="651233"/>
          </a:xfrm>
          <a:prstGeom prst="roundRect">
            <a:avLst/>
          </a:prstGeom>
          <a:noFill/>
          <a:ln w="3175" cap="flat">
            <a:solidFill>
              <a:srgbClr val="000000"/>
            </a:solidFill>
            <a:prstDash val="dash"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1" tIns="47621" rIns="47621" bIns="47621" numCol="1" spcCol="38100" rtlCol="0" anchor="ctr">
            <a:spAutoFit/>
          </a:bodyPr>
          <a:lstStyle/>
          <a:p>
            <a:pPr defTabSz="547619"/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103" y="5614099"/>
            <a:ext cx="1172189" cy="382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590" y="5462518"/>
            <a:ext cx="810583" cy="596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429" y="5555335"/>
            <a:ext cx="1383882" cy="4698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093" y="1151815"/>
            <a:ext cx="715059" cy="748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3058" y="2509660"/>
            <a:ext cx="1174256" cy="320786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5400000">
            <a:off x="5953917" y="4099316"/>
            <a:ext cx="521629" cy="711386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29" tIns="72564" rIns="145129" bIns="72564" rtlCol="0" anchor="ctr"/>
          <a:lstStyle/>
          <a:p>
            <a:pPr algn="ctr"/>
            <a:endParaRPr lang="en-US" sz="10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601" y="2942980"/>
            <a:ext cx="1447053" cy="5267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29973" y="4157346"/>
            <a:ext cx="1981304" cy="6501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1" tIns="47621" rIns="47621" bIns="47621" numCol="1" spcCol="38100" rtlCol="0" anchor="ctr">
            <a:spAutoFit/>
          </a:bodyPr>
          <a:lstStyle/>
          <a:p>
            <a:pPr defTabSz="547619"/>
            <a:r>
              <a:rPr lang="en-US" dirty="0">
                <a:latin typeface="Helvetica"/>
                <a:cs typeface="Helvetica"/>
              </a:rPr>
              <a:t>Harvesting of links</a:t>
            </a:r>
          </a:p>
          <a:p>
            <a:pPr defTabSz="547619"/>
            <a:r>
              <a:rPr lang="en-US" dirty="0">
                <a:latin typeface="Helvetica"/>
                <a:cs typeface="Helvetica"/>
              </a:rPr>
              <a:t>(every hour)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4217" y="2086445"/>
            <a:ext cx="2140016" cy="94332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5322602" y="4933652"/>
            <a:ext cx="1818486" cy="446922"/>
          </a:xfrm>
          <a:prstGeom prst="roundRect">
            <a:avLst/>
          </a:prstGeom>
          <a:solidFill>
            <a:schemeClr val="bg1"/>
          </a:solidFill>
          <a:ln w="3175" cap="flat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1" tIns="47621" rIns="47621" bIns="47621" numCol="1" spcCol="38100" rtlCol="0" anchor="ctr">
            <a:spAutoFit/>
          </a:bodyPr>
          <a:lstStyle/>
          <a:p>
            <a:pPr algn="r" defTabSz="547619"/>
            <a:r>
              <a:rPr lang="en-US" sz="2000" b="1" dirty="0">
                <a:latin typeface="Helvetica"/>
                <a:cs typeface="Helvetica"/>
              </a:rPr>
              <a:t>API </a:t>
            </a:r>
          </a:p>
        </p:txBody>
      </p:sp>
      <p:pic>
        <p:nvPicPr>
          <p:cNvPr id="17" name="Shape 10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4224" y="5002826"/>
            <a:ext cx="1104880" cy="31486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6217" y="2064504"/>
            <a:ext cx="1172189" cy="9822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8946" y="3278752"/>
            <a:ext cx="2816097" cy="657073"/>
          </a:xfrm>
          <a:prstGeom prst="rect">
            <a:avLst/>
          </a:prstGeom>
        </p:spPr>
      </p:pic>
      <p:sp>
        <p:nvSpPr>
          <p:cNvPr id="20" name="Left Arrow 19"/>
          <p:cNvSpPr/>
          <p:nvPr/>
        </p:nvSpPr>
        <p:spPr>
          <a:xfrm>
            <a:off x="3706455" y="2013196"/>
            <a:ext cx="411266" cy="902285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29" tIns="72564" rIns="145129" bIns="72564" rtlCol="0" anchor="ctr"/>
          <a:lstStyle/>
          <a:p>
            <a:pPr algn="ctr"/>
            <a:endParaRPr lang="en-US" sz="1000"/>
          </a:p>
        </p:txBody>
      </p:sp>
      <p:sp>
        <p:nvSpPr>
          <p:cNvPr id="21" name="TextBox 20"/>
          <p:cNvSpPr txBox="1"/>
          <p:nvPr/>
        </p:nvSpPr>
        <p:spPr>
          <a:xfrm>
            <a:off x="3944520" y="1339888"/>
            <a:ext cx="2341337" cy="6501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1" tIns="47621" rIns="47621" bIns="47621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547687" fontAlgn="auto" latinLnBrk="0" hangingPunct="0">
              <a:buClrTx/>
              <a:buSzTx/>
              <a:buFontTx/>
              <a:tabLst/>
              <a:defRPr kumimoji="0" sz="1800" spc="0" normalizeH="0" baseline="0">
                <a:ln>
                  <a:noFill/>
                </a:ln>
                <a:effectLst/>
                <a:uFillTx/>
                <a:latin typeface="Helvetica"/>
                <a:ea typeface="+mn-ea"/>
                <a:cs typeface="Helvetica"/>
              </a:defRPr>
            </a:lvl1pPr>
          </a:lstStyle>
          <a:p>
            <a:r>
              <a:rPr lang="en-US" b="1" dirty="0"/>
              <a:t>API</a:t>
            </a:r>
            <a:r>
              <a:rPr lang="en-US" dirty="0"/>
              <a:t>: link search/resolution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6367" y="1315133"/>
            <a:ext cx="2289320" cy="6501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1" tIns="47621" rIns="47621" bIns="47621" numCol="1" spcCol="38100" rtlCol="0" anchor="ctr">
            <a:spAutoFit/>
          </a:bodyPr>
          <a:lstStyle/>
          <a:p>
            <a:pPr defTabSz="547619"/>
            <a:r>
              <a:rPr lang="en-US" b="1" dirty="0" err="1">
                <a:latin typeface="Helvetica"/>
                <a:cs typeface="Helvetica"/>
              </a:rPr>
              <a:t>WebUI</a:t>
            </a:r>
            <a:r>
              <a:rPr lang="en-US" dirty="0">
                <a:latin typeface="Helvetica"/>
                <a:cs typeface="Helvetica"/>
              </a:rPr>
              <a:t>: link discovery/navigation</a:t>
            </a:r>
          </a:p>
        </p:txBody>
      </p:sp>
      <p:sp>
        <p:nvSpPr>
          <p:cNvPr id="23" name="Left Arrow 22"/>
          <p:cNvSpPr/>
          <p:nvPr/>
        </p:nvSpPr>
        <p:spPr>
          <a:xfrm rot="10800000">
            <a:off x="8259736" y="2013196"/>
            <a:ext cx="411266" cy="902285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29" tIns="72564" rIns="145129" bIns="72564" rtlCol="0" anchor="ctr"/>
          <a:lstStyle/>
          <a:p>
            <a:pPr algn="ctr"/>
            <a:endParaRPr lang="en-US" sz="10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38516" y="1990032"/>
            <a:ext cx="1380601" cy="9842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570" y="3346317"/>
            <a:ext cx="699527" cy="249694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8838515" y="3399342"/>
            <a:ext cx="2236670" cy="1087807"/>
          </a:xfrm>
          <a:prstGeom prst="wedgeRoundRectCallout">
            <a:avLst>
              <a:gd name="adj1" fmla="val -201261"/>
              <a:gd name="adj2" fmla="val -123098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140M requests per month</a:t>
            </a:r>
          </a:p>
          <a:p>
            <a:pPr algn="ctr"/>
            <a:r>
              <a:rPr lang="en-US" b="1" dirty="0"/>
              <a:t>Avg </a:t>
            </a:r>
            <a:r>
              <a:rPr lang="en-US" b="1"/>
              <a:t>response time 50ms</a:t>
            </a:r>
            <a:endParaRPr lang="en-US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0019" y="2032297"/>
            <a:ext cx="1978004" cy="2514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1602" y="3650755"/>
            <a:ext cx="1670938" cy="414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81603" y="4216296"/>
            <a:ext cx="1525220" cy="2708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5" name="Rectangle 24"/>
          <p:cNvSpPr/>
          <p:nvPr/>
        </p:nvSpPr>
        <p:spPr>
          <a:xfrm>
            <a:off x="3043151" y="5534017"/>
            <a:ext cx="10745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>
                <a:latin typeface="Helvetica"/>
                <a:cs typeface="Helvetica"/>
              </a:rPr>
              <a:t>Other sources</a:t>
            </a:r>
            <a:endParaRPr lang="en-US" sz="1350" b="1" dirty="0">
              <a:latin typeface="Helvetica"/>
              <a:cs typeface="Helvetica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9623806" y="4672860"/>
            <a:ext cx="2236670" cy="1087807"/>
          </a:xfrm>
          <a:prstGeom prst="wedgeRoundRectCallout">
            <a:avLst>
              <a:gd name="adj1" fmla="val -201261"/>
              <a:gd name="adj2" fmla="val -123098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420+ Mi bi-directional links  involving 50+ Mi datasets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D3853C-A704-EB4A-9E01-31EC5F14812B}"/>
              </a:ext>
            </a:extLst>
          </p:cNvPr>
          <p:cNvSpPr/>
          <p:nvPr/>
        </p:nvSpPr>
        <p:spPr>
          <a:xfrm>
            <a:off x="1100779" y="6660711"/>
            <a:ext cx="9327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900" i="1" dirty="0" err="1"/>
              <a:t>eResearch</a:t>
            </a:r>
            <a:r>
              <a:rPr lang="en" sz="900" i="1" dirty="0"/>
              <a:t> Africa - Workshop on Research data systems – help or hindrance in data sharing? – 16 Apr, 2019</a:t>
            </a:r>
            <a:endParaRPr lang="it-IT" sz="9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C9E892-9233-8E4F-983D-DE879A726E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9077" y="5414428"/>
            <a:ext cx="1525220" cy="4342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296301-6039-B44C-BADE-B77182B070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5007" y="5926932"/>
            <a:ext cx="1981304" cy="2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28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Scholexplorer</a:t>
            </a:r>
            <a:r>
              <a:rPr lang="en-US" dirty="0"/>
              <a:t> APIs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9230" y="1084194"/>
            <a:ext cx="9902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urier"/>
                <a:cs typeface="Courier"/>
                <a:hlinkClick r:id="rId2"/>
              </a:rPr>
              <a:t>http://</a:t>
            </a:r>
            <a:r>
              <a:rPr lang="en-US" sz="2000" b="1" dirty="0" err="1">
                <a:latin typeface="Courier"/>
                <a:cs typeface="Courier"/>
                <a:hlinkClick r:id="rId2"/>
              </a:rPr>
              <a:t>api.scholexplorer.openaire.eu</a:t>
            </a:r>
            <a:r>
              <a:rPr lang="en-US" sz="2000" b="1" dirty="0">
                <a:latin typeface="Courier"/>
                <a:cs typeface="Courier"/>
                <a:hlinkClick r:id="rId2"/>
              </a:rPr>
              <a:t>/v2/</a:t>
            </a:r>
            <a:r>
              <a:rPr lang="en-US" sz="2000" b="1" dirty="0" err="1">
                <a:latin typeface="Courier"/>
                <a:cs typeface="Courier"/>
                <a:hlinkClick r:id="rId2"/>
              </a:rPr>
              <a:t>ui</a:t>
            </a:r>
            <a:r>
              <a:rPr lang="en-US" sz="2000" b="1" dirty="0">
                <a:latin typeface="Courier"/>
                <a:cs typeface="Courier"/>
                <a:hlinkClick r:id="rId2"/>
              </a:rPr>
              <a:t>/</a:t>
            </a:r>
            <a:endParaRPr lang="en-US" sz="2000" b="1" dirty="0">
              <a:latin typeface="Courier"/>
              <a:cs typeface="Couri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B8BC70-A392-A84B-AC6E-7907A0C38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20" y="1701267"/>
            <a:ext cx="11165640" cy="4434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B3A03D-5E54-1D40-B02F-70D92E2DB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036" y="299163"/>
            <a:ext cx="862941" cy="8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323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46F517-FC34-D84C-90D8-DC33ED6F0E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it-IT" dirty="0"/>
              <a:t>Go to </a:t>
            </a:r>
            <a:r>
              <a:rPr lang="it-IT" dirty="0">
                <a:hlinkClick r:id="rId2"/>
              </a:rPr>
              <a:t>http://api.scholexplorer.openaire.eu/v2/ui/</a:t>
            </a:r>
            <a:endParaRPr lang="it-IT" dirty="0"/>
          </a:p>
          <a:p>
            <a:r>
              <a:rPr lang="it-IT" dirty="0"/>
              <a:t>How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are </a:t>
            </a:r>
            <a:r>
              <a:rPr lang="it-IT" dirty="0" err="1"/>
              <a:t>provided</a:t>
            </a:r>
            <a:r>
              <a:rPr lang="it-IT" dirty="0"/>
              <a:t> by Europe PMC?</a:t>
            </a:r>
          </a:p>
          <a:p>
            <a:pPr lvl="1"/>
            <a:r>
              <a:rPr lang="it-IT" dirty="0"/>
              <a:t>Use </a:t>
            </a:r>
            <a:r>
              <a:rPr lang="it-IT" dirty="0" err="1"/>
              <a:t>method</a:t>
            </a:r>
            <a:r>
              <a:rPr lang="it-IT" dirty="0"/>
              <a:t> /v2/</a:t>
            </a:r>
            <a:r>
              <a:rPr lang="it-IT" dirty="0" err="1"/>
              <a:t>LinkProvider</a:t>
            </a:r>
            <a:r>
              <a:rPr lang="it-IT" dirty="0"/>
              <a:t> with </a:t>
            </a:r>
            <a:r>
              <a:rPr lang="it-IT" dirty="0" err="1"/>
              <a:t>parameter</a:t>
            </a:r>
            <a:r>
              <a:rPr lang="it-IT" dirty="0"/>
              <a:t>:</a:t>
            </a:r>
          </a:p>
          <a:p>
            <a:pPr lvl="2"/>
            <a:r>
              <a:rPr lang="it-IT" dirty="0" err="1"/>
              <a:t>name</a:t>
            </a:r>
            <a:r>
              <a:rPr lang="it-IT" dirty="0"/>
              <a:t>: Europe PMC</a:t>
            </a:r>
          </a:p>
          <a:p>
            <a:r>
              <a:rPr lang="it-IT" dirty="0"/>
              <a:t>How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target </a:t>
            </a:r>
            <a:r>
              <a:rPr lang="it-IT" dirty="0" err="1"/>
              <a:t>datasets</a:t>
            </a:r>
            <a:r>
              <a:rPr lang="it-IT" dirty="0"/>
              <a:t> in ENA?</a:t>
            </a:r>
          </a:p>
          <a:p>
            <a:pPr lvl="1"/>
            <a:r>
              <a:rPr lang="it-IT" dirty="0"/>
              <a:t>Use </a:t>
            </a:r>
            <a:r>
              <a:rPr lang="it-IT" dirty="0" err="1"/>
              <a:t>method</a:t>
            </a:r>
            <a:r>
              <a:rPr lang="it-IT" dirty="0"/>
              <a:t> /v2/</a:t>
            </a:r>
            <a:r>
              <a:rPr lang="it-IT" dirty="0" err="1"/>
              <a:t>LinkPublisher</a:t>
            </a:r>
            <a:r>
              <a:rPr lang="it-IT" dirty="0"/>
              <a:t>/</a:t>
            </a:r>
            <a:r>
              <a:rPr lang="it-IT" dirty="0" err="1"/>
              <a:t>inTarget</a:t>
            </a:r>
            <a:r>
              <a:rPr lang="it-IT" dirty="0"/>
              <a:t> with </a:t>
            </a:r>
            <a:r>
              <a:rPr lang="it-IT" dirty="0" err="1"/>
              <a:t>parameter</a:t>
            </a:r>
            <a:r>
              <a:rPr lang="it-IT" dirty="0"/>
              <a:t>:</a:t>
            </a:r>
          </a:p>
          <a:p>
            <a:pPr lvl="2"/>
            <a:r>
              <a:rPr lang="it-IT" dirty="0" err="1"/>
              <a:t>name</a:t>
            </a:r>
            <a:r>
              <a:rPr lang="it-IT" dirty="0"/>
              <a:t>: </a:t>
            </a:r>
            <a:r>
              <a:rPr lang="it-IT" dirty="0" err="1"/>
              <a:t>European</a:t>
            </a:r>
            <a:r>
              <a:rPr lang="it-IT" dirty="0"/>
              <a:t> Nucleotide Archive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736CE-B4CD-7448-B9D0-038F962A2F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 err="1"/>
              <a:t>Try</a:t>
            </a:r>
            <a:r>
              <a:rPr lang="it-IT" dirty="0"/>
              <a:t> the API (1/4)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661AA-2B7A-C745-8279-54530995636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OpenAIRE-Advance Kick off | Athens | 17-19 Jan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32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C854CB-9D5E-D847-B93C-A6EF296BD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Get</a:t>
            </a:r>
            <a:r>
              <a:rPr lang="it-IT" dirty="0"/>
              <a:t> the </a:t>
            </a:r>
            <a:r>
              <a:rPr lang="it-IT" dirty="0" err="1"/>
              <a:t>links</a:t>
            </a:r>
            <a:r>
              <a:rPr lang="it-IT" dirty="0"/>
              <a:t> </a:t>
            </a:r>
            <a:r>
              <a:rPr lang="it-IT" dirty="0" err="1"/>
              <a:t>provided</a:t>
            </a:r>
            <a:r>
              <a:rPr lang="it-IT" dirty="0"/>
              <a:t> by Europe PMC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an </a:t>
            </a:r>
            <a:r>
              <a:rPr lang="it-IT" dirty="0" err="1"/>
              <a:t>object</a:t>
            </a:r>
            <a:r>
              <a:rPr lang="it-IT" dirty="0"/>
              <a:t> with a DOI </a:t>
            </a:r>
            <a:r>
              <a:rPr lang="it-IT" dirty="0" err="1"/>
              <a:t>as</a:t>
            </a:r>
            <a:r>
              <a:rPr lang="it-IT" dirty="0"/>
              <a:t> target</a:t>
            </a:r>
          </a:p>
          <a:p>
            <a:pPr lvl="1"/>
            <a:r>
              <a:rPr lang="it-IT" dirty="0"/>
              <a:t>Use </a:t>
            </a:r>
            <a:r>
              <a:rPr lang="it-IT" dirty="0" err="1"/>
              <a:t>method</a:t>
            </a:r>
            <a:r>
              <a:rPr lang="it-IT" dirty="0"/>
              <a:t> /v2/Links with </a:t>
            </a:r>
            <a:r>
              <a:rPr lang="it-IT" dirty="0" err="1"/>
              <a:t>parameters</a:t>
            </a:r>
            <a:r>
              <a:rPr lang="it-IT" dirty="0"/>
              <a:t>:</a:t>
            </a:r>
          </a:p>
          <a:p>
            <a:pPr lvl="2"/>
            <a:r>
              <a:rPr lang="it-IT" dirty="0" err="1"/>
              <a:t>linkProvider</a:t>
            </a:r>
            <a:r>
              <a:rPr lang="it-IT" dirty="0"/>
              <a:t>: Europe PMC</a:t>
            </a:r>
          </a:p>
          <a:p>
            <a:pPr lvl="2"/>
            <a:r>
              <a:rPr lang="it-IT" dirty="0" err="1"/>
              <a:t>targetPidType</a:t>
            </a:r>
            <a:r>
              <a:rPr lang="it-IT" dirty="0"/>
              <a:t>: DOI</a:t>
            </a:r>
          </a:p>
          <a:p>
            <a:pPr lvl="1"/>
            <a:r>
              <a:rPr lang="it-IT" dirty="0" err="1"/>
              <a:t>Let’s</a:t>
            </a:r>
            <a:r>
              <a:rPr lang="it-IT" dirty="0"/>
              <a:t> </a:t>
            </a:r>
            <a:r>
              <a:rPr lang="it-IT" dirty="0" err="1"/>
              <a:t>check</a:t>
            </a:r>
            <a:r>
              <a:rPr lang="it-IT" dirty="0"/>
              <a:t> the </a:t>
            </a:r>
            <a:r>
              <a:rPr lang="it-IT" dirty="0" err="1"/>
              <a:t>reply</a:t>
            </a:r>
            <a:r>
              <a:rPr lang="it-IT" dirty="0"/>
              <a:t> </a:t>
            </a:r>
            <a:r>
              <a:rPr lang="it-IT" dirty="0" err="1"/>
              <a:t>together</a:t>
            </a:r>
            <a:endParaRPr lang="it-IT" dirty="0"/>
          </a:p>
          <a:p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B9B4E-93D1-1941-A290-C83BE090B4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 err="1"/>
              <a:t>Try</a:t>
            </a:r>
            <a:r>
              <a:rPr lang="it-IT" dirty="0"/>
              <a:t> the API (2/4)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1744D-DDBF-1D41-90A2-24E884665C9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OpenAIRE - EOSC Hub - EC meeting | Amsterdam | 15th Dec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70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241E4-CC87-1345-B259-00533E5324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Get</a:t>
            </a:r>
            <a:r>
              <a:rPr lang="it-IT" dirty="0"/>
              <a:t> the </a:t>
            </a:r>
            <a:r>
              <a:rPr lang="it-IT" dirty="0" err="1"/>
              <a:t>links</a:t>
            </a:r>
            <a:r>
              <a:rPr lang="it-IT" dirty="0"/>
              <a:t> </a:t>
            </a:r>
            <a:r>
              <a:rPr lang="it-IT" dirty="0" err="1"/>
              <a:t>provided</a:t>
            </a:r>
            <a:r>
              <a:rPr lang="it-IT" dirty="0"/>
              <a:t> by </a:t>
            </a:r>
            <a:r>
              <a:rPr lang="it-IT" dirty="0" err="1"/>
              <a:t>Datacite</a:t>
            </a:r>
            <a:r>
              <a:rPr lang="it-IT" dirty="0"/>
              <a:t> for </a:t>
            </a:r>
            <a:r>
              <a:rPr lang="it-IT" dirty="0" err="1"/>
              <a:t>objects</a:t>
            </a:r>
            <a:r>
              <a:rPr lang="it-IT" dirty="0"/>
              <a:t> </a:t>
            </a:r>
            <a:r>
              <a:rPr lang="it-IT" dirty="0" err="1"/>
              <a:t>published</a:t>
            </a:r>
            <a:r>
              <a:rPr lang="it-IT" dirty="0"/>
              <a:t> by </a:t>
            </a:r>
            <a:r>
              <a:rPr lang="it-IT" dirty="0" err="1"/>
              <a:t>Springer</a:t>
            </a:r>
            <a:r>
              <a:rPr lang="it-IT" dirty="0"/>
              <a:t> Nature</a:t>
            </a:r>
          </a:p>
          <a:p>
            <a:pPr lvl="1"/>
            <a:r>
              <a:rPr lang="it-IT" dirty="0"/>
              <a:t>Use </a:t>
            </a:r>
            <a:r>
              <a:rPr lang="it-IT" dirty="0" err="1"/>
              <a:t>method</a:t>
            </a:r>
            <a:r>
              <a:rPr lang="it-IT" dirty="0"/>
              <a:t> /v2/Links with </a:t>
            </a:r>
            <a:r>
              <a:rPr lang="it-IT" dirty="0" err="1"/>
              <a:t>parameters</a:t>
            </a:r>
            <a:r>
              <a:rPr lang="it-IT" dirty="0"/>
              <a:t>:</a:t>
            </a:r>
          </a:p>
          <a:p>
            <a:pPr lvl="2"/>
            <a:r>
              <a:rPr lang="it-IT" dirty="0" err="1"/>
              <a:t>linkProvider</a:t>
            </a:r>
            <a:r>
              <a:rPr lang="it-IT" dirty="0"/>
              <a:t>: </a:t>
            </a:r>
            <a:r>
              <a:rPr lang="it-IT" dirty="0" err="1"/>
              <a:t>Datasets</a:t>
            </a:r>
            <a:r>
              <a:rPr lang="it-IT" dirty="0"/>
              <a:t> in </a:t>
            </a:r>
            <a:r>
              <a:rPr lang="it-IT" dirty="0" err="1"/>
              <a:t>Datacite</a:t>
            </a:r>
            <a:endParaRPr lang="it-IT" dirty="0"/>
          </a:p>
          <a:p>
            <a:pPr lvl="2"/>
            <a:r>
              <a:rPr lang="it-IT" dirty="0" err="1"/>
              <a:t>sourcePublisher</a:t>
            </a:r>
            <a:r>
              <a:rPr lang="it-IT" dirty="0"/>
              <a:t>: </a:t>
            </a:r>
            <a:r>
              <a:rPr lang="it-IT" dirty="0" err="1"/>
              <a:t>Springer</a:t>
            </a:r>
            <a:r>
              <a:rPr lang="it-IT" dirty="0"/>
              <a:t> Nature</a:t>
            </a:r>
          </a:p>
          <a:p>
            <a:r>
              <a:rPr lang="it-IT" dirty="0" err="1"/>
              <a:t>Get</a:t>
            </a:r>
            <a:r>
              <a:rPr lang="it-IT" dirty="0"/>
              <a:t>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publications</a:t>
            </a:r>
            <a:r>
              <a:rPr lang="it-IT" dirty="0"/>
              <a:t> with </a:t>
            </a:r>
            <a:r>
              <a:rPr lang="it-IT" dirty="0" err="1"/>
              <a:t>links</a:t>
            </a:r>
            <a:r>
              <a:rPr lang="it-IT" dirty="0"/>
              <a:t> to </a:t>
            </a:r>
            <a:r>
              <a:rPr lang="it-IT" dirty="0" err="1"/>
              <a:t>datasets</a:t>
            </a:r>
            <a:r>
              <a:rPr lang="it-IT" dirty="0"/>
              <a:t> in </a:t>
            </a:r>
            <a:r>
              <a:rPr lang="it-IT" dirty="0" err="1"/>
              <a:t>Mendeley</a:t>
            </a:r>
            <a:r>
              <a:rPr lang="it-IT" dirty="0"/>
              <a:t> Data</a:t>
            </a:r>
          </a:p>
          <a:p>
            <a:pPr lvl="1"/>
            <a:r>
              <a:rPr lang="it-IT" dirty="0"/>
              <a:t>Use </a:t>
            </a:r>
            <a:r>
              <a:rPr lang="it-IT" dirty="0" err="1"/>
              <a:t>method</a:t>
            </a:r>
            <a:r>
              <a:rPr lang="it-IT" dirty="0"/>
              <a:t> /v2/Links with </a:t>
            </a:r>
            <a:r>
              <a:rPr lang="it-IT" dirty="0" err="1"/>
              <a:t>parameters</a:t>
            </a:r>
            <a:r>
              <a:rPr lang="it-IT" dirty="0"/>
              <a:t>:</a:t>
            </a:r>
          </a:p>
          <a:p>
            <a:pPr lvl="2"/>
            <a:r>
              <a:rPr lang="it-IT" dirty="0" err="1"/>
              <a:t>targetPublisher</a:t>
            </a:r>
            <a:r>
              <a:rPr lang="it-IT" dirty="0"/>
              <a:t>: </a:t>
            </a:r>
            <a:r>
              <a:rPr lang="it-IT" sz="2400" dirty="0" err="1"/>
              <a:t>Mendeley</a:t>
            </a:r>
            <a:endParaRPr lang="it-IT" dirty="0"/>
          </a:p>
          <a:p>
            <a:pPr lvl="2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57DDE-FCD3-8442-923E-77EF74C129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 err="1"/>
              <a:t>Try</a:t>
            </a:r>
            <a:r>
              <a:rPr lang="it-IT" dirty="0"/>
              <a:t> the API (3/4)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831D0-397F-594C-ABED-8903EF750A0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OpenAIRE - EOSC Hub - EC meeting | Amsterdam | 15th Dec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13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6133E1-4635-1F4C-9628-F11595708A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925" y="1113018"/>
            <a:ext cx="10138288" cy="5135381"/>
          </a:xfrm>
        </p:spPr>
        <p:txBody>
          <a:bodyPr>
            <a:noAutofit/>
          </a:bodyPr>
          <a:lstStyle/>
          <a:p>
            <a:r>
              <a:rPr lang="it-IT" sz="3200" dirty="0" err="1"/>
              <a:t>Get</a:t>
            </a:r>
            <a:r>
              <a:rPr lang="it-IT" sz="3200" dirty="0"/>
              <a:t> the </a:t>
            </a:r>
            <a:r>
              <a:rPr lang="it-IT" sz="3200" dirty="0" err="1"/>
              <a:t>number</a:t>
            </a:r>
            <a:r>
              <a:rPr lang="it-IT" sz="3200" dirty="0"/>
              <a:t> of </a:t>
            </a:r>
            <a:r>
              <a:rPr lang="it-IT" sz="3200" dirty="0" err="1"/>
              <a:t>publications</a:t>
            </a:r>
            <a:r>
              <a:rPr lang="it-IT" sz="3200" dirty="0"/>
              <a:t> with </a:t>
            </a:r>
            <a:r>
              <a:rPr lang="it-IT" sz="3200" dirty="0" err="1"/>
              <a:t>links</a:t>
            </a:r>
            <a:r>
              <a:rPr lang="it-IT" sz="3200" dirty="0"/>
              <a:t> to </a:t>
            </a:r>
            <a:r>
              <a:rPr lang="it-IT" sz="3200" dirty="0" err="1"/>
              <a:t>datasets</a:t>
            </a:r>
            <a:r>
              <a:rPr lang="it-IT" sz="3200" dirty="0"/>
              <a:t> </a:t>
            </a:r>
            <a:r>
              <a:rPr lang="it-IT" sz="3200" dirty="0" err="1"/>
              <a:t>published</a:t>
            </a:r>
            <a:r>
              <a:rPr lang="it-IT" sz="3200" dirty="0"/>
              <a:t> in </a:t>
            </a:r>
            <a:r>
              <a:rPr lang="it-IT" sz="3200" dirty="0" err="1"/>
              <a:t>Mendeley</a:t>
            </a:r>
            <a:endParaRPr lang="it-IT" sz="3200" dirty="0"/>
          </a:p>
          <a:p>
            <a:pPr lvl="1"/>
            <a:r>
              <a:rPr lang="it-IT" sz="2400" dirty="0"/>
              <a:t>Use </a:t>
            </a:r>
            <a:r>
              <a:rPr lang="it-IT" sz="2400" dirty="0" err="1"/>
              <a:t>method</a:t>
            </a:r>
            <a:r>
              <a:rPr lang="it-IT" sz="2400" dirty="0"/>
              <a:t> /v2/Links with </a:t>
            </a:r>
            <a:r>
              <a:rPr lang="it-IT" sz="2400" dirty="0" err="1"/>
              <a:t>parameters</a:t>
            </a:r>
            <a:r>
              <a:rPr lang="it-IT" sz="2400" dirty="0"/>
              <a:t>:</a:t>
            </a:r>
          </a:p>
          <a:p>
            <a:pPr lvl="2"/>
            <a:r>
              <a:rPr lang="it-IT" sz="2000" dirty="0" err="1"/>
              <a:t>targetPublisher</a:t>
            </a:r>
            <a:r>
              <a:rPr lang="it-IT" sz="2000" dirty="0"/>
              <a:t>: </a:t>
            </a:r>
            <a:r>
              <a:rPr lang="it-IT" sz="2000" dirty="0" err="1"/>
              <a:t>Mendeley</a:t>
            </a:r>
            <a:endParaRPr lang="it-IT" sz="2000" dirty="0"/>
          </a:p>
          <a:p>
            <a:r>
              <a:rPr lang="it-IT" sz="3200" dirty="0" err="1"/>
              <a:t>Now</a:t>
            </a:r>
            <a:r>
              <a:rPr lang="it-IT" sz="3200" dirty="0"/>
              <a:t> </a:t>
            </a:r>
            <a:r>
              <a:rPr lang="it-IT" sz="3200" dirty="0" err="1"/>
              <a:t>let’s</a:t>
            </a:r>
            <a:r>
              <a:rPr lang="it-IT" sz="3200" dirty="0"/>
              <a:t> </a:t>
            </a:r>
            <a:r>
              <a:rPr lang="it-IT" sz="3200" dirty="0" err="1"/>
              <a:t>see</a:t>
            </a:r>
            <a:r>
              <a:rPr lang="it-IT" sz="3200" dirty="0"/>
              <a:t> </a:t>
            </a:r>
            <a:r>
              <a:rPr lang="it-IT" sz="3200" dirty="0" err="1"/>
              <a:t>who</a:t>
            </a:r>
            <a:r>
              <a:rPr lang="it-IT" sz="3200" dirty="0"/>
              <a:t> </a:t>
            </a:r>
            <a:r>
              <a:rPr lang="it-IT" sz="3200" dirty="0" err="1"/>
              <a:t>published</a:t>
            </a:r>
            <a:r>
              <a:rPr lang="it-IT" sz="3200" dirty="0"/>
              <a:t> the source </a:t>
            </a:r>
            <a:r>
              <a:rPr lang="it-IT" sz="3200" dirty="0" err="1"/>
              <a:t>objects</a:t>
            </a:r>
            <a:r>
              <a:rPr lang="it-IT" sz="3200" dirty="0"/>
              <a:t> </a:t>
            </a:r>
            <a:r>
              <a:rPr lang="it-IT" sz="3200" dirty="0" err="1"/>
              <a:t>using</a:t>
            </a:r>
            <a:r>
              <a:rPr lang="it-IT" sz="3200" dirty="0"/>
              <a:t> </a:t>
            </a:r>
            <a:r>
              <a:rPr lang="it-IT" sz="3200" dirty="0" err="1"/>
              <a:t>jq</a:t>
            </a:r>
            <a:r>
              <a:rPr lang="it-IT" sz="3200" dirty="0"/>
              <a:t>:</a:t>
            </a:r>
          </a:p>
          <a:p>
            <a:pPr marL="0" indent="0">
              <a:buNone/>
            </a:pP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curl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 -X GET "http://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api.scholexplorer.openaire.eu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/v2/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Links?targetPublisher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=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Mendeley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" -H "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accept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: 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application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/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json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" | 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jq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 '.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result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[].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source.Publisher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[].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name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' | 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sort</a:t>
            </a:r>
            <a:r>
              <a:rPr lang="it-IT" sz="1800" dirty="0">
                <a:latin typeface="Andale Mono" panose="020B0509000000000004" pitchFamily="49" charset="0"/>
                <a:ea typeface="Geneva" panose="020B0503030404040204" pitchFamily="34" charset="0"/>
              </a:rPr>
              <a:t> | </a:t>
            </a:r>
            <a:r>
              <a:rPr lang="it-IT" sz="1800" dirty="0" err="1">
                <a:latin typeface="Andale Mono" panose="020B0509000000000004" pitchFamily="49" charset="0"/>
                <a:ea typeface="Geneva" panose="020B0503030404040204" pitchFamily="34" charset="0"/>
              </a:rPr>
              <a:t>uniq</a:t>
            </a:r>
            <a:endParaRPr lang="it-IT" sz="1800" dirty="0">
              <a:latin typeface="Andale Mono" panose="020B0509000000000004" pitchFamily="49" charset="0"/>
              <a:ea typeface="Geneva" panose="020B05030304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143FF-8BFC-494B-B442-DE4F7F4BCE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 err="1"/>
              <a:t>Try</a:t>
            </a:r>
            <a:r>
              <a:rPr lang="it-IT" dirty="0"/>
              <a:t> the API (4/4)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A8A1C-2378-F345-AC50-90075992C60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OpenAIRE - EOSC Hub - EC meeting | Amsterdam | 15th Dec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64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F95E87-A6EE-434E-8D92-36C8CA9512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>
                <a:hlinkClick r:id="rId2"/>
              </a:rPr>
              <a:t>https://swagger.io/docs/open-source-tools/swagger-codegen/</a:t>
            </a:r>
            <a:endParaRPr lang="it-IT" b="0" dirty="0"/>
          </a:p>
          <a:p>
            <a:endParaRPr lang="it-IT" b="0" dirty="0"/>
          </a:p>
          <a:p>
            <a:pPr marL="0" indent="0">
              <a:buNone/>
            </a:pPr>
            <a:r>
              <a:rPr lang="it-IT" sz="3100" b="0" dirty="0" err="1">
                <a:latin typeface="Andale Mono" panose="020B0509000000000004" pitchFamily="49" charset="0"/>
              </a:rPr>
              <a:t>brew</a:t>
            </a:r>
            <a:r>
              <a:rPr lang="it-IT" sz="3100" b="0" dirty="0">
                <a:latin typeface="Andale Mono" panose="020B0509000000000004" pitchFamily="49" charset="0"/>
              </a:rPr>
              <a:t> </a:t>
            </a:r>
            <a:r>
              <a:rPr lang="it-IT" sz="3100" b="0" dirty="0" err="1">
                <a:latin typeface="Andale Mono" panose="020B0509000000000004" pitchFamily="49" charset="0"/>
              </a:rPr>
              <a:t>install</a:t>
            </a:r>
            <a:r>
              <a:rPr lang="it-IT" sz="3100" b="0" dirty="0">
                <a:latin typeface="Andale Mono" panose="020B0509000000000004" pitchFamily="49" charset="0"/>
              </a:rPr>
              <a:t> </a:t>
            </a:r>
            <a:r>
              <a:rPr lang="it-IT" sz="3100" b="0" dirty="0" err="1">
                <a:latin typeface="Andale Mono" panose="020B0509000000000004" pitchFamily="49" charset="0"/>
              </a:rPr>
              <a:t>swagger-codegen</a:t>
            </a:r>
            <a:endParaRPr lang="it-IT" sz="3100" b="0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it-IT" sz="3100" b="0" dirty="0" err="1">
                <a:latin typeface="Andale Mono" panose="020B0509000000000004" pitchFamily="49" charset="0"/>
              </a:rPr>
              <a:t>swagger-codegen</a:t>
            </a:r>
            <a:r>
              <a:rPr lang="it-IT" sz="3100" b="0" dirty="0">
                <a:latin typeface="Andale Mono" panose="020B0509000000000004" pitchFamily="49" charset="0"/>
              </a:rPr>
              <a:t> -h</a:t>
            </a:r>
          </a:p>
          <a:p>
            <a:pPr marL="0" indent="0">
              <a:buNone/>
            </a:pPr>
            <a:r>
              <a:rPr lang="it-IT" sz="3100" b="0" dirty="0" err="1">
                <a:latin typeface="Andale Mono" panose="020B0509000000000004" pitchFamily="49" charset="0"/>
              </a:rPr>
              <a:t>swagger-codegen</a:t>
            </a:r>
            <a:r>
              <a:rPr lang="it-IT" sz="3100" b="0" dirty="0">
                <a:latin typeface="Andale Mono" panose="020B0509000000000004" pitchFamily="49" charset="0"/>
              </a:rPr>
              <a:t> </a:t>
            </a:r>
            <a:r>
              <a:rPr lang="it-IT" sz="3100" b="0" dirty="0" err="1">
                <a:latin typeface="Andale Mono" panose="020B0509000000000004" pitchFamily="49" charset="0"/>
              </a:rPr>
              <a:t>config</a:t>
            </a:r>
            <a:r>
              <a:rPr lang="it-IT" sz="3100" b="0" dirty="0">
                <a:latin typeface="Andale Mono" panose="020B0509000000000004" pitchFamily="49" charset="0"/>
              </a:rPr>
              <a:t>-help -l &lt;</a:t>
            </a:r>
            <a:r>
              <a:rPr lang="it-IT" sz="3100" b="0" dirty="0" err="1">
                <a:latin typeface="Andale Mono" panose="020B0509000000000004" pitchFamily="49" charset="0"/>
              </a:rPr>
              <a:t>language</a:t>
            </a:r>
            <a:r>
              <a:rPr lang="it-IT" sz="3100" b="0" dirty="0">
                <a:latin typeface="Andale Mono" panose="020B0509000000000004" pitchFamily="49" charset="0"/>
              </a:rPr>
              <a:t> </a:t>
            </a:r>
            <a:r>
              <a:rPr lang="it-IT" sz="3100" b="0" dirty="0" err="1">
                <a:latin typeface="Andale Mono" panose="020B0509000000000004" pitchFamily="49" charset="0"/>
              </a:rPr>
              <a:t>name</a:t>
            </a:r>
            <a:r>
              <a:rPr lang="it-IT" sz="3100" b="0" dirty="0">
                <a:latin typeface="Andale Mono" panose="020B0509000000000004" pitchFamily="49" charset="0"/>
              </a:rPr>
              <a:t>&gt;</a:t>
            </a:r>
          </a:p>
          <a:p>
            <a:pPr marL="0" indent="0">
              <a:buNone/>
            </a:pPr>
            <a:r>
              <a:rPr lang="it-IT" sz="3100" b="0" dirty="0" err="1">
                <a:latin typeface="Andale Mono" panose="020B0509000000000004" pitchFamily="49" charset="0"/>
              </a:rPr>
              <a:t>swagger-codegen</a:t>
            </a:r>
            <a:r>
              <a:rPr lang="it-IT" sz="3100" b="0" dirty="0">
                <a:latin typeface="Andale Mono" panose="020B0509000000000004" pitchFamily="49" charset="0"/>
              </a:rPr>
              <a:t> generate -i </a:t>
            </a:r>
            <a:r>
              <a:rPr lang="it-IT" sz="3100" dirty="0">
                <a:latin typeface="Andale Mono" panose="020B0509000000000004" pitchFamily="49" charset="0"/>
                <a:hlinkClick r:id="rId3"/>
              </a:rPr>
              <a:t>http://api.scholexplorer.openaire.eu/v2/openapi.json</a:t>
            </a:r>
            <a:r>
              <a:rPr lang="it-IT" sz="3100" dirty="0">
                <a:latin typeface="Andale Mono" panose="020B0509000000000004" pitchFamily="49" charset="0"/>
              </a:rPr>
              <a:t> </a:t>
            </a:r>
            <a:r>
              <a:rPr lang="it-IT" sz="3100" b="0" dirty="0">
                <a:latin typeface="Andale Mono" panose="020B0509000000000004" pitchFamily="49" charset="0"/>
              </a:rPr>
              <a:t>-l &lt;</a:t>
            </a:r>
            <a:r>
              <a:rPr lang="it-IT" sz="3100" b="0" dirty="0" err="1">
                <a:latin typeface="Andale Mono" panose="020B0509000000000004" pitchFamily="49" charset="0"/>
              </a:rPr>
              <a:t>language_name</a:t>
            </a:r>
            <a:r>
              <a:rPr lang="it-IT" sz="3100" b="0" dirty="0">
                <a:latin typeface="Andale Mono" panose="020B0509000000000004" pitchFamily="49" charset="0"/>
              </a:rPr>
              <a:t>&gt;</a:t>
            </a:r>
          </a:p>
          <a:p>
            <a:r>
              <a:rPr lang="it-IT" b="0" dirty="0"/>
              <a:t>&lt;</a:t>
            </a:r>
            <a:r>
              <a:rPr lang="it-IT" b="0" dirty="0" err="1"/>
              <a:t>language_name</a:t>
            </a:r>
            <a:r>
              <a:rPr lang="it-IT" b="0" dirty="0"/>
              <a:t>&gt;: e.g. java, </a:t>
            </a:r>
            <a:r>
              <a:rPr lang="it-IT" b="0" dirty="0" err="1"/>
              <a:t>python</a:t>
            </a:r>
            <a:r>
              <a:rPr lang="it-IT" b="0" dirty="0"/>
              <a:t>, </a:t>
            </a:r>
            <a:r>
              <a:rPr lang="it-IT" b="0" dirty="0" err="1"/>
              <a:t>csharp</a:t>
            </a:r>
            <a:r>
              <a:rPr lang="it-IT" b="0" dirty="0"/>
              <a:t>. Full list of </a:t>
            </a:r>
            <a:r>
              <a:rPr lang="it-IT" b="0" dirty="0" err="1"/>
              <a:t>supported</a:t>
            </a:r>
            <a:r>
              <a:rPr lang="it-IT" b="0" dirty="0"/>
              <a:t> </a:t>
            </a:r>
            <a:r>
              <a:rPr lang="it-IT" b="0" dirty="0" err="1"/>
              <a:t>languages</a:t>
            </a:r>
            <a:r>
              <a:rPr lang="it-IT" b="0" dirty="0"/>
              <a:t>: </a:t>
            </a:r>
          </a:p>
          <a:p>
            <a:pPr lvl="1"/>
            <a:r>
              <a:rPr lang="it-IT" b="0" dirty="0" err="1">
                <a:latin typeface="Andale Mono" panose="020B0509000000000004" pitchFamily="49" charset="0"/>
              </a:rPr>
              <a:t>swagger-codegen</a:t>
            </a:r>
            <a:r>
              <a:rPr lang="it-IT" b="0" dirty="0">
                <a:latin typeface="Andale Mono" panose="020B0509000000000004" pitchFamily="49" charset="0"/>
              </a:rPr>
              <a:t> </a:t>
            </a:r>
            <a:r>
              <a:rPr lang="it-IT" b="0" dirty="0" err="1">
                <a:latin typeface="Andale Mono" panose="020B0509000000000004" pitchFamily="49" charset="0"/>
              </a:rPr>
              <a:t>langs</a:t>
            </a:r>
            <a:endParaRPr lang="it-IT" b="0" dirty="0">
              <a:latin typeface="Andale Mono" panose="020B05090000000000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43899-05E8-EB4A-98CF-BABE9EDEDB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/>
              <a:t>Generate client for the </a:t>
            </a:r>
            <a:r>
              <a:rPr lang="it-IT" dirty="0" err="1"/>
              <a:t>ScholeXplorer</a:t>
            </a:r>
            <a:r>
              <a:rPr lang="it-IT" dirty="0"/>
              <a:t> API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D6FFF-D334-7D45-9AA2-80405D84801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OpenAIRE - EOSC Hub - EC meeting | Amsterdam | 15th Dec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80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Use-cases: JSON dump</a:t>
            </a:r>
            <a:endParaRPr lang="en" dirty="0"/>
          </a:p>
        </p:txBody>
      </p:sp>
      <p:sp>
        <p:nvSpPr>
          <p:cNvPr id="10" name="TextBox 9"/>
          <p:cNvSpPr txBox="1"/>
          <p:nvPr/>
        </p:nvSpPr>
        <p:spPr>
          <a:xfrm>
            <a:off x="7731891" y="1663139"/>
            <a:ext cx="19600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Datathons</a:t>
            </a:r>
            <a:r>
              <a:rPr lang="en-US" sz="1350" dirty="0"/>
              <a:t>/</a:t>
            </a:r>
          </a:p>
          <a:p>
            <a:r>
              <a:rPr lang="en-US" sz="1350" dirty="0" err="1"/>
              <a:t>Hackatons</a:t>
            </a:r>
            <a:endParaRPr lang="en-US" sz="135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844" y="3935020"/>
            <a:ext cx="1287309" cy="13468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860" y="2617470"/>
            <a:ext cx="2446472" cy="1190616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670300" y="5588001"/>
            <a:ext cx="697243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Bruzzo</a:t>
            </a:r>
            <a:r>
              <a:rPr lang="en-US" dirty="0"/>
              <a:t>, S. &amp; Manghi, P. (2018). </a:t>
            </a:r>
            <a:r>
              <a:rPr lang="en-US" b="1" dirty="0"/>
              <a:t>OpenAIRE </a:t>
            </a:r>
            <a:r>
              <a:rPr lang="en-US" b="1" dirty="0" err="1"/>
              <a:t>ScholeXplorer</a:t>
            </a:r>
            <a:r>
              <a:rPr lang="en-US" b="1" dirty="0"/>
              <a:t> Service: </a:t>
            </a:r>
            <a:r>
              <a:rPr lang="en-US" b="1" dirty="0" err="1"/>
              <a:t>Scholix</a:t>
            </a:r>
            <a:r>
              <a:rPr lang="en-US" b="1" dirty="0"/>
              <a:t> JSON Dump </a:t>
            </a:r>
            <a:r>
              <a:rPr lang="en-US" dirty="0"/>
              <a:t>- March 2018 [Data set]. </a:t>
            </a:r>
            <a:r>
              <a:rPr lang="en-US" dirty="0" err="1"/>
              <a:t>Zenodo</a:t>
            </a:r>
            <a:r>
              <a:rPr lang="en-US" dirty="0"/>
              <a:t>. http://</a:t>
            </a:r>
            <a:r>
              <a:rPr lang="en-US" dirty="0" err="1"/>
              <a:t>doi.org</a:t>
            </a:r>
            <a:r>
              <a:rPr lang="en-US" dirty="0"/>
              <a:t>/10.5281/zenodo.1200253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06" y="1967798"/>
            <a:ext cx="4639896" cy="30094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6019800" y="3097849"/>
            <a:ext cx="1181100" cy="647688"/>
          </a:xfrm>
          <a:prstGeom prst="rightArrow">
            <a:avLst/>
          </a:prstGeom>
          <a:blipFill rotWithShape="1">
            <a:blip r:embed="rId5"/>
            <a:srcRect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endParaRPr lang="en-US" sz="165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FC047-58B8-F247-B9D9-962C50D18E92}"/>
              </a:ext>
            </a:extLst>
          </p:cNvPr>
          <p:cNvSpPr/>
          <p:nvPr/>
        </p:nvSpPr>
        <p:spPr>
          <a:xfrm>
            <a:off x="1100779" y="6660711"/>
            <a:ext cx="9327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900" i="1" dirty="0" err="1"/>
              <a:t>eResearch</a:t>
            </a:r>
            <a:r>
              <a:rPr lang="en" sz="900" i="1" dirty="0"/>
              <a:t> Africa - Workshop on Research data systems – help or hindrance in data sharing? – 16 Apr, 2019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76509708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07A77-806F-7E41-A61B-36DBE104D5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err="1"/>
              <a:t>Tell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are and </a:t>
            </a:r>
            <a:r>
              <a:rPr lang="it-IT" dirty="0" err="1"/>
              <a:t>subscribe</a:t>
            </a:r>
            <a:r>
              <a:rPr lang="it-IT" dirty="0"/>
              <a:t> to the mailing list to </a:t>
            </a:r>
            <a:r>
              <a:rPr lang="it-IT" dirty="0" err="1"/>
              <a:t>receive</a:t>
            </a:r>
            <a:r>
              <a:rPr lang="it-IT" dirty="0"/>
              <a:t> news, </a:t>
            </a:r>
            <a:r>
              <a:rPr lang="it-IT" dirty="0" err="1"/>
              <a:t>ask</a:t>
            </a:r>
            <a:r>
              <a:rPr lang="it-IT" dirty="0"/>
              <a:t> for </a:t>
            </a:r>
            <a:r>
              <a:rPr lang="it-IT" dirty="0" err="1"/>
              <a:t>support</a:t>
            </a:r>
            <a:r>
              <a:rPr lang="it-IT" dirty="0"/>
              <a:t> and </a:t>
            </a:r>
            <a:r>
              <a:rPr lang="it-IT" dirty="0" err="1"/>
              <a:t>provide</a:t>
            </a:r>
            <a:r>
              <a:rPr lang="it-IT" dirty="0"/>
              <a:t> feedback</a:t>
            </a:r>
          </a:p>
          <a:p>
            <a:pPr marL="0" indent="0" algn="ctr">
              <a:buNone/>
            </a:pPr>
            <a:r>
              <a:rPr lang="it-IT" b="0" u="sng" dirty="0">
                <a:hlinkClick r:id="rId2"/>
              </a:rPr>
              <a:t>scholexplorer-help@openaire.eu</a:t>
            </a:r>
            <a:endParaRPr lang="it-I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3C1D9-E4E5-CA4A-AE3C-5186EFC0A9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it-IT" dirty="0"/>
              <a:t>Using the API?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088B-B97C-2140-AB3D-CB5BF15233C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OpenAIRE-Advance Kick off | Athens | 17-19 Jan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519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6AB3BA-F03D-E84F-A214-B60CA5176CE3}"/>
              </a:ext>
            </a:extLst>
          </p:cNvPr>
          <p:cNvSpPr txBox="1"/>
          <p:nvPr/>
        </p:nvSpPr>
        <p:spPr>
          <a:xfrm>
            <a:off x="4303682" y="4720281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Alessia Bardi </a:t>
            </a:r>
            <a:r>
              <a:rPr lang="it-IT" dirty="0" err="1"/>
              <a:t>alessia.bardi@isti.cnr.it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04420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97AF9B-0690-0143-8F49-72B37B51B6B9}"/>
              </a:ext>
            </a:extLst>
          </p:cNvPr>
          <p:cNvGrpSpPr/>
          <p:nvPr/>
        </p:nvGrpSpPr>
        <p:grpSpPr>
          <a:xfrm>
            <a:off x="1100779" y="123154"/>
            <a:ext cx="10225892" cy="1093836"/>
            <a:chOff x="1467705" y="164206"/>
            <a:chExt cx="13634522" cy="1458448"/>
          </a:xfrm>
        </p:grpSpPr>
        <p:pic>
          <p:nvPicPr>
            <p:cNvPr id="4" name="Shape 100">
              <a:extLst>
                <a:ext uri="{FF2B5EF4-FFF2-40B4-BE49-F238E27FC236}">
                  <a16:creationId xmlns:a16="http://schemas.microsoft.com/office/drawing/2014/main" id="{309EED36-B472-B54B-9ABD-0DDC0C4CE60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467705" y="297302"/>
              <a:ext cx="6253643" cy="132535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" name="Shape 137">
              <a:extLst>
                <a:ext uri="{FF2B5EF4-FFF2-40B4-BE49-F238E27FC236}">
                  <a16:creationId xmlns:a16="http://schemas.microsoft.com/office/drawing/2014/main" id="{F8BCC0F8-98F9-9444-8F87-CA86815CCF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8000" y="164206"/>
              <a:ext cx="2558060" cy="1458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5B27FF-EF6D-F54F-997A-1792A95A5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86536" y="510194"/>
              <a:ext cx="4215691" cy="96675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9BCF3-A203-574A-BB05-26C26A921B48}"/>
              </a:ext>
            </a:extLst>
          </p:cNvPr>
          <p:cNvGrpSpPr/>
          <p:nvPr/>
        </p:nvGrpSpPr>
        <p:grpSpPr>
          <a:xfrm>
            <a:off x="1007812" y="4568022"/>
            <a:ext cx="9963833" cy="1318454"/>
            <a:chOff x="1201991" y="5379849"/>
            <a:chExt cx="13285111" cy="17579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B816D7-FAA3-AB44-A1F0-C6C0B86FC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2895" y="5379849"/>
              <a:ext cx="7534207" cy="17579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664469-C4B9-6F4A-A9E6-19C1FC84C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991" y="5379849"/>
              <a:ext cx="4132010" cy="1571024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370C75-3F50-F04A-B2EA-4AF8CD385530}"/>
              </a:ext>
            </a:extLst>
          </p:cNvPr>
          <p:cNvCxnSpPr/>
          <p:nvPr/>
        </p:nvCxnSpPr>
        <p:spPr>
          <a:xfrm>
            <a:off x="2450995" y="3911601"/>
            <a:ext cx="7077467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A6D2142-F558-664B-AD8E-7CB2B9F551D5}"/>
              </a:ext>
            </a:extLst>
          </p:cNvPr>
          <p:cNvSpPr/>
          <p:nvPr/>
        </p:nvSpPr>
        <p:spPr>
          <a:xfrm>
            <a:off x="1100779" y="6660711"/>
            <a:ext cx="9327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900" i="1" dirty="0" err="1"/>
              <a:t>eResearch</a:t>
            </a:r>
            <a:r>
              <a:rPr lang="en" sz="900" i="1" dirty="0"/>
              <a:t> Africa - Workshop on Research data systems – help or hindrance in data sharing? – 16 Apr, 2019</a:t>
            </a:r>
            <a:endParaRPr lang="it-IT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25E613-D4F0-9941-90A3-3B024BF24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630" y="1764132"/>
            <a:ext cx="8054195" cy="19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16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42925" y="1240018"/>
            <a:ext cx="7038976" cy="4584694"/>
          </a:xfrm>
        </p:spPr>
        <p:txBody>
          <a:bodyPr vert="horz" lIns="0" tIns="135000" rIns="0" bIns="0" rtlCol="0">
            <a:noAutofit/>
          </a:bodyPr>
          <a:lstStyle/>
          <a:p>
            <a:pPr marL="296326" lvl="4">
              <a:spcBef>
                <a:spcPts val="900"/>
              </a:spcBef>
              <a:buClr>
                <a:schemeClr val="tx2"/>
              </a:buClr>
              <a:buSzPct val="85000"/>
              <a:buFont typeface="Arial" charset="0"/>
              <a:buChar char="•"/>
            </a:pPr>
            <a:r>
              <a:rPr lang="en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A framework for </a:t>
            </a:r>
            <a:r>
              <a:rPr lang="en" sz="3300" b="1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standardizing </a:t>
            </a:r>
            <a:r>
              <a:rPr lang="en-US" sz="3300" b="1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the exchange of scholarly link </a:t>
            </a:r>
            <a:r>
              <a:rPr lang="en" sz="3300" b="1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information</a:t>
            </a:r>
            <a:r>
              <a:rPr lang="en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 </a:t>
            </a:r>
            <a:r>
              <a:rPr lang="en-US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between scholarly </a:t>
            </a:r>
            <a:r>
              <a:rPr lang="en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infrastructure providers</a:t>
            </a:r>
            <a:endParaRPr lang="en-US" sz="3300" spc="-113" dirty="0">
              <a:solidFill>
                <a:schemeClr val="tx1">
                  <a:lumMod val="65000"/>
                  <a:lumOff val="35000"/>
                </a:schemeClr>
              </a:solidFill>
              <a:sym typeface="Helvetica Neue"/>
            </a:endParaRPr>
          </a:p>
          <a:p>
            <a:pPr marL="629693" lvl="5">
              <a:spcBef>
                <a:spcPts val="900"/>
              </a:spcBef>
              <a:buClr>
                <a:schemeClr val="tx2"/>
              </a:buClr>
              <a:buSzPct val="85000"/>
              <a:buFont typeface="Arial" charset="0"/>
              <a:buChar char="•"/>
            </a:pPr>
            <a:r>
              <a:rPr lang="en-US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Information Model for scholarly links representation</a:t>
            </a:r>
          </a:p>
          <a:p>
            <a:pPr marL="629693" lvl="5">
              <a:spcBef>
                <a:spcPts val="900"/>
              </a:spcBef>
              <a:buClr>
                <a:schemeClr val="tx2"/>
              </a:buClr>
              <a:buSzPct val="85000"/>
              <a:buFont typeface="Arial" charset="0"/>
              <a:buChar char="•"/>
            </a:pPr>
            <a:r>
              <a:rPr lang="en-US" sz="3300" spc="-113" dirty="0">
                <a:solidFill>
                  <a:schemeClr val="tx1">
                    <a:lumMod val="65000"/>
                    <a:lumOff val="35000"/>
                  </a:schemeClr>
                </a:solidFill>
                <a:sym typeface="Helvetica Neue"/>
              </a:rPr>
              <a:t>Recommendation and provision of exchange formats (JSON/XML-based)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                               </a:t>
            </a:r>
            <a:r>
              <a:rPr lang="en-US" sz="4875" dirty="0"/>
              <a:t>  RDA/WDS Working Group</a:t>
            </a:r>
            <a:endParaRPr lang="en-US" dirty="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5235" y="338947"/>
            <a:ext cx="2847976" cy="602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1855335" y="5557387"/>
            <a:ext cx="879901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l">
              <a:buSzPct val="25000"/>
            </a:pPr>
            <a:endParaRPr lang="en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752203" y="1399129"/>
            <a:ext cx="863698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" sz="135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763" y="1958349"/>
            <a:ext cx="4285315" cy="2808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D8F116-C591-8747-9EBE-BA4F98F3A090}"/>
              </a:ext>
            </a:extLst>
          </p:cNvPr>
          <p:cNvSpPr/>
          <p:nvPr/>
        </p:nvSpPr>
        <p:spPr>
          <a:xfrm>
            <a:off x="1100779" y="6660711"/>
            <a:ext cx="9327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900" i="1" dirty="0" err="1"/>
              <a:t>eResearch</a:t>
            </a:r>
            <a:r>
              <a:rPr lang="en" sz="900" i="1" dirty="0"/>
              <a:t> Africa - Workshop on Research data systems – help or hindrance in data sharing? – 16 Apr, 2019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6046433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Scholix</a:t>
            </a:r>
            <a:r>
              <a:rPr lang="en-US" dirty="0"/>
              <a:t> data model: from the moon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798" y="1213316"/>
            <a:ext cx="9742549" cy="5352584"/>
          </a:xfrm>
          <a:prstGeom prst="rect">
            <a:avLst/>
          </a:prstGeom>
        </p:spPr>
      </p:pic>
      <p:pic>
        <p:nvPicPr>
          <p:cNvPr id="5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280" y="2076066"/>
            <a:ext cx="1755121" cy="93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70" y="3409557"/>
            <a:ext cx="1605530" cy="11238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DCB268-F3CC-3A4E-8046-BFD9F3453436}"/>
              </a:ext>
            </a:extLst>
          </p:cNvPr>
          <p:cNvSpPr/>
          <p:nvPr/>
        </p:nvSpPr>
        <p:spPr>
          <a:xfrm>
            <a:off x="1100779" y="6660711"/>
            <a:ext cx="9327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900" i="1" dirty="0" err="1"/>
              <a:t>eResearch</a:t>
            </a:r>
            <a:r>
              <a:rPr lang="en" sz="900" i="1" dirty="0"/>
              <a:t> Africa - Workshop on Research data systems – help or hindrance in data sharing? – 16 Apr, 2019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7797245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8540A5-1CFD-C94B-A784-80FEE0E6B2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Scholix</a:t>
            </a:r>
            <a:r>
              <a:rPr lang="en-US" dirty="0"/>
              <a:t>: Object Types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0" y="2034946"/>
            <a:ext cx="11908781" cy="2788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1FCC7C-F50D-7E40-9577-6CB63371EB00}"/>
              </a:ext>
            </a:extLst>
          </p:cNvPr>
          <p:cNvSpPr/>
          <p:nvPr/>
        </p:nvSpPr>
        <p:spPr>
          <a:xfrm>
            <a:off x="1100779" y="6660711"/>
            <a:ext cx="9327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900" i="1" dirty="0" err="1"/>
              <a:t>eResearch</a:t>
            </a:r>
            <a:r>
              <a:rPr lang="en" sz="900" i="1" dirty="0"/>
              <a:t> Africa - Workshop on Research data systems – help or hindrance in data sharing? – 16 Apr, 2019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7725498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67984-00C0-814D-A864-B97E81833B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Scholix</a:t>
            </a:r>
            <a:r>
              <a:rPr lang="en-US" dirty="0"/>
              <a:t>: Relationship types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3" y="2047010"/>
            <a:ext cx="11824676" cy="33510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48652E-5105-8F4B-958F-A349FAF03350}"/>
              </a:ext>
            </a:extLst>
          </p:cNvPr>
          <p:cNvSpPr/>
          <p:nvPr/>
        </p:nvSpPr>
        <p:spPr>
          <a:xfrm>
            <a:off x="1100779" y="6660711"/>
            <a:ext cx="9327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900" i="1" dirty="0" err="1"/>
              <a:t>eResearch</a:t>
            </a:r>
            <a:r>
              <a:rPr lang="en" sz="900" i="1" dirty="0"/>
              <a:t> Africa - Workshop on Research data systems – help or hindrance in data sharing? – 16 Apr, 2019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8842725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E0B1D5-C9B3-8D41-A792-EB3EE376B1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/>
          </a:bodyPr>
          <a:lstStyle/>
          <a:p>
            <a:r>
              <a:rPr lang="it-IT" dirty="0" err="1"/>
              <a:t>Scholix</a:t>
            </a:r>
            <a:r>
              <a:rPr lang="it-IT" dirty="0"/>
              <a:t>: multi-</a:t>
            </a:r>
            <a:r>
              <a:rPr lang="it-IT" dirty="0" err="1"/>
              <a:t>hub</a:t>
            </a:r>
            <a:r>
              <a:rPr lang="it-IT" dirty="0"/>
              <a:t> </a:t>
            </a:r>
            <a:r>
              <a:rPr lang="it-IT" dirty="0" err="1"/>
              <a:t>interoperability</a:t>
            </a:r>
            <a:r>
              <a:rPr lang="it-IT" dirty="0"/>
              <a:t> </a:t>
            </a:r>
            <a:r>
              <a:rPr lang="it-IT" dirty="0" err="1"/>
              <a:t>framework</a:t>
            </a:r>
            <a:endParaRPr lang="it-I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1CFED-C6AC-984F-B760-095D3D810F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OpenAIRE-Advance Kick off | Athens | 17-19 Jan 2018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156DE-CA0B-E345-91DC-8D2152636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625" y="2018994"/>
            <a:ext cx="6270120" cy="40769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F3A38C-2EC3-AE46-B56D-1AA12C889A5A}"/>
              </a:ext>
            </a:extLst>
          </p:cNvPr>
          <p:cNvSpPr/>
          <p:nvPr/>
        </p:nvSpPr>
        <p:spPr>
          <a:xfrm>
            <a:off x="538922" y="154885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Hubs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are (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existing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)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services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that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collect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and aggregate information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about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links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from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their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respective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communities</a:t>
            </a:r>
            <a:endParaRPr lang="it-IT" sz="24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endParaRPr lang="it-IT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46976-0E49-374F-BBD5-E48F7502C344}"/>
              </a:ext>
            </a:extLst>
          </p:cNvPr>
          <p:cNvSpPr/>
          <p:nvPr/>
        </p:nvSpPr>
        <p:spPr>
          <a:xfrm>
            <a:off x="538922" y="4067184"/>
            <a:ext cx="5557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Each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journal, data center,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repository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must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interoperate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with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only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one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hub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to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get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information from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all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 the </a:t>
            </a:r>
            <a:r>
              <a:rPr lang="it-IT" sz="24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hubs</a:t>
            </a:r>
            <a:r>
              <a:rPr lang="it-IT" sz="2400" dirty="0">
                <a:solidFill>
                  <a:srgbClr val="000000"/>
                </a:solidFill>
                <a:latin typeface="Trebuchet MS" panose="020B0703020202090204" pitchFamily="34" charset="0"/>
              </a:rPr>
              <a:t>.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594286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" dirty="0"/>
              <a:t>S</a:t>
            </a:r>
            <a:r>
              <a:rPr lang="en-US" dirty="0" err="1"/>
              <a:t>cholix</a:t>
            </a:r>
            <a:r>
              <a:rPr lang="en" dirty="0"/>
              <a:t> in practice</a:t>
            </a:r>
            <a:r>
              <a:rPr lang="en-US" dirty="0"/>
              <a:t>: the Hubs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3223" y="2007796"/>
            <a:ext cx="60314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hlinkClick r:id="rId3"/>
              </a:rPr>
              <a:t>https://www.datacite.org/</a:t>
            </a:r>
            <a:r>
              <a:rPr lang="en-US" sz="2700" dirty="0" err="1">
                <a:hlinkClick r:id="rId3"/>
              </a:rPr>
              <a:t>eventdata.html</a:t>
            </a: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4431768" y="3550729"/>
            <a:ext cx="65878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dk1"/>
                </a:solidFill>
                <a:hlinkClick r:id="rId4"/>
              </a:rPr>
              <a:t>https://</a:t>
            </a:r>
            <a:r>
              <a:rPr lang="en-US" sz="2700" dirty="0" err="1">
                <a:solidFill>
                  <a:schemeClr val="dk1"/>
                </a:solidFill>
                <a:hlinkClick r:id="rId4"/>
              </a:rPr>
              <a:t>www.crossref.org</a:t>
            </a:r>
            <a:r>
              <a:rPr lang="en-US" sz="2700" dirty="0">
                <a:solidFill>
                  <a:schemeClr val="dk1"/>
                </a:solidFill>
                <a:hlinkClick r:id="rId4"/>
              </a:rPr>
              <a:t>/services/event-data</a:t>
            </a:r>
            <a:endParaRPr lang="en-US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196" y="3097958"/>
            <a:ext cx="2615012" cy="1129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54" y="1700680"/>
            <a:ext cx="3348155" cy="10989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19049" y="5109334"/>
            <a:ext cx="48913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hlinkClick r:id="rId7"/>
              </a:rPr>
              <a:t>http://</a:t>
            </a:r>
            <a:r>
              <a:rPr lang="en-US" sz="2700" dirty="0" err="1">
                <a:hlinkClick r:id="rId7"/>
              </a:rPr>
              <a:t>scholexplorer.openaire.eu</a:t>
            </a:r>
            <a:r>
              <a:rPr lang="en-US" sz="2700" dirty="0">
                <a:hlinkClick r:id="rId7"/>
              </a:rPr>
              <a:t>/</a:t>
            </a:r>
            <a:endParaRPr lang="en-US" sz="27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93558" y="4720567"/>
            <a:ext cx="2767413" cy="1179062"/>
            <a:chOff x="3288900" y="5726493"/>
            <a:chExt cx="2514578" cy="10765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93211" y="6383518"/>
              <a:ext cx="1710267" cy="419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88900" y="5726493"/>
              <a:ext cx="2311377" cy="825041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613840" y="1570858"/>
            <a:ext cx="2705100" cy="3607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650" b="1">
                <a:solidFill>
                  <a:srgbClr val="FFFFFF"/>
                </a:solidFill>
                <a:sym typeface="Helvetica Light"/>
              </a:rPr>
              <a:t>Data repositories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3840" y="3134326"/>
            <a:ext cx="2705100" cy="3607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650" b="1" dirty="0">
                <a:solidFill>
                  <a:srgbClr val="FFFFFF"/>
                </a:solidFill>
                <a:sym typeface="Helvetica Light"/>
              </a:rPr>
              <a:t>Publishers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3840" y="4697793"/>
            <a:ext cx="2705100" cy="3607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65" hangingPunct="0"/>
            <a:r>
              <a:rPr lang="en-US" sz="1650" b="1" dirty="0">
                <a:solidFill>
                  <a:srgbClr val="FFFFFF"/>
                </a:solidFill>
                <a:sym typeface="Helvetica Light"/>
              </a:rPr>
              <a:t>Institutional repositories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0CCC37-A95A-D048-8CD3-CC5A454DB45F}"/>
              </a:ext>
            </a:extLst>
          </p:cNvPr>
          <p:cNvSpPr/>
          <p:nvPr/>
        </p:nvSpPr>
        <p:spPr>
          <a:xfrm>
            <a:off x="1100779" y="6660711"/>
            <a:ext cx="9327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900" i="1" dirty="0" err="1"/>
              <a:t>eResearch</a:t>
            </a:r>
            <a:r>
              <a:rPr lang="en" sz="900" i="1" dirty="0"/>
              <a:t> Africa - Workshop on Research data systems – help or hindrance in data sharing? – 16 Apr, 2019</a:t>
            </a:r>
            <a:endParaRPr lang="it-IT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547617-C1E7-AD46-9C77-004B0F8681E0}"/>
              </a:ext>
            </a:extLst>
          </p:cNvPr>
          <p:cNvSpPr txBox="1"/>
          <p:nvPr/>
        </p:nvSpPr>
        <p:spPr>
          <a:xfrm>
            <a:off x="4743223" y="2486411"/>
            <a:ext cx="304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Via </a:t>
            </a:r>
            <a:r>
              <a:rPr lang="it-IT" dirty="0" err="1"/>
              <a:t>Datacite</a:t>
            </a:r>
            <a:r>
              <a:rPr lang="it-IT" dirty="0"/>
              <a:t> REST API -- </a:t>
            </a:r>
            <a:r>
              <a:rPr lang="it-IT" dirty="0" err="1"/>
              <a:t>events</a:t>
            </a:r>
            <a:endParaRPr lang="it-I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8D7AFF-CEE3-1841-8671-C3DD1CD693C0}"/>
              </a:ext>
            </a:extLst>
          </p:cNvPr>
          <p:cNvSpPr txBox="1"/>
          <p:nvPr/>
        </p:nvSpPr>
        <p:spPr>
          <a:xfrm>
            <a:off x="4744995" y="4176584"/>
            <a:ext cx="147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Via Query API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5695D4-6459-0A49-8CA6-4EE60DB175FF}"/>
              </a:ext>
            </a:extLst>
          </p:cNvPr>
          <p:cNvSpPr/>
          <p:nvPr/>
        </p:nvSpPr>
        <p:spPr>
          <a:xfrm>
            <a:off x="3210582" y="1506781"/>
            <a:ext cx="1853514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/>
              <a:t>prototype</a:t>
            </a:r>
            <a:endParaRPr lang="it-IT" sz="1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7E56D7-EB07-2942-AAFA-55F9DEC48CCF}"/>
              </a:ext>
            </a:extLst>
          </p:cNvPr>
          <p:cNvSpPr/>
          <p:nvPr/>
        </p:nvSpPr>
        <p:spPr>
          <a:xfrm>
            <a:off x="2940357" y="3069924"/>
            <a:ext cx="1853514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BETA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3528C6-AC8A-A348-80D6-108369E7D429}"/>
              </a:ext>
            </a:extLst>
          </p:cNvPr>
          <p:cNvSpPr/>
          <p:nvPr/>
        </p:nvSpPr>
        <p:spPr>
          <a:xfrm>
            <a:off x="3210582" y="4581204"/>
            <a:ext cx="1853514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PRODUCTION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D07800-7FF0-7546-BF3C-609F5EC9BEB5}"/>
              </a:ext>
            </a:extLst>
          </p:cNvPr>
          <p:cNvSpPr txBox="1"/>
          <p:nvPr/>
        </p:nvSpPr>
        <p:spPr>
          <a:xfrm>
            <a:off x="5319049" y="5624192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Via Open API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129377-799A-2A41-80E0-7160E0CD95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9821" y="5869987"/>
            <a:ext cx="622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26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710937-0DA8-6948-85AC-7E21D6E154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/>
          </a:bodyPr>
          <a:lstStyle/>
          <a:p>
            <a:r>
              <a:rPr lang="it-IT" dirty="0" err="1"/>
              <a:t>Scholexplorer</a:t>
            </a:r>
            <a:r>
              <a:rPr lang="it-IT" dirty="0"/>
              <a:t>: data-</a:t>
            </a:r>
            <a:r>
              <a:rPr lang="it-IT" dirty="0" err="1"/>
              <a:t>literature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</a:t>
            </a:r>
            <a:r>
              <a:rPr lang="it-IT" dirty="0" err="1"/>
              <a:t>aggregator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7AB445-2B66-9D45-9A79-79FE930DA72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861" y="1679043"/>
            <a:ext cx="4417702" cy="330210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30276" y="1158181"/>
            <a:ext cx="571319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000" b="1">
                <a:latin typeface="Courier"/>
                <a:cs typeface="Courier"/>
              </a:defRPr>
            </a:lvl1pPr>
          </a:lstStyle>
          <a:p>
            <a:r>
              <a:rPr lang="en-US" dirty="0"/>
              <a:t>http://</a:t>
            </a:r>
            <a:r>
              <a:rPr lang="en-US" dirty="0" err="1"/>
              <a:t>scholexplorer.openaire.eu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796" y="2297956"/>
            <a:ext cx="1057553" cy="740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9024" y="3082630"/>
            <a:ext cx="1364648" cy="7530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24003" rtlCol="0" anchor="ctr">
            <a:spAutoFit/>
          </a:bodyPr>
          <a:lstStyle/>
          <a:p>
            <a:pPr defTabSz="345035"/>
            <a:r>
              <a:rPr lang="en-US" sz="1500" dirty="0">
                <a:latin typeface="Helvetica"/>
                <a:cs typeface="Helvetica"/>
              </a:rPr>
              <a:t>Deployment co-funded by RDA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48118" y="4777600"/>
            <a:ext cx="1924664" cy="373507"/>
          </a:xfrm>
          <a:prstGeom prst="roundRect">
            <a:avLst/>
          </a:prstGeom>
          <a:solidFill>
            <a:srgbClr val="4B54FF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24003" rtlCol="0" anchor="ctr">
            <a:spAutoFit/>
          </a:bodyPr>
          <a:lstStyle/>
          <a:p>
            <a:pPr defTabSz="345035"/>
            <a:r>
              <a:rPr lang="en-US" dirty="0">
                <a:solidFill>
                  <a:srgbClr val="FFFFFF"/>
                </a:solidFill>
              </a:rPr>
              <a:t>Harvesting</a:t>
            </a:r>
          </a:p>
        </p:txBody>
      </p:sp>
      <p:sp>
        <p:nvSpPr>
          <p:cNvPr id="17" name="Left Arrow 16"/>
          <p:cNvSpPr/>
          <p:nvPr/>
        </p:nvSpPr>
        <p:spPr>
          <a:xfrm rot="5400000">
            <a:off x="2561968" y="4167020"/>
            <a:ext cx="496964" cy="617360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/>
          </a:p>
        </p:txBody>
      </p:sp>
      <p:sp>
        <p:nvSpPr>
          <p:cNvPr id="18" name="Rounded Rectangle 17"/>
          <p:cNvSpPr/>
          <p:nvPr/>
        </p:nvSpPr>
        <p:spPr>
          <a:xfrm>
            <a:off x="1848118" y="3802087"/>
            <a:ext cx="1924664" cy="373507"/>
          </a:xfrm>
          <a:prstGeom prst="roundRect">
            <a:avLst/>
          </a:prstGeom>
          <a:solidFill>
            <a:srgbClr val="4B54FF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24003" rtlCol="0" anchor="ctr">
            <a:spAutoFit/>
          </a:bodyPr>
          <a:lstStyle/>
          <a:p>
            <a:pPr defTabSz="345035"/>
            <a:r>
              <a:rPr lang="en-US" dirty="0">
                <a:solidFill>
                  <a:srgbClr val="FFFFFF"/>
                </a:solidFill>
              </a:rPr>
              <a:t>Resolution</a:t>
            </a:r>
          </a:p>
        </p:txBody>
      </p:sp>
      <p:sp>
        <p:nvSpPr>
          <p:cNvPr id="19" name="Left Arrow 18"/>
          <p:cNvSpPr/>
          <p:nvPr/>
        </p:nvSpPr>
        <p:spPr>
          <a:xfrm rot="5400000">
            <a:off x="2561968" y="3170075"/>
            <a:ext cx="496964" cy="617360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/>
          </a:p>
        </p:txBody>
      </p:sp>
      <p:sp>
        <p:nvSpPr>
          <p:cNvPr id="20" name="Rounded Rectangle 19"/>
          <p:cNvSpPr/>
          <p:nvPr/>
        </p:nvSpPr>
        <p:spPr>
          <a:xfrm>
            <a:off x="1848118" y="2773391"/>
            <a:ext cx="1924664" cy="373507"/>
          </a:xfrm>
          <a:prstGeom prst="roundRect">
            <a:avLst/>
          </a:prstGeom>
          <a:solidFill>
            <a:srgbClr val="4B54FF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24003" rtlCol="0" anchor="ctr">
            <a:spAutoFit/>
          </a:bodyPr>
          <a:lstStyle/>
          <a:p>
            <a:pPr defTabSz="345035"/>
            <a:r>
              <a:rPr lang="en-US" dirty="0">
                <a:solidFill>
                  <a:srgbClr val="FFFFFF"/>
                </a:solidFill>
              </a:rPr>
              <a:t>Deduplication</a:t>
            </a:r>
          </a:p>
        </p:txBody>
      </p:sp>
      <p:sp>
        <p:nvSpPr>
          <p:cNvPr id="21" name="Left Arrow 20"/>
          <p:cNvSpPr/>
          <p:nvPr/>
        </p:nvSpPr>
        <p:spPr>
          <a:xfrm rot="5400000">
            <a:off x="2561968" y="2152060"/>
            <a:ext cx="496964" cy="617360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200"/>
          </a:p>
        </p:txBody>
      </p:sp>
      <p:sp>
        <p:nvSpPr>
          <p:cNvPr id="22" name="Rounded Rectangle 21"/>
          <p:cNvSpPr/>
          <p:nvPr/>
        </p:nvSpPr>
        <p:spPr>
          <a:xfrm>
            <a:off x="1848118" y="1755374"/>
            <a:ext cx="1924664" cy="373507"/>
          </a:xfrm>
          <a:prstGeom prst="roundRect">
            <a:avLst/>
          </a:prstGeom>
          <a:solidFill>
            <a:srgbClr val="4B54FF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24003" rtlCol="0" anchor="ctr">
            <a:spAutoFit/>
          </a:bodyPr>
          <a:lstStyle/>
          <a:p>
            <a:pPr defTabSz="345035"/>
            <a:r>
              <a:rPr lang="en-US" dirty="0">
                <a:solidFill>
                  <a:srgbClr val="FFFFFF"/>
                </a:solidFill>
              </a:rPr>
              <a:t>Provision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331988" y="3198045"/>
            <a:ext cx="1986635" cy="5222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24003" rtlCol="0" anchor="ctr">
            <a:spAutoFit/>
          </a:bodyPr>
          <a:lstStyle/>
          <a:p>
            <a:pPr defTabSz="345035"/>
            <a:r>
              <a:rPr lang="en-US" sz="3000" b="1" dirty="0">
                <a:solidFill>
                  <a:srgbClr val="FF6600"/>
                </a:solidFill>
                <a:latin typeface="Helvetica"/>
                <a:cs typeface="Helvetica"/>
              </a:rPr>
              <a:t>LINKS!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0277" y="5386589"/>
            <a:ext cx="5888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6600"/>
                </a:solidFill>
              </a:rPr>
              <a:t>55+ Mi bidirectional </a:t>
            </a:r>
            <a:r>
              <a:rPr lang="en-US" sz="2000" b="1" dirty="0"/>
              <a:t>literature-dataset and dataset-dataset links between </a:t>
            </a:r>
            <a:r>
              <a:rPr lang="en-US" sz="2000" b="1" dirty="0">
                <a:solidFill>
                  <a:srgbClr val="FF6600"/>
                </a:solidFill>
              </a:rPr>
              <a:t>8+ Mi datasets,1.3Mi publications, </a:t>
            </a:r>
            <a:r>
              <a:rPr lang="en-US" sz="2000" b="1" dirty="0"/>
              <a:t>and</a:t>
            </a:r>
            <a:r>
              <a:rPr lang="en-US" sz="2000" b="1" dirty="0">
                <a:solidFill>
                  <a:srgbClr val="FF6600"/>
                </a:solidFill>
              </a:rPr>
              <a:t> 2Mi unknown</a:t>
            </a:r>
            <a:endParaRPr lang="en-US" sz="2000" b="1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53EFEC7E-DDED-A449-95AB-3EE1122F5804}"/>
              </a:ext>
            </a:extLst>
          </p:cNvPr>
          <p:cNvSpPr txBox="1">
            <a:spLocks/>
          </p:cNvSpPr>
          <p:nvPr/>
        </p:nvSpPr>
        <p:spPr>
          <a:xfrm>
            <a:off x="5554230" y="6413898"/>
            <a:ext cx="6217444" cy="2821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-80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Helvetica Light"/>
              </a:defRPr>
            </a:lvl1pPr>
            <a:lvl2pPr marL="0" marR="0" indent="228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r>
              <a:rPr lang="en-US" sz="1050"/>
              <a:t>OpenAIRE-Advance Review, January 2019</a:t>
            </a:r>
            <a:endParaRPr lang="en-US" sz="105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DAA049-C612-A144-B9DA-ABD35F74E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066" y="1298902"/>
            <a:ext cx="1564766" cy="380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D4DB95-8D3C-DB47-ABC2-5987CE083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036" y="299163"/>
            <a:ext cx="862941" cy="8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739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1113</Words>
  <Application>Microsoft Macintosh PowerPoint</Application>
  <PresentationFormat>Widescreen</PresentationFormat>
  <Paragraphs>131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Andale Mono</vt:lpstr>
      <vt:lpstr>Arial</vt:lpstr>
      <vt:lpstr>Calibri</vt:lpstr>
      <vt:lpstr>Calibri Light</vt:lpstr>
      <vt:lpstr>Courier</vt:lpstr>
      <vt:lpstr>Helvetica</vt:lpstr>
      <vt:lpstr>Open Sans</vt:lpstr>
      <vt:lpstr>Open Sans Light</vt:lpstr>
      <vt:lpstr>Open Sans Semibold</vt:lpstr>
      <vt:lpstr>Trebuchet MS</vt:lpstr>
      <vt:lpstr>Office Theme</vt:lpstr>
      <vt:lpstr>The Scholix framework and ScholeXplorer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Workshop</dc:title>
  <dc:creator>Alessia Bardi</dc:creator>
  <cp:lastModifiedBy>Alessia Bardi</cp:lastModifiedBy>
  <cp:revision>33</cp:revision>
  <dcterms:created xsi:type="dcterms:W3CDTF">2020-01-20T19:52:49Z</dcterms:created>
  <dcterms:modified xsi:type="dcterms:W3CDTF">2020-01-23T13:59:53Z</dcterms:modified>
</cp:coreProperties>
</file>