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7" r:id="rId2"/>
    <p:sldId id="376" r:id="rId3"/>
    <p:sldId id="377" r:id="rId4"/>
    <p:sldId id="378" r:id="rId5"/>
    <p:sldId id="379" r:id="rId6"/>
    <p:sldId id="380" r:id="rId7"/>
    <p:sldId id="381" r:id="rId8"/>
    <p:sldId id="382" r:id="rId9"/>
    <p:sldId id="385" r:id="rId10"/>
    <p:sldId id="311" r:id="rId11"/>
    <p:sldId id="433" r:id="rId12"/>
    <p:sldId id="387" r:id="rId13"/>
    <p:sldId id="384" r:id="rId14"/>
    <p:sldId id="389" r:id="rId15"/>
    <p:sldId id="307" r:id="rId16"/>
    <p:sldId id="422" r:id="rId17"/>
    <p:sldId id="430" r:id="rId18"/>
    <p:sldId id="416" r:id="rId19"/>
    <p:sldId id="309" r:id="rId20"/>
    <p:sldId id="313" r:id="rId21"/>
    <p:sldId id="316" r:id="rId22"/>
    <p:sldId id="301" r:id="rId23"/>
    <p:sldId id="317" r:id="rId24"/>
    <p:sldId id="432" r:id="rId25"/>
    <p:sldId id="434" r:id="rId2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33"/>
    <p:restoredTop sz="84799"/>
  </p:normalViewPr>
  <p:slideViewPr>
    <p:cSldViewPr snapToGrid="0" snapToObjects="1">
      <p:cViewPr varScale="1">
        <p:scale>
          <a:sx n="94" d="100"/>
          <a:sy n="94" d="100"/>
        </p:scale>
        <p:origin x="106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8C31CB-2EF4-BD4C-85EF-34B8156B783A}" type="datetimeFigureOut">
              <a:rPr lang="it-IT" smtClean="0"/>
              <a:t>23/01/20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51BE1C-BBF9-5F41-9E66-0A05DC129B3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6210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Enriched </a:t>
            </a:r>
            <a:r>
              <a:rPr lang="en-GB" dirty="0" err="1"/>
              <a:t>crossref</a:t>
            </a:r>
            <a:r>
              <a:rPr lang="en-GB" dirty="0"/>
              <a:t> records == </a:t>
            </a:r>
            <a:r>
              <a:rPr lang="en-GB" dirty="0" err="1"/>
              <a:t>DOIBoost</a:t>
            </a:r>
            <a:endParaRPr lang="en-GB" dirty="0"/>
          </a:p>
          <a:p>
            <a:r>
              <a:rPr lang="en-GB" dirty="0"/>
              <a:t>Reproducible activity</a:t>
            </a:r>
          </a:p>
        </p:txBody>
      </p:sp>
    </p:spTree>
    <p:extLst>
      <p:ext uri="{BB962C8B-B14F-4D97-AF65-F5344CB8AC3E}">
        <p14:creationId xmlns:p14="http://schemas.microsoft.com/office/powerpoint/2010/main" val="3926916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Enriched </a:t>
            </a:r>
            <a:r>
              <a:rPr lang="en-GB" dirty="0" err="1"/>
              <a:t>crossref</a:t>
            </a:r>
            <a:r>
              <a:rPr lang="en-GB" dirty="0"/>
              <a:t> records == </a:t>
            </a:r>
            <a:r>
              <a:rPr lang="en-GB" dirty="0" err="1"/>
              <a:t>DOIBoost</a:t>
            </a:r>
            <a:endParaRPr lang="en-GB" dirty="0"/>
          </a:p>
          <a:p>
            <a:r>
              <a:rPr lang="en-GB" dirty="0"/>
              <a:t>Reproducible activity</a:t>
            </a:r>
          </a:p>
        </p:txBody>
      </p:sp>
    </p:spTree>
    <p:extLst>
      <p:ext uri="{BB962C8B-B14F-4D97-AF65-F5344CB8AC3E}">
        <p14:creationId xmlns:p14="http://schemas.microsoft.com/office/powerpoint/2010/main" val="4261561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4869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A59C7-5542-1048-8679-BC13292A66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DEBCB5-9ABA-F746-A340-4E814FC240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398309-F348-4444-A0AE-35E9ABE11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C10BB-DE64-D347-9D05-97C1A5DF646D}" type="datetimeFigureOut">
              <a:rPr lang="it-IT" smtClean="0"/>
              <a:t>23/01/20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5687B6-AE7E-F140-96E1-5DDA5F8F1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50A683-8FCA-7D46-B46C-7617DD977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F82CF-1C2E-2A4F-B012-7537837FC17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50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130D9-A100-8740-A260-E9324198D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739BDB-5C2C-DE4C-BF6F-FF4D3C46CF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61AC06-BE0C-1844-8446-D99865560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C10BB-DE64-D347-9D05-97C1A5DF646D}" type="datetimeFigureOut">
              <a:rPr lang="it-IT" smtClean="0"/>
              <a:t>23/01/20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399A93-4D31-B046-B37A-9CFA043D7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65F1B9-3E22-C34A-A484-7412264E8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F82CF-1C2E-2A4F-B012-7537837FC17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673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BD12B8F-A684-1043-B987-732CBCB5F1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439C81-F89C-DB4E-A335-33E7CCFE50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646CF8-CFA8-EE44-A89E-9B41123C3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C10BB-DE64-D347-9D05-97C1A5DF646D}" type="datetimeFigureOut">
              <a:rPr lang="it-IT" smtClean="0"/>
              <a:t>23/01/20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A3C933-B473-9449-BE24-4D9464018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9A5F74-6C72-FA48-9CE1-DFFE3954C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F82CF-1C2E-2A4F-B012-7537837FC17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12448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542925" y="1113019"/>
            <a:ext cx="10138288" cy="4584694"/>
          </a:xfrm>
          <a:prstGeom prst="rect">
            <a:avLst/>
          </a:prstGeom>
        </p:spPr>
        <p:txBody>
          <a:bodyPr lIns="0" tIns="180000" rIns="0" bIns="0">
            <a:normAutofit/>
          </a:bodyPr>
          <a:lstStyle>
            <a:lvl1pPr marL="296326" indent="-296326">
              <a:lnSpc>
                <a:spcPct val="100000"/>
              </a:lnSpc>
              <a:spcBef>
                <a:spcPts val="900"/>
              </a:spcBef>
              <a:buClr>
                <a:schemeClr val="tx2"/>
              </a:buClr>
              <a:buSzPct val="85000"/>
              <a:buFont typeface="Arial" charset="0"/>
              <a:buChar char="•"/>
              <a:defRPr sz="3600" b="1" i="0" spc="-113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buClr>
                <a:srgbClr val="4687E6"/>
              </a:buClr>
              <a:buSzPct val="85000"/>
              <a:defRPr sz="2700" b="1" i="0" spc="-113">
                <a:solidFill>
                  <a:schemeClr val="accent2">
                    <a:lumMod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>
              <a:lnSpc>
                <a:spcPct val="100000"/>
              </a:lnSpc>
              <a:spcBef>
                <a:spcPts val="450"/>
              </a:spcBef>
              <a:buClr>
                <a:schemeClr val="accent6"/>
              </a:buClr>
              <a:buSzPct val="85000"/>
              <a:defRPr sz="2250" b="1" i="0" spc="-38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3pPr>
          </a:lstStyle>
          <a:p>
            <a:pPr lvl="0"/>
            <a:r>
              <a:rPr lang="en-US" dirty="0"/>
              <a:t>Bullet</a:t>
            </a:r>
          </a:p>
          <a:p>
            <a:pPr lvl="1"/>
            <a:r>
              <a:rPr lang="en-US" dirty="0"/>
              <a:t>Bullet Second Level</a:t>
            </a:r>
          </a:p>
          <a:p>
            <a:pPr lvl="2"/>
            <a:r>
              <a:rPr lang="en-US" dirty="0"/>
              <a:t>Bullet Third Level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533400" y="254001"/>
            <a:ext cx="10147812" cy="85901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4050" b="1" i="0" spc="-113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6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100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6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Bullet points</a:t>
            </a:r>
          </a:p>
        </p:txBody>
      </p:sp>
      <p:sp>
        <p:nvSpPr>
          <p:cNvPr id="9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5435187" y="6413622"/>
            <a:ext cx="6217891" cy="282178"/>
          </a:xfrm>
        </p:spPr>
        <p:txBody>
          <a:bodyPr>
            <a:normAutofit/>
          </a:bodyPr>
          <a:lstStyle>
            <a:lvl1pPr algn="r">
              <a:defRPr sz="105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OpenAIRE - EOSC Hub - EC meeting | Amsterdam | 15th Dec 2017</a:t>
            </a:r>
            <a:endParaRPr lang="en-US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678477" y="6413621"/>
            <a:ext cx="381000" cy="2821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152747"/>
            <a:ext cx="1557408" cy="5559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068" y="6246601"/>
            <a:ext cx="622173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871422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842" y="0"/>
            <a:ext cx="12192000" cy="6858000"/>
          </a:xfrm>
          <a:prstGeom prst="rect">
            <a:avLst/>
          </a:prstGeom>
          <a:gradFill flip="none" rotWithShape="1">
            <a:gsLst>
              <a:gs pos="1000">
                <a:schemeClr val="accent1"/>
              </a:gs>
              <a:gs pos="100000">
                <a:schemeClr val="accent3"/>
              </a:gs>
            </a:gsLst>
            <a:lin ang="3600000" scaled="0"/>
            <a:tileRect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bg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normAutofit/>
          </a:bodyPr>
          <a:lstStyle/>
          <a:p>
            <a:pPr marL="0" marR="0" indent="0" algn="ctr" defTabSz="4107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50" b="1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" charset="0"/>
              <a:ea typeface="Helvetica" charset="0"/>
              <a:cs typeface="Helvetica" charset="0"/>
              <a:sym typeface="Helvetica Light"/>
            </a:endParaRPr>
          </a:p>
        </p:txBody>
      </p:sp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1015991" y="1337873"/>
            <a:ext cx="10159176" cy="4182255"/>
          </a:xfrm>
          <a:prstGeom prst="rect">
            <a:avLst/>
          </a:prstGeom>
        </p:spPr>
        <p:txBody>
          <a:bodyPr wrap="square" lIns="0" tIns="0" rIns="0" bIns="0" anchor="ctr" anchorCtr="1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625" b="1" i="0" spc="-225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67" indent="0">
              <a:buNone/>
              <a:defRPr/>
            </a:lvl2pPr>
            <a:lvl5pPr marL="1333467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CHAPTER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783363" y="3618987"/>
            <a:ext cx="1926236" cy="28893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1559" y="-481559"/>
            <a:ext cx="1926236" cy="2889354"/>
          </a:xfrm>
          <a:prstGeom prst="rect">
            <a:avLst/>
          </a:prstGeom>
        </p:spPr>
      </p:pic>
      <p:sp>
        <p:nvSpPr>
          <p:cNvPr id="25" name="Rectangle 24"/>
          <p:cNvSpPr/>
          <p:nvPr userDrawn="1"/>
        </p:nvSpPr>
        <p:spPr>
          <a:xfrm>
            <a:off x="0" y="6275875"/>
            <a:ext cx="12192000" cy="326051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0" marR="0" indent="0" algn="ctr" defTabSz="4107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5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2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5435187" y="6312024"/>
            <a:ext cx="6217891" cy="282178"/>
          </a:xfrm>
        </p:spPr>
        <p:txBody>
          <a:bodyPr>
            <a:normAutofit/>
          </a:bodyPr>
          <a:lstStyle>
            <a:lvl1pPr algn="r">
              <a:defRPr sz="12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OpenAIRE-Advance Kick off | Athens | 17-19 Jan 2018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23" y="6159889"/>
            <a:ext cx="1557408" cy="555914"/>
          </a:xfrm>
          <a:prstGeom prst="rect">
            <a:avLst/>
          </a:prstGeom>
        </p:spPr>
      </p:pic>
      <p:sp>
        <p:nvSpPr>
          <p:cNvPr id="1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678477" y="6312023"/>
            <a:ext cx="381000" cy="2821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068" y="6246601"/>
            <a:ext cx="622173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971034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s_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542925" y="1113019"/>
            <a:ext cx="10138288" cy="4584694"/>
          </a:xfrm>
          <a:prstGeom prst="rect">
            <a:avLst/>
          </a:prstGeom>
        </p:spPr>
        <p:txBody>
          <a:bodyPr lIns="0" tIns="180000" rIns="0" bIns="0">
            <a:normAutofit/>
          </a:bodyPr>
          <a:lstStyle>
            <a:lvl1pPr marL="296326" indent="-296326">
              <a:lnSpc>
                <a:spcPct val="100000"/>
              </a:lnSpc>
              <a:spcBef>
                <a:spcPts val="900"/>
              </a:spcBef>
              <a:buClr>
                <a:schemeClr val="tx2"/>
              </a:buClr>
              <a:buSzPct val="85000"/>
              <a:buFont typeface="Arial" charset="0"/>
              <a:buChar char="•"/>
              <a:defRPr sz="3300" b="1" i="0" spc="-113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>
              <a:lnSpc>
                <a:spcPct val="100000"/>
              </a:lnSpc>
              <a:spcBef>
                <a:spcPts val="900"/>
              </a:spcBef>
              <a:buClr>
                <a:srgbClr val="4687E6"/>
              </a:buClr>
              <a:buSzPct val="85000"/>
              <a:defRPr sz="2700" b="1" i="0" spc="-113">
                <a:solidFill>
                  <a:schemeClr val="accent2">
                    <a:lumMod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>
              <a:lnSpc>
                <a:spcPct val="100000"/>
              </a:lnSpc>
              <a:spcBef>
                <a:spcPts val="900"/>
              </a:spcBef>
              <a:buClr>
                <a:schemeClr val="accent6"/>
              </a:buClr>
              <a:buSzPct val="85000"/>
              <a:defRPr sz="2250" b="1" i="0" spc="-38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3pPr>
          </a:lstStyle>
          <a:p>
            <a:pPr lvl="0"/>
            <a:r>
              <a:rPr lang="en-US" dirty="0"/>
              <a:t>Bullet</a:t>
            </a:r>
          </a:p>
          <a:p>
            <a:pPr lvl="1"/>
            <a:r>
              <a:rPr lang="en-US" dirty="0"/>
              <a:t>Bullet Second Level</a:t>
            </a:r>
          </a:p>
          <a:p>
            <a:pPr lvl="2"/>
            <a:r>
              <a:rPr lang="en-US" dirty="0"/>
              <a:t>Bullet Third Level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533400" y="254001"/>
            <a:ext cx="10147812" cy="85901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4050" b="1" i="0" spc="-113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6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100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6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Bullet points</a:t>
            </a:r>
          </a:p>
        </p:txBody>
      </p:sp>
      <p:sp>
        <p:nvSpPr>
          <p:cNvPr id="9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5435187" y="6413622"/>
            <a:ext cx="6217891" cy="282178"/>
          </a:xfrm>
        </p:spPr>
        <p:txBody>
          <a:bodyPr>
            <a:normAutofit/>
          </a:bodyPr>
          <a:lstStyle>
            <a:lvl1pPr algn="r">
              <a:defRPr sz="105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OpenAIRE-Advance Kick off | Athens | 17-19 Jan 2018</a:t>
            </a:r>
            <a:endParaRPr lang="en-US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678477" y="6413621"/>
            <a:ext cx="381000" cy="2821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152747"/>
            <a:ext cx="1557408" cy="5559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068" y="6246601"/>
            <a:ext cx="622173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883866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s_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75093" cy="6858000"/>
          </a:xfrm>
          <a:prstGeom prst="rect">
            <a:avLst/>
          </a:prstGeom>
        </p:spPr>
      </p:pic>
      <p:sp>
        <p:nvSpPr>
          <p:cNvPr id="28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542925" y="1113019"/>
            <a:ext cx="10138288" cy="4584694"/>
          </a:xfrm>
          <a:prstGeom prst="rect">
            <a:avLst/>
          </a:prstGeom>
        </p:spPr>
        <p:txBody>
          <a:bodyPr lIns="0" tIns="180000" rIns="0" bIns="0">
            <a:normAutofit/>
          </a:bodyPr>
          <a:lstStyle>
            <a:lvl1pPr marL="296326" indent="-296326">
              <a:lnSpc>
                <a:spcPct val="100000"/>
              </a:lnSpc>
              <a:spcBef>
                <a:spcPts val="900"/>
              </a:spcBef>
              <a:buClr>
                <a:schemeClr val="tx2"/>
              </a:buClr>
              <a:buSzPct val="85000"/>
              <a:buFont typeface="Arial" charset="0"/>
              <a:buChar char="•"/>
              <a:defRPr sz="3300" b="1" i="0" spc="-113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buClr>
                <a:srgbClr val="4687E6"/>
              </a:buClr>
              <a:buSzPct val="85000"/>
              <a:defRPr sz="2400" b="0" i="0" spc="-113">
                <a:solidFill>
                  <a:srgbClr val="4687E6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>
              <a:lnSpc>
                <a:spcPct val="100000"/>
              </a:lnSpc>
              <a:spcBef>
                <a:spcPts val="450"/>
              </a:spcBef>
              <a:buClr>
                <a:schemeClr val="accent6"/>
              </a:buClr>
              <a:buSzPct val="85000"/>
              <a:defRPr sz="2250" b="0" i="0" spc="-38" baseline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3pPr>
          </a:lstStyle>
          <a:p>
            <a:pPr lvl="0"/>
            <a:r>
              <a:rPr lang="en-US" dirty="0"/>
              <a:t>Bullet</a:t>
            </a:r>
          </a:p>
          <a:p>
            <a:pPr lvl="1"/>
            <a:r>
              <a:rPr lang="en-US" dirty="0"/>
              <a:t>Bullet Second Level</a:t>
            </a:r>
          </a:p>
          <a:p>
            <a:pPr lvl="2"/>
            <a:r>
              <a:rPr lang="en-US" dirty="0"/>
              <a:t>Bullet Third Level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533400" y="254001"/>
            <a:ext cx="10147812" cy="85901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4050" b="1" i="0" spc="-113" baseline="0">
                <a:solidFill>
                  <a:schemeClr val="accent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33336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100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6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Bullet points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152747"/>
            <a:ext cx="1557408" cy="555914"/>
          </a:xfrm>
          <a:prstGeom prst="rect">
            <a:avLst/>
          </a:prstGeom>
        </p:spPr>
      </p:pic>
      <p:sp>
        <p:nvSpPr>
          <p:cNvPr id="10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5435187" y="6413622"/>
            <a:ext cx="6217891" cy="282178"/>
          </a:xfrm>
        </p:spPr>
        <p:txBody>
          <a:bodyPr>
            <a:normAutofit/>
          </a:bodyPr>
          <a:lstStyle>
            <a:lvl1pPr algn="r">
              <a:defRPr sz="105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Open Science in the Greek Research Ecosystem, 30 Nov 2018, Athens, GR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678477" y="6413621"/>
            <a:ext cx="381000" cy="2821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068" y="6187705"/>
            <a:ext cx="699945" cy="4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283827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542925" y="1113019"/>
            <a:ext cx="10138288" cy="4584694"/>
          </a:xfrm>
          <a:prstGeom prst="rect">
            <a:avLst/>
          </a:prstGeom>
        </p:spPr>
        <p:txBody>
          <a:bodyPr lIns="0" tIns="180000" rIns="0" bIns="0">
            <a:normAutofit/>
          </a:bodyPr>
          <a:lstStyle>
            <a:lvl1pPr marL="296326" indent="-296326">
              <a:lnSpc>
                <a:spcPct val="100000"/>
              </a:lnSpc>
              <a:spcBef>
                <a:spcPts val="900"/>
              </a:spcBef>
              <a:buClr>
                <a:schemeClr val="tx2"/>
              </a:buClr>
              <a:buSzPct val="85000"/>
              <a:buFont typeface="Arial" charset="0"/>
              <a:buChar char="•"/>
              <a:defRPr sz="3300" b="1" i="0" spc="-113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buClr>
                <a:srgbClr val="4687E6"/>
              </a:buClr>
              <a:buSzPct val="85000"/>
              <a:defRPr sz="2400" b="0" i="0" spc="-113">
                <a:solidFill>
                  <a:srgbClr val="4687E6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>
              <a:lnSpc>
                <a:spcPct val="100000"/>
              </a:lnSpc>
              <a:spcBef>
                <a:spcPts val="450"/>
              </a:spcBef>
              <a:buClr>
                <a:schemeClr val="accent6"/>
              </a:buClr>
              <a:buSzPct val="85000"/>
              <a:defRPr sz="2250" b="0" i="0" spc="-38" baseline="0">
                <a:solidFill>
                  <a:schemeClr val="accent6"/>
                </a:solidFill>
                <a:latin typeface="Open Sans" charset="0"/>
                <a:ea typeface="Open Sans" charset="0"/>
                <a:cs typeface="Open Sans" charset="0"/>
              </a:defRPr>
            </a:lvl3pPr>
          </a:lstStyle>
          <a:p>
            <a:pPr lvl="0"/>
            <a:r>
              <a:rPr lang="en-US" dirty="0"/>
              <a:t>Bullet</a:t>
            </a:r>
          </a:p>
          <a:p>
            <a:pPr lvl="1"/>
            <a:r>
              <a:rPr lang="en-US" dirty="0"/>
              <a:t>Bullet Second Level</a:t>
            </a:r>
          </a:p>
          <a:p>
            <a:pPr lvl="2"/>
            <a:r>
              <a:rPr lang="en-US" dirty="0"/>
              <a:t>Bullet Third Level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533400" y="254001"/>
            <a:ext cx="10147812" cy="85901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4050" b="1" i="0" spc="-113" baseline="0">
                <a:solidFill>
                  <a:schemeClr val="accent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33336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100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6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Bullet points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152747"/>
            <a:ext cx="1557408" cy="555914"/>
          </a:xfrm>
          <a:prstGeom prst="rect">
            <a:avLst/>
          </a:prstGeom>
        </p:spPr>
      </p:pic>
      <p:sp>
        <p:nvSpPr>
          <p:cNvPr id="10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5435187" y="6413622"/>
            <a:ext cx="6217891" cy="282178"/>
          </a:xfrm>
        </p:spPr>
        <p:txBody>
          <a:bodyPr>
            <a:normAutofit/>
          </a:bodyPr>
          <a:lstStyle>
            <a:lvl1pPr algn="r">
              <a:defRPr sz="105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Open Science in the Greek Research Ecosystem, 30 Nov 2018, Athens, GR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678477" y="6413621"/>
            <a:ext cx="381000" cy="2821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068" y="6187705"/>
            <a:ext cx="699945" cy="4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57911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811F4-6FC1-9349-AC7A-09610ED98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642245-0714-664D-9A5B-BF69B16E7C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1F58AA-4985-2842-ADFF-AFF9EAA65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C10BB-DE64-D347-9D05-97C1A5DF646D}" type="datetimeFigureOut">
              <a:rPr lang="it-IT" smtClean="0"/>
              <a:t>23/01/20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C36A6-0210-4A4C-88DA-2A47E4FE9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E3D211-A7DA-8340-B57D-322BA7D1B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F82CF-1C2E-2A4F-B012-7537837FC17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4885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7C363-0028-EB45-B44E-940E194B8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683D77-DC08-1348-8429-CFA87223B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912FD-9FDA-C84E-95DD-132336709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C10BB-DE64-D347-9D05-97C1A5DF646D}" type="datetimeFigureOut">
              <a:rPr lang="it-IT" smtClean="0"/>
              <a:t>23/01/20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4EC2DB-29A4-1A4A-B0AB-9C8C75046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45FDE2-F229-564E-9709-D5E901A4B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F82CF-1C2E-2A4F-B012-7537837FC17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0927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14214-C0D6-3A44-8533-9D4D14854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94A2AD-A2CD-2641-9FEF-EAE69A2516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A485A8-8E75-4141-BA2C-4BB02E6D9F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9853F3-6C03-F644-8017-4B869F4B5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C10BB-DE64-D347-9D05-97C1A5DF646D}" type="datetimeFigureOut">
              <a:rPr lang="it-IT" smtClean="0"/>
              <a:t>23/01/20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C7BF2D-867E-284A-B789-507C82D9F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417EB4-6549-1F4B-B51F-7B1D0A9F8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F82CF-1C2E-2A4F-B012-7537837FC17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4154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A8E3E-F84D-DA49-B466-FEE2BE758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AF6E64-FF98-A94C-AC0B-BE7C857A7B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E72F02-CF70-2E49-B379-3C562B2D0F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022317-E981-BE4C-86BC-DB9B5C0D96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A8DF94-CAE2-BA4B-8C6C-2355E774FC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A4184F-655D-5B48-B281-850D9FE0C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C10BB-DE64-D347-9D05-97C1A5DF646D}" type="datetimeFigureOut">
              <a:rPr lang="it-IT" smtClean="0"/>
              <a:t>23/01/20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0D1DEB-8852-D74F-9667-447B8DAB2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F3EFAD-8DC2-984E-B63A-7BE5809BD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F82CF-1C2E-2A4F-B012-7537837FC17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3300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6306B-A058-B74A-AB63-72CCF8B33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3FA7B4-3DF7-654C-A0AF-6205D728D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C10BB-DE64-D347-9D05-97C1A5DF646D}" type="datetimeFigureOut">
              <a:rPr lang="it-IT" smtClean="0"/>
              <a:t>23/01/20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AD10CD-582B-F940-BF5E-6EBD60B20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6C9FF1-E22A-5146-B2F1-788F3B0C2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F82CF-1C2E-2A4F-B012-7537837FC17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5951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5DC25D-A0C5-9D4D-B443-036523D7D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C10BB-DE64-D347-9D05-97C1A5DF646D}" type="datetimeFigureOut">
              <a:rPr lang="it-IT" smtClean="0"/>
              <a:t>23/01/20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A128FB-2973-D94A-9E2B-7673E7F8C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3449B8-4C3A-A44C-AB58-0C918B3DB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F82CF-1C2E-2A4F-B012-7537837FC17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3049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F539A-63E4-404B-AED1-123B5FB00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96B64-0685-6F43-9533-791FC4580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AF2668-C4F9-E14E-89BE-746AE7C8F8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A481B6-0922-FA43-9B3D-E7610B569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C10BB-DE64-D347-9D05-97C1A5DF646D}" type="datetimeFigureOut">
              <a:rPr lang="it-IT" smtClean="0"/>
              <a:t>23/01/20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D99F0F-D964-8F4B-8496-58BBED94D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934A41-AC73-C041-827D-826E5D307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F82CF-1C2E-2A4F-B012-7537837FC17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099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C467E-0653-C243-BD60-803649C2F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2EE321-CE8A-9749-95D6-1F8962C1EE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79BD3A-1295-A64E-8237-85B465F7AF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39F790-0A46-0A40-98A1-BAE7EEB36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C10BB-DE64-D347-9D05-97C1A5DF646D}" type="datetimeFigureOut">
              <a:rPr lang="it-IT" smtClean="0"/>
              <a:t>23/01/20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A79FA6-DB2A-864C-BF97-9A0EA3348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5522F7-D04F-714B-B42A-3118FBBB1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F82CF-1C2E-2A4F-B012-7537837FC17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5784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23D9F2-4B8A-4643-87E2-C1EE353F6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05624B-92D3-B549-AE4A-D46D085E39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6422C4-77A5-3E4A-A332-6C5F036CCA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C10BB-DE64-D347-9D05-97C1A5DF646D}" type="datetimeFigureOut">
              <a:rPr lang="it-IT" smtClean="0"/>
              <a:t>23/01/20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E6536C-800C-D240-9E7F-FF3DD4C405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A7DB52-826F-F643-9FB3-A467ED8A0F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5F82CF-1C2E-2A4F-B012-7537837FC17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2957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png"/><Relationship Id="rId4" Type="http://schemas.openxmlformats.org/officeDocument/2006/relationships/image" Target="../media/image19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hyperlink" Target="https://amnesia.openaire.eu/" TargetMode="Externa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f"/><Relationship Id="rId13" Type="http://schemas.openxmlformats.org/officeDocument/2006/relationships/image" Target="../media/image16.tiff"/><Relationship Id="rId3" Type="http://schemas.openxmlformats.org/officeDocument/2006/relationships/image" Target="../media/image7.png"/><Relationship Id="rId7" Type="http://schemas.openxmlformats.org/officeDocument/2006/relationships/hyperlink" Target="https://www.base-search.net/" TargetMode="External"/><Relationship Id="rId12" Type="http://schemas.openxmlformats.org/officeDocument/2006/relationships/image" Target="../media/image15.tiff"/><Relationship Id="rId17" Type="http://schemas.openxmlformats.org/officeDocument/2006/relationships/image" Target="../media/image20.png"/><Relationship Id="rId2" Type="http://schemas.openxmlformats.org/officeDocument/2006/relationships/hyperlink" Target="https://v2.sherpa.ac.uk/" TargetMode="External"/><Relationship Id="rId16" Type="http://schemas.openxmlformats.org/officeDocument/2006/relationships/image" Target="../media/image19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tiff"/><Relationship Id="rId11" Type="http://schemas.openxmlformats.org/officeDocument/2006/relationships/image" Target="../media/image14.png"/><Relationship Id="rId5" Type="http://schemas.openxmlformats.org/officeDocument/2006/relationships/image" Target="../media/image9.tiff"/><Relationship Id="rId15" Type="http://schemas.openxmlformats.org/officeDocument/2006/relationships/image" Target="../media/image18.tiff"/><Relationship Id="rId10" Type="http://schemas.openxmlformats.org/officeDocument/2006/relationships/image" Target="../media/image13.tiff"/><Relationship Id="rId4" Type="http://schemas.openxmlformats.org/officeDocument/2006/relationships/image" Target="../media/image8.tiff"/><Relationship Id="rId9" Type="http://schemas.openxmlformats.org/officeDocument/2006/relationships/image" Target="../media/image12.tiff"/><Relationship Id="rId14" Type="http://schemas.openxmlformats.org/officeDocument/2006/relationships/image" Target="../media/image17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v2.sherpa.ac.uk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tiff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accessbutton.org/" TargetMode="External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hyperlink" Target="https://www.base-search.net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FE1DF81-9AA9-114F-9CBE-B1311105D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32" y="19529"/>
            <a:ext cx="1692611" cy="1102834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EF3C507-9D91-4344-B537-05E3893CC2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err="1"/>
              <a:t>Scholarly</a:t>
            </a:r>
            <a:r>
              <a:rPr lang="it-IT" dirty="0"/>
              <a:t> </a:t>
            </a:r>
            <a:r>
              <a:rPr lang="it-IT" dirty="0" err="1"/>
              <a:t>Communication</a:t>
            </a:r>
            <a:r>
              <a:rPr lang="it-IT" dirty="0"/>
              <a:t> Services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D9D4B69B-0E89-A849-ABD5-8B1A64DF595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/>
              <a:t>Alessia Bardi</a:t>
            </a:r>
          </a:p>
          <a:p>
            <a:r>
              <a:rPr lang="en-GB" dirty="0"/>
              <a:t>Institute of Information Science and Technologies </a:t>
            </a:r>
            <a:br>
              <a:rPr lang="en-GB" dirty="0"/>
            </a:br>
            <a:r>
              <a:rPr lang="en-GB" dirty="0"/>
              <a:t>National Research Council, Italy</a:t>
            </a:r>
            <a:endParaRPr lang="it-IT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F26AA3C-6516-CE4E-916B-5758B1FB3B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0502" y="5664118"/>
            <a:ext cx="1770840" cy="1143082"/>
          </a:xfrm>
          <a:prstGeom prst="rect">
            <a:avLst/>
          </a:prstGeom>
        </p:spPr>
      </p:pic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997AF739-22D5-5640-85BD-6D21DA15F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Scholix framework workshop - Cape Town - 23/24 January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52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533400" y="98593"/>
            <a:ext cx="10147812" cy="859019"/>
          </a:xfrm>
        </p:spPr>
        <p:txBody>
          <a:bodyPr>
            <a:normAutofit/>
          </a:bodyPr>
          <a:lstStyle/>
          <a:p>
            <a:r>
              <a:rPr lang="en-US" dirty="0" err="1"/>
              <a:t>DOIBoost</a:t>
            </a: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51212D6-4678-8442-99F6-0C8277BB48E5}"/>
              </a:ext>
            </a:extLst>
          </p:cNvPr>
          <p:cNvGrpSpPr/>
          <p:nvPr/>
        </p:nvGrpSpPr>
        <p:grpSpPr>
          <a:xfrm>
            <a:off x="533400" y="2408812"/>
            <a:ext cx="7846219" cy="2906138"/>
            <a:chOff x="3600296" y="3192059"/>
            <a:chExt cx="11987365" cy="4364963"/>
          </a:xfrm>
        </p:grpSpPr>
        <p:pic>
          <p:nvPicPr>
            <p:cNvPr id="1025" name="Picture 1" descr="page3image20484784">
              <a:extLst>
                <a:ext uri="{FF2B5EF4-FFF2-40B4-BE49-F238E27FC236}">
                  <a16:creationId xmlns:a16="http://schemas.microsoft.com/office/drawing/2014/main" id="{ED0B8684-6454-0B48-91EF-B365D2708A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296" y="3192059"/>
              <a:ext cx="11987365" cy="43649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46AB710-93C7-794C-8922-6438A80D3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5724" y="3927818"/>
              <a:ext cx="1357312" cy="1357313"/>
            </a:xfrm>
            <a:prstGeom prst="rect">
              <a:avLst/>
            </a:prstGeom>
          </p:spPr>
        </p:pic>
      </p:grp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7A8049E2-BCC8-DE4F-BE8C-A151523EE36F}"/>
              </a:ext>
            </a:extLst>
          </p:cNvPr>
          <p:cNvGraphicFramePr>
            <a:graphicFrameLocks noGrp="1"/>
          </p:cNvGraphicFramePr>
          <p:nvPr/>
        </p:nvGraphicFramePr>
        <p:xfrm>
          <a:off x="7294294" y="991019"/>
          <a:ext cx="4030108" cy="1541644"/>
        </p:xfrm>
        <a:graphic>
          <a:graphicData uri="http://schemas.openxmlformats.org/drawingml/2006/table">
            <a:tbl>
              <a:tblPr firstRow="1" bandRow="1"/>
              <a:tblGrid>
                <a:gridCol w="2015054">
                  <a:extLst>
                    <a:ext uri="{9D8B030D-6E8A-4147-A177-3AD203B41FA5}">
                      <a16:colId xmlns:a16="http://schemas.microsoft.com/office/drawing/2014/main" val="3657335192"/>
                    </a:ext>
                  </a:extLst>
                </a:gridCol>
                <a:gridCol w="2015054">
                  <a:extLst>
                    <a:ext uri="{9D8B030D-6E8A-4147-A177-3AD203B41FA5}">
                      <a16:colId xmlns:a16="http://schemas.microsoft.com/office/drawing/2014/main" val="384995697"/>
                    </a:ext>
                  </a:extLst>
                </a:gridCol>
              </a:tblGrid>
              <a:tr h="385411">
                <a:tc>
                  <a:txBody>
                    <a:bodyPr/>
                    <a:lstStyle/>
                    <a:p>
                      <a:pPr algn="l"/>
                      <a:r>
                        <a:rPr lang="it-IT" sz="1400" dirty="0" err="1"/>
                        <a:t>Result</a:t>
                      </a:r>
                      <a:endParaRPr lang="it-IT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400" dirty="0"/>
                        <a:t>DOI</a:t>
                      </a:r>
                      <a:endParaRPr lang="it-IT" sz="1400" dirty="0">
                        <a:solidFill>
                          <a:srgbClr val="333333"/>
                        </a:solidFill>
                        <a:latin typeface="Roboto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49698828"/>
                  </a:ext>
                </a:extLst>
              </a:tr>
              <a:tr h="385411">
                <a:tc>
                  <a:txBody>
                    <a:bodyPr/>
                    <a:lstStyle/>
                    <a:p>
                      <a:pPr algn="l"/>
                      <a:r>
                        <a:rPr lang="it-IT" sz="1400" dirty="0" err="1"/>
                        <a:t>Preprint</a:t>
                      </a:r>
                      <a:endParaRPr lang="it-IT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400" dirty="0"/>
                        <a:t>10.5281/zenodo.1492766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47615698"/>
                  </a:ext>
                </a:extLst>
              </a:tr>
              <a:tr h="385411">
                <a:tc>
                  <a:txBody>
                    <a:bodyPr/>
                    <a:lstStyle/>
                    <a:p>
                      <a:pPr algn="l"/>
                      <a:r>
                        <a:rPr lang="it-IT" sz="1400" dirty="0"/>
                        <a:t>Software </a:t>
                      </a:r>
                      <a:r>
                        <a:rPr lang="it-IT" sz="1400" dirty="0" err="1"/>
                        <a:t>toolkit</a:t>
                      </a:r>
                      <a:endParaRPr lang="it-IT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400" dirty="0"/>
                        <a:t>10.5281/zenodo.1492210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925712745"/>
                  </a:ext>
                </a:extLst>
              </a:tr>
              <a:tr h="385411">
                <a:tc>
                  <a:txBody>
                    <a:bodyPr/>
                    <a:lstStyle/>
                    <a:p>
                      <a:pPr algn="l"/>
                      <a:r>
                        <a:rPr lang="it-IT" sz="1400" dirty="0" err="1"/>
                        <a:t>Dataset</a:t>
                      </a:r>
                      <a:r>
                        <a:rPr lang="it-IT" sz="1400" dirty="0"/>
                        <a:t> </a:t>
                      </a:r>
                      <a:r>
                        <a:rPr lang="it-IT" sz="1400" dirty="0" err="1"/>
                        <a:t>dump</a:t>
                      </a:r>
                      <a:endParaRPr lang="it-IT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400" dirty="0"/>
                        <a:t>10.5281/zenodo.1438356</a:t>
                      </a:r>
                      <a:endParaRPr lang="it-IT" sz="1400" dirty="0">
                        <a:solidFill>
                          <a:srgbClr val="333333"/>
                        </a:solidFill>
                        <a:latin typeface="Roboto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51371110"/>
                  </a:ext>
                </a:extLst>
              </a:tr>
            </a:tbl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09B22609-FCBF-FE43-823C-FC4502AD88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4295" y="4384779"/>
            <a:ext cx="3299706" cy="233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36889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533400" y="98593"/>
            <a:ext cx="10147812" cy="859019"/>
          </a:xfrm>
        </p:spPr>
        <p:txBody>
          <a:bodyPr>
            <a:normAutofit/>
          </a:bodyPr>
          <a:lstStyle/>
          <a:p>
            <a:r>
              <a:rPr lang="en-US" dirty="0" err="1"/>
              <a:t>DOIBoost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6E0B2B-478B-6B42-B72D-8409DABE9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364" y="1047750"/>
            <a:ext cx="11315700" cy="47625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DF05604-D759-CA43-9055-58226526B6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1836" y="1191487"/>
            <a:ext cx="9702800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0235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02EF20-6856-7842-85A3-C121FE56C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000" y="312657"/>
            <a:ext cx="4394200" cy="1295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919808-F21B-9A4E-B650-AD3F18B8B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054" y="0"/>
            <a:ext cx="4621946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462D6BB-7DFD-4044-8814-CF42AF951DA2}"/>
              </a:ext>
            </a:extLst>
          </p:cNvPr>
          <p:cNvSpPr/>
          <p:nvPr/>
        </p:nvSpPr>
        <p:spPr>
          <a:xfrm>
            <a:off x="6836229" y="5849257"/>
            <a:ext cx="1016000" cy="333829"/>
          </a:xfrm>
          <a:prstGeom prst="rect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CB2077-C2AB-7C4F-B42F-53CB463BC5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715" y="2137829"/>
            <a:ext cx="7531100" cy="440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07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19FC1C-4E67-9446-A6AF-0CEB3FB46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800" y="337457"/>
            <a:ext cx="4978400" cy="1625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07D489-0079-174C-A525-90E4B7643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93998"/>
            <a:ext cx="12192000" cy="187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2112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B023301-C266-0C47-A2C9-2AA5375E1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386" y="647700"/>
            <a:ext cx="7333343" cy="1325563"/>
          </a:xfrm>
        </p:spPr>
        <p:txBody>
          <a:bodyPr>
            <a:normAutofit fontScale="90000"/>
          </a:bodyPr>
          <a:lstStyle/>
          <a:p>
            <a:r>
              <a:rPr lang="it-IT" dirty="0"/>
              <a:t>And </a:t>
            </a:r>
            <a:r>
              <a:rPr lang="it-IT" dirty="0" err="1"/>
              <a:t>if</a:t>
            </a:r>
            <a:r>
              <a:rPr lang="it-IT" dirty="0"/>
              <a:t> </a:t>
            </a:r>
            <a:r>
              <a:rPr lang="it-IT" dirty="0" err="1"/>
              <a:t>you</a:t>
            </a:r>
            <a:r>
              <a:rPr lang="it-IT" dirty="0"/>
              <a:t> </a:t>
            </a:r>
            <a:r>
              <a:rPr lang="it-IT" dirty="0" err="1"/>
              <a:t>cannot</a:t>
            </a:r>
            <a:r>
              <a:rPr lang="it-IT" dirty="0"/>
              <a:t> </a:t>
            </a:r>
            <a:r>
              <a:rPr lang="it-IT" dirty="0" err="1"/>
              <a:t>find</a:t>
            </a:r>
            <a:r>
              <a:rPr lang="it-IT" dirty="0"/>
              <a:t> </a:t>
            </a:r>
            <a:r>
              <a:rPr lang="it-IT" dirty="0" err="1"/>
              <a:t>any</a:t>
            </a:r>
            <a:r>
              <a:rPr lang="it-IT" dirty="0"/>
              <a:t> </a:t>
            </a:r>
            <a:r>
              <a:rPr lang="it-IT" dirty="0" err="1"/>
              <a:t>thematic</a:t>
            </a:r>
            <a:r>
              <a:rPr lang="it-IT" dirty="0"/>
              <a:t>/</a:t>
            </a:r>
            <a:r>
              <a:rPr lang="it-IT" dirty="0" err="1"/>
              <a:t>institutional</a:t>
            </a:r>
            <a:r>
              <a:rPr lang="it-IT" dirty="0"/>
              <a:t> </a:t>
            </a:r>
            <a:r>
              <a:rPr lang="it-IT" dirty="0" err="1"/>
              <a:t>repositories</a:t>
            </a:r>
            <a:r>
              <a:rPr lang="it-IT" dirty="0"/>
              <a:t> to </a:t>
            </a:r>
            <a:r>
              <a:rPr lang="it-IT" dirty="0" err="1"/>
              <a:t>deposit</a:t>
            </a:r>
            <a:r>
              <a:rPr lang="it-IT" dirty="0"/>
              <a:t> </a:t>
            </a:r>
            <a:r>
              <a:rPr lang="it-IT" dirty="0" err="1"/>
              <a:t>your</a:t>
            </a:r>
            <a:r>
              <a:rPr lang="it-IT" dirty="0"/>
              <a:t> data…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8FD378-82F6-D04E-B068-0FA9CD296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482" y="2415721"/>
            <a:ext cx="6103754" cy="29110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DDAEE2-E30F-DA4F-990C-8DDD09C01E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2414" y="647700"/>
            <a:ext cx="4648200" cy="621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9726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CA0D28-DF07-CF46-84D4-1A458F9F50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t-IT" dirty="0"/>
              <a:t>Amnesia</a:t>
            </a:r>
          </a:p>
          <a:p>
            <a:r>
              <a:rPr lang="it-IT" sz="3300" dirty="0" err="1"/>
              <a:t>Anonymization</a:t>
            </a:r>
            <a:r>
              <a:rPr lang="it-IT" sz="3300" dirty="0"/>
              <a:t> of sensitive data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D28143FF-BEE0-CE48-B33A-85E3FD6C5598}"/>
              </a:ext>
            </a:extLst>
          </p:cNvPr>
          <p:cNvSpPr txBox="1">
            <a:spLocks/>
          </p:cNvSpPr>
          <p:nvPr/>
        </p:nvSpPr>
        <p:spPr>
          <a:xfrm>
            <a:off x="5808638" y="6413898"/>
            <a:ext cx="6217444" cy="28217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-80" normalizeH="0" baseline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1pPr>
            <a:lvl2pPr marL="0" marR="0" indent="228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r"/>
            <a:r>
              <a:rPr lang="en-US" sz="1050" dirty="0" err="1"/>
              <a:t>OpenAIRE</a:t>
            </a:r>
            <a:r>
              <a:rPr lang="en-US" sz="1050" dirty="0"/>
              <a:t>-Advance Review, January 2019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65D967-8C26-A74E-BCAB-D5BFBB775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8668" y="161924"/>
            <a:ext cx="2347414" cy="243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880334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3"/>
          <p:cNvSpPr>
            <a:spLocks noGrp="1" noChangeArrowheads="1"/>
          </p:cNvSpPr>
          <p:nvPr>
            <p:ph type="body" sz="quarter" idx="1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0" dirty="0"/>
              <a:t>Data anonymization facilitates the publication of micro data(vs. aggregated </a:t>
            </a:r>
            <a:r>
              <a:rPr lang="en-US" b="0" dirty="0" err="1"/>
              <a:t>macrodata</a:t>
            </a:r>
            <a:r>
              <a:rPr lang="en-US" b="0" dirty="0"/>
              <a:t>) , e.g., data used in scientific research</a:t>
            </a:r>
          </a:p>
          <a:p>
            <a:endParaRPr lang="en-US" b="0" dirty="0"/>
          </a:p>
          <a:p>
            <a:r>
              <a:rPr lang="en-US" b="0" dirty="0"/>
              <a:t>Micro data often reveal important private information, e.g., the medical condition of a person</a:t>
            </a:r>
          </a:p>
          <a:p>
            <a:pPr lvl="1"/>
            <a:r>
              <a:rPr lang="en-US" sz="2250" b="0" dirty="0"/>
              <a:t>Individuals are afraid to provide their data</a:t>
            </a:r>
          </a:p>
          <a:p>
            <a:pPr lvl="1"/>
            <a:r>
              <a:rPr lang="en-US" sz="2250" b="0" dirty="0"/>
              <a:t>Companies are afraid to share data with experts</a:t>
            </a:r>
          </a:p>
          <a:p>
            <a:pPr lvl="1"/>
            <a:r>
              <a:rPr lang="en-US" sz="2250" b="0" dirty="0"/>
              <a:t>GDPR makes a strict protection scheme obligatory</a:t>
            </a:r>
          </a:p>
          <a:p>
            <a:endParaRPr lang="en-US" b="0" dirty="0"/>
          </a:p>
          <a:p>
            <a:r>
              <a:rPr lang="en-US" b="0" dirty="0"/>
              <a:t>The aim of anonymization methods is to allow sharing such data, without compromising the privacy of the users. </a:t>
            </a:r>
          </a:p>
          <a:p>
            <a:pPr marL="114286" indent="0">
              <a:lnSpc>
                <a:spcPct val="90000"/>
              </a:lnSpc>
              <a:buNone/>
            </a:pPr>
            <a:endParaRPr lang="el-GR" sz="2100" b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9834E4-D06E-BE43-ACD2-D97E0045ECC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Data anonymization?</a:t>
            </a:r>
            <a:endParaRPr lang="it-IT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D0BA5C49-B0F7-CE49-A729-7F673E1E5746}"/>
              </a:ext>
            </a:extLst>
          </p:cNvPr>
          <p:cNvSpPr txBox="1">
            <a:spLocks/>
          </p:cNvSpPr>
          <p:nvPr/>
        </p:nvSpPr>
        <p:spPr>
          <a:xfrm>
            <a:off x="5808638" y="6413898"/>
            <a:ext cx="6217444" cy="28217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-80" normalizeH="0" baseline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1pPr>
            <a:lvl2pPr marL="0" marR="0" indent="228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r"/>
            <a:r>
              <a:rPr lang="en-US" sz="1050" dirty="0" err="1"/>
              <a:t>OpenAIRE</a:t>
            </a:r>
            <a:r>
              <a:rPr lang="en-US" sz="1050" dirty="0"/>
              <a:t>-Advance Review, January 2019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8F780E-A62E-8E47-84C8-F46757EDD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6452" y="161925"/>
            <a:ext cx="1122453" cy="116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146383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0" dirty="0"/>
              <a:t>Amnesia is a data anonymization tool developed by Research Center Athena</a:t>
            </a:r>
          </a:p>
          <a:p>
            <a:r>
              <a:rPr lang="en-US" b="0" dirty="0"/>
              <a:t>Amnesia is built with Java and </a:t>
            </a:r>
            <a:r>
              <a:rPr lang="en-US" b="0" dirty="0" err="1"/>
              <a:t>Javascript</a:t>
            </a:r>
            <a:endParaRPr lang="en-US" b="0" dirty="0"/>
          </a:p>
          <a:p>
            <a:r>
              <a:rPr lang="en-US" b="0" i="1" dirty="0"/>
              <a:t>k</a:t>
            </a:r>
            <a:r>
              <a:rPr lang="en-US" b="0" dirty="0"/>
              <a:t>-anonymity and </a:t>
            </a:r>
            <a:r>
              <a:rPr lang="en-US" b="0" i="1" dirty="0"/>
              <a:t>k</a:t>
            </a:r>
            <a:r>
              <a:rPr lang="en-US" b="0" i="1" baseline="30000" dirty="0"/>
              <a:t>m</a:t>
            </a:r>
            <a:r>
              <a:rPr lang="en-US" b="0" dirty="0"/>
              <a:t>-anonymity</a:t>
            </a:r>
          </a:p>
          <a:p>
            <a:r>
              <a:rPr lang="en-US" b="0" dirty="0"/>
              <a:t>Tuples and set-values</a:t>
            </a:r>
          </a:p>
          <a:p>
            <a:r>
              <a:rPr lang="en-US" b="0" dirty="0"/>
              <a:t>Visual tools</a:t>
            </a:r>
          </a:p>
          <a:p>
            <a:pPr lvl="1"/>
            <a:r>
              <a:rPr lang="en-US" b="0" dirty="0"/>
              <a:t>Estimating data utility</a:t>
            </a:r>
          </a:p>
          <a:p>
            <a:pPr lvl="1"/>
            <a:r>
              <a:rPr lang="en-US" b="0" dirty="0"/>
              <a:t>Building hierarchies</a:t>
            </a:r>
          </a:p>
          <a:p>
            <a:pPr lvl="1"/>
            <a:r>
              <a:rPr lang="en-US" b="0" dirty="0"/>
              <a:t>Customizing anonymization solutions</a:t>
            </a:r>
          </a:p>
          <a:p>
            <a:endParaRPr lang="en-US" b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659564-B78D-5148-8096-6E8FB514D0E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it-IT" dirty="0"/>
              <a:t>Amnesia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C3916358-4B7C-9846-BD31-B59804A5FD13}"/>
              </a:ext>
            </a:extLst>
          </p:cNvPr>
          <p:cNvSpPr txBox="1">
            <a:spLocks/>
          </p:cNvSpPr>
          <p:nvPr/>
        </p:nvSpPr>
        <p:spPr>
          <a:xfrm>
            <a:off x="5808638" y="6413898"/>
            <a:ext cx="6217444" cy="28217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-80" normalizeH="0" baseline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1pPr>
            <a:lvl2pPr marL="0" marR="0" indent="228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r"/>
            <a:r>
              <a:rPr lang="en-US" sz="1050" dirty="0" err="1"/>
              <a:t>OpenAIRE</a:t>
            </a:r>
            <a:r>
              <a:rPr lang="en-US" sz="1050" dirty="0"/>
              <a:t>-Advance Review, January 2019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BA0742-DE9F-6F4B-B13F-8A5FFB4AB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6452" y="161925"/>
            <a:ext cx="1122453" cy="116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63668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5C6CC9E-FF89-4324-91AC-4D2CC12CE9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b="0" dirty="0"/>
              <a:t>Amnesia is available as a public beta version at</a:t>
            </a:r>
          </a:p>
          <a:p>
            <a:pPr lvl="1"/>
            <a:r>
              <a:rPr lang="en-US" b="0" dirty="0">
                <a:hlinkClick r:id="rId2"/>
              </a:rPr>
              <a:t>https://amnesia.openaire.eu</a:t>
            </a:r>
            <a:endParaRPr lang="en-US" b="0" dirty="0"/>
          </a:p>
          <a:p>
            <a:r>
              <a:rPr lang="en-US" b="0" dirty="0"/>
              <a:t>On-line version is for demonstration and testing purposes mostly</a:t>
            </a:r>
          </a:p>
          <a:p>
            <a:r>
              <a:rPr lang="en-US" b="0" dirty="0"/>
              <a:t>Sensitive data can be anonymized locally by downloading the application</a:t>
            </a:r>
          </a:p>
          <a:p>
            <a:pPr lvl="1"/>
            <a:r>
              <a:rPr lang="en-US" b="0" dirty="0"/>
              <a:t>Security</a:t>
            </a:r>
          </a:p>
          <a:p>
            <a:pPr lvl="1"/>
            <a:r>
              <a:rPr lang="en-US" b="0" dirty="0"/>
              <a:t>Scalability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FF2281-5338-BC41-B501-7ACB2DED0B3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Amnesia status</a:t>
            </a:r>
            <a:endParaRPr lang="it-IT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7EC43D3E-68A6-294C-9E16-B947F584E543}"/>
              </a:ext>
            </a:extLst>
          </p:cNvPr>
          <p:cNvSpPr txBox="1">
            <a:spLocks/>
          </p:cNvSpPr>
          <p:nvPr/>
        </p:nvSpPr>
        <p:spPr>
          <a:xfrm>
            <a:off x="5808638" y="6413898"/>
            <a:ext cx="6217444" cy="28217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-80" normalizeH="0" baseline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1pPr>
            <a:lvl2pPr marL="0" marR="0" indent="228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r"/>
            <a:r>
              <a:rPr lang="en-US" sz="1050" dirty="0" err="1"/>
              <a:t>OpenAIRE</a:t>
            </a:r>
            <a:r>
              <a:rPr lang="en-US" sz="1050" dirty="0"/>
              <a:t>-Advance Review, January 2019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C36BF2-DB96-BD4E-8E19-66ED9DF18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6452" y="161925"/>
            <a:ext cx="1122453" cy="116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297777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CA0D28-DF07-CF46-84D4-1A458F9F50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it-IT" dirty="0" err="1"/>
              <a:t>OpenDMP</a:t>
            </a:r>
            <a:endParaRPr lang="it-IT" dirty="0"/>
          </a:p>
          <a:p>
            <a:r>
              <a:rPr lang="en-GB" sz="3300" dirty="0"/>
              <a:t>Machine actionable open data management planning</a:t>
            </a:r>
          </a:p>
          <a:p>
            <a:endParaRPr lang="it-IT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D28143FF-BEE0-CE48-B33A-85E3FD6C5598}"/>
              </a:ext>
            </a:extLst>
          </p:cNvPr>
          <p:cNvSpPr txBox="1">
            <a:spLocks/>
          </p:cNvSpPr>
          <p:nvPr/>
        </p:nvSpPr>
        <p:spPr>
          <a:xfrm>
            <a:off x="5808638" y="6413898"/>
            <a:ext cx="6217444" cy="28217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-80" normalizeH="0" baseline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1pPr>
            <a:lvl2pPr marL="0" marR="0" indent="228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r"/>
            <a:r>
              <a:rPr lang="en-US" sz="1050" dirty="0" err="1"/>
              <a:t>OpenAIRE</a:t>
            </a:r>
            <a:r>
              <a:rPr lang="en-US" sz="1050" dirty="0"/>
              <a:t>-Advance Review, January 2019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BBF031-C08B-1446-9788-EA948B092B25}"/>
              </a:ext>
            </a:extLst>
          </p:cNvPr>
          <p:cNvSpPr txBox="1"/>
          <p:nvPr/>
        </p:nvSpPr>
        <p:spPr>
          <a:xfrm rot="20087185">
            <a:off x="9534933" y="4931750"/>
            <a:ext cx="2558847" cy="646331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Production  release </a:t>
            </a:r>
            <a:br>
              <a:rPr lang="it-IT" dirty="0">
                <a:solidFill>
                  <a:schemeClr val="bg1"/>
                </a:solidFill>
              </a:rPr>
            </a:br>
            <a:r>
              <a:rPr lang="it-IT" dirty="0">
                <a:solidFill>
                  <a:schemeClr val="bg1"/>
                </a:solidFill>
              </a:rPr>
              <a:t>ready </a:t>
            </a:r>
            <a:r>
              <a:rPr lang="it-IT" dirty="0" err="1">
                <a:solidFill>
                  <a:schemeClr val="bg1"/>
                </a:solidFill>
              </a:rPr>
              <a:t>soon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739565-8670-4041-B9C8-F5739E7E89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433" y="5703619"/>
            <a:ext cx="881232" cy="52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99953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BC0AF-6CD9-1644-B47D-0E3FFC82F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Why</a:t>
            </a:r>
            <a:r>
              <a:rPr lang="it-IT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73438-17D9-3F45-A30F-4596741461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Focus on </a:t>
            </a:r>
            <a:r>
              <a:rPr lang="en-GB" dirty="0">
                <a:solidFill>
                  <a:schemeClr val="accent2"/>
                </a:solidFill>
              </a:rPr>
              <a:t>interactions with platforms</a:t>
            </a:r>
            <a:r>
              <a:rPr lang="en-GB" dirty="0"/>
              <a:t> in order to maximize value, protect data ownership and portability, avoid vendor lock-in and do not re-invent the wheel</a:t>
            </a:r>
            <a:endParaRPr lang="en-US" dirty="0"/>
          </a:p>
          <a:p>
            <a:endParaRPr lang="it-IT" dirty="0"/>
          </a:p>
        </p:txBody>
      </p:sp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CB6E6959-560F-DB4D-B458-80C0E33B3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736" y="768349"/>
            <a:ext cx="2158127" cy="5217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41DBA3-6A29-354E-83BE-92F84C95B9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5222" y="1244115"/>
            <a:ext cx="2535059" cy="4656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7826E4-E2F5-8F4E-BE02-0998A79AE2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92532" y="911454"/>
            <a:ext cx="661585" cy="10846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AA3A6F-A602-5740-8402-37ADFF0608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0540" y="2333408"/>
            <a:ext cx="2220890" cy="509498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0" name="Picture 9">
            <a:hlinkClick r:id="rId7"/>
            <a:extLst>
              <a:ext uri="{FF2B5EF4-FFF2-40B4-BE49-F238E27FC236}">
                <a16:creationId xmlns:a16="http://schemas.microsoft.com/office/drawing/2014/main" id="{FF17C386-F436-394D-AF29-B60D7F9B73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66044" y="43628"/>
            <a:ext cx="1901081" cy="7519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B3DB98-5B80-2D42-A3C9-47B787316D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42496" y="911455"/>
            <a:ext cx="1865214" cy="5654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5365BCB-2906-4546-A4A5-EF4D1C78EF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74373" y="2338041"/>
            <a:ext cx="1216248" cy="7932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43E4D4-0FC4-9A44-9C5A-707F38F4A47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58909" y="292925"/>
            <a:ext cx="3460262" cy="4011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8651C0-8DE9-2044-8FC3-329FED849D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1479" y="2346173"/>
            <a:ext cx="1786384" cy="5266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418A33E-4CA3-8346-AF48-95BFE29B8CB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98893" y="2415701"/>
            <a:ext cx="1976146" cy="6452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26C9954-6A71-124D-9D9E-A6C28EA18BA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95624" y="1093468"/>
            <a:ext cx="1704461" cy="8128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F4E6C7E-19C7-474A-A373-52B61E6A791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64856" y="2333408"/>
            <a:ext cx="1006920" cy="104331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012EDCE-8230-B846-828F-70CDA5CCD425}"/>
              </a:ext>
            </a:extLst>
          </p:cNvPr>
          <p:cNvSpPr/>
          <p:nvPr/>
        </p:nvSpPr>
        <p:spPr>
          <a:xfrm>
            <a:off x="8954055" y="1694267"/>
            <a:ext cx="1154483" cy="369332"/>
          </a:xfrm>
          <a:prstGeom prst="rect">
            <a:avLst/>
          </a:prstGeom>
          <a:solidFill>
            <a:schemeClr val="accent5"/>
          </a:solidFill>
        </p:spPr>
        <p:txBody>
          <a:bodyPr wrap="none">
            <a:spAutoFit/>
          </a:bodyPr>
          <a:lstStyle/>
          <a:p>
            <a:r>
              <a:rPr lang="it-IT" dirty="0" err="1"/>
              <a:t>OpenDMP</a:t>
            </a:r>
            <a:endParaRPr lang="it-IT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F2D4638-0253-C348-B0D4-5A2A70BDAC0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75103" y="3052720"/>
            <a:ext cx="888416" cy="903682"/>
          </a:xfrm>
          <a:prstGeom prst="rect">
            <a:avLst/>
          </a:prstGeom>
        </p:spPr>
      </p:pic>
      <p:pic>
        <p:nvPicPr>
          <p:cNvPr id="1026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CE42152D-8769-9747-A566-276136AA9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782" y="3378637"/>
            <a:ext cx="2053368" cy="52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149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424D1E2-20A3-410A-9E54-3D899B5B13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2925" y="1113019"/>
            <a:ext cx="10138288" cy="5127761"/>
          </a:xfrm>
        </p:spPr>
        <p:txBody>
          <a:bodyPr>
            <a:normAutofit/>
          </a:bodyPr>
          <a:lstStyle/>
          <a:p>
            <a:r>
              <a:rPr lang="en-US" sz="3000" b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Supports </a:t>
            </a:r>
            <a:r>
              <a:rPr lang="en-US" sz="3000" b="0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different models of service provisioning</a:t>
            </a:r>
          </a:p>
          <a:p>
            <a:pPr lvl="1"/>
            <a:r>
              <a:rPr lang="en-US" sz="27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cloud (https://</a:t>
            </a:r>
            <a:r>
              <a:rPr lang="en-US" sz="27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argos.openaire.eu</a:t>
            </a:r>
            <a:r>
              <a:rPr lang="en-US" sz="27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 or local installation</a:t>
            </a:r>
          </a:p>
          <a:p>
            <a:r>
              <a:rPr lang="en-US" sz="3000" b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Has been  </a:t>
            </a:r>
            <a:r>
              <a:rPr lang="en-US" sz="3000" b="0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implemented </a:t>
            </a:r>
            <a:r>
              <a:rPr lang="en-US" sz="3000" b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taking into account </a:t>
            </a:r>
            <a:r>
              <a:rPr lang="en-US" sz="3000" b="0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trends</a:t>
            </a:r>
            <a:r>
              <a:rPr lang="en-US" sz="3000" b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and </a:t>
            </a:r>
            <a:r>
              <a:rPr lang="en-US" sz="3000" b="0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standards </a:t>
            </a:r>
            <a:r>
              <a:rPr lang="en-US" sz="3000" b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on Actionable DMPs, Open Science and experiences from existing tools (RDA)</a:t>
            </a:r>
          </a:p>
          <a:p>
            <a:r>
              <a:rPr lang="en-US" sz="3000" b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Used as an entry in research workflows to guide researchers into implementing </a:t>
            </a:r>
            <a:r>
              <a:rPr lang="en-US" sz="3000" b="0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FAIR</a:t>
            </a:r>
          </a:p>
          <a:p>
            <a:r>
              <a:rPr lang="en-US" sz="3000" b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 be a key service for </a:t>
            </a:r>
            <a:r>
              <a:rPr lang="en-US" sz="3000" b="0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monitoring</a:t>
            </a:r>
          </a:p>
          <a:p>
            <a:r>
              <a:rPr lang="en-US" sz="3000" b="0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Interoperable </a:t>
            </a:r>
            <a:r>
              <a:rPr lang="en-US" sz="3000" b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via APIs for machine-readable DMPs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ADC1EE-BDA6-40F8-B257-658BC2EC3A6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Key characteristics</a:t>
            </a:r>
            <a:endParaRPr lang="el-GR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CA9397B1-692B-F445-9D54-1E409687FDF4}"/>
              </a:ext>
            </a:extLst>
          </p:cNvPr>
          <p:cNvSpPr txBox="1">
            <a:spLocks/>
          </p:cNvSpPr>
          <p:nvPr/>
        </p:nvSpPr>
        <p:spPr>
          <a:xfrm>
            <a:off x="5808638" y="6413898"/>
            <a:ext cx="6217444" cy="28217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-80" normalizeH="0" baseline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1pPr>
            <a:lvl2pPr marL="0" marR="0" indent="228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r"/>
            <a:r>
              <a:rPr lang="en-US" sz="1050" dirty="0" err="1"/>
              <a:t>OpenAIRE</a:t>
            </a:r>
            <a:r>
              <a:rPr lang="en-US" sz="1050" dirty="0"/>
              <a:t>-Advance Review, January 2019</a:t>
            </a:r>
          </a:p>
        </p:txBody>
      </p:sp>
    </p:spTree>
    <p:extLst>
      <p:ext uri="{BB962C8B-B14F-4D97-AF65-F5344CB8AC3E}">
        <p14:creationId xmlns:p14="http://schemas.microsoft.com/office/powerpoint/2010/main" val="4138525970"/>
      </p:ext>
    </p:extLst>
  </p:cSld>
  <p:clrMapOvr>
    <a:masterClrMapping/>
  </p:clrMapOvr>
  <p:transition spd="med" advTm="3786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6C04581-EC7D-9A4C-8EAF-4842D2B45A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Dataset profile</a:t>
            </a:r>
          </a:p>
          <a:p>
            <a:r>
              <a:rPr lang="en-US" sz="27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 template describing a particular environment with vocabularies and APIs</a:t>
            </a:r>
          </a:p>
          <a:p>
            <a:r>
              <a:rPr lang="en-US" sz="27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Contains attributes/fields, behavioral rules (e.g. toggling visibility of fields) and validation rules</a:t>
            </a:r>
          </a:p>
          <a:p>
            <a:r>
              <a:rPr lang="en-US" sz="27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Configurable to own needs</a:t>
            </a:r>
            <a:endParaRPr lang="en-US" b="0" dirty="0">
              <a:solidFill>
                <a:schemeClr val="tx1">
                  <a:lumMod val="65000"/>
                  <a:lumOff val="35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lvl="1"/>
            <a:r>
              <a:rPr lang="en-US" b="0" dirty="0">
                <a:solidFill>
                  <a:schemeClr val="accent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Domain discipline templates </a:t>
            </a:r>
          </a:p>
          <a:p>
            <a:pPr lvl="1"/>
            <a:r>
              <a:rPr lang="en-US" b="0" dirty="0">
                <a:solidFill>
                  <a:schemeClr val="accent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Domain x funder templates</a:t>
            </a:r>
          </a:p>
          <a:p>
            <a:pPr lvl="1"/>
            <a:r>
              <a:rPr lang="en-US" b="0" dirty="0">
                <a:solidFill>
                  <a:schemeClr val="accent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…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Dataset description</a:t>
            </a:r>
          </a:p>
          <a:p>
            <a:r>
              <a:rPr lang="en-US" sz="27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 dataset described according to a set of rules in a </a:t>
            </a:r>
            <a:r>
              <a:rPr lang="en-US" sz="2700" b="0" i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dataset profile</a:t>
            </a:r>
          </a:p>
          <a:p>
            <a:pPr lvl="1"/>
            <a:endParaRPr lang="en-US" i="1" dirty="0"/>
          </a:p>
          <a:p>
            <a:endParaRPr lang="en-US" i="1" dirty="0"/>
          </a:p>
          <a:p>
            <a:pPr lvl="1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C41529-9AF8-8742-8063-9D53FD916DC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Flexible data model: concepts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87B654-0301-024E-B441-D88227B70D24}"/>
              </a:ext>
            </a:extLst>
          </p:cNvPr>
          <p:cNvSpPr txBox="1"/>
          <p:nvPr/>
        </p:nvSpPr>
        <p:spPr>
          <a:xfrm>
            <a:off x="5709829" y="3265423"/>
            <a:ext cx="2861425" cy="27988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65" hangingPunct="0"/>
            <a:r>
              <a:rPr lang="en-US" sz="1350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Wingdings" pitchFamily="2" charset="2"/>
              </a:rPr>
              <a:t> </a:t>
            </a:r>
            <a:r>
              <a:rPr lang="en-US" sz="1350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Guides to include FAIR by design</a:t>
            </a:r>
            <a:endParaRPr lang="en-US" sz="2400" dirty="0">
              <a:solidFill>
                <a:srgbClr val="C0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Helvetica Light"/>
            </a:endParaRP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EA24BF2A-6AD0-ED49-BDE7-D70B0D3CDB79}"/>
              </a:ext>
            </a:extLst>
          </p:cNvPr>
          <p:cNvSpPr txBox="1">
            <a:spLocks/>
          </p:cNvSpPr>
          <p:nvPr/>
        </p:nvSpPr>
        <p:spPr>
          <a:xfrm>
            <a:off x="5808638" y="6413898"/>
            <a:ext cx="6217444" cy="28217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-80" normalizeH="0" baseline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1pPr>
            <a:lvl2pPr marL="0" marR="0" indent="228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r"/>
            <a:r>
              <a:rPr lang="en-US" sz="1050" dirty="0" err="1"/>
              <a:t>OpenAIRE</a:t>
            </a:r>
            <a:r>
              <a:rPr lang="en-US" sz="1050" dirty="0"/>
              <a:t>-Advance Review, January 2019</a:t>
            </a:r>
          </a:p>
        </p:txBody>
      </p:sp>
    </p:spTree>
    <p:extLst>
      <p:ext uri="{BB962C8B-B14F-4D97-AF65-F5344CB8AC3E}">
        <p14:creationId xmlns:p14="http://schemas.microsoft.com/office/powerpoint/2010/main" val="1115144813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42924" y="1113019"/>
            <a:ext cx="7061643" cy="53415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Data Management Plan</a:t>
            </a:r>
          </a:p>
          <a:p>
            <a:pPr lvl="1"/>
            <a:r>
              <a:rPr lang="en-US" dirty="0"/>
              <a:t>Collection of </a:t>
            </a:r>
            <a:r>
              <a:rPr lang="en-US" i="1" dirty="0"/>
              <a:t>dataset descriptions</a:t>
            </a:r>
            <a:r>
              <a:rPr lang="en-US" dirty="0"/>
              <a:t>, associated with an activity (“project”)</a:t>
            </a:r>
          </a:p>
          <a:p>
            <a:pPr lvl="1"/>
            <a:r>
              <a:rPr lang="en-US" dirty="0"/>
              <a:t>Supports versioning</a:t>
            </a:r>
          </a:p>
          <a:p>
            <a:pPr marL="0" indent="0">
              <a:buNone/>
            </a:pPr>
            <a:r>
              <a:rPr lang="en-US" dirty="0"/>
              <a:t>Project</a:t>
            </a:r>
          </a:p>
          <a:p>
            <a:pPr lvl="1"/>
            <a:r>
              <a:rPr lang="en-US" dirty="0"/>
              <a:t>Logical entity that defines an activity that assembles one or more data management plans</a:t>
            </a:r>
          </a:p>
          <a:p>
            <a:pPr lvl="1"/>
            <a:r>
              <a:rPr lang="en-US" dirty="0"/>
              <a:t>“grant”, “project”, “initiative” etc.</a:t>
            </a:r>
          </a:p>
          <a:p>
            <a:pPr marL="0" indent="0">
              <a:buNone/>
            </a:pPr>
            <a:r>
              <a:rPr lang="en-US" dirty="0"/>
              <a:t>Users</a:t>
            </a:r>
          </a:p>
          <a:p>
            <a:pPr lvl="1"/>
            <a:r>
              <a:rPr lang="en-US" dirty="0"/>
              <a:t>PIs, researchers, research managers,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Flexible data model: m</a:t>
            </a:r>
            <a:r>
              <a:rPr lang="en-US" dirty="0"/>
              <a:t>ore structural elements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DCD531A-8CF5-4D2C-9B4A-A0D51F55C378}"/>
              </a:ext>
            </a:extLst>
          </p:cNvPr>
          <p:cNvSpPr txBox="1">
            <a:spLocks/>
          </p:cNvSpPr>
          <p:nvPr/>
        </p:nvSpPr>
        <p:spPr>
          <a:xfrm>
            <a:off x="7604568" y="1436592"/>
            <a:ext cx="3789898" cy="2658794"/>
          </a:xfrm>
          <a:prstGeom prst="rect">
            <a:avLst/>
          </a:prstGeom>
        </p:spPr>
        <p:txBody>
          <a:bodyPr vert="horz" lIns="0" tIns="135000" rIns="0" bIns="0" rtlCol="0">
            <a:normAutofit/>
          </a:bodyPr>
          <a:lstStyle>
            <a:lvl1pPr marL="395101" marR="0" indent="-395101" algn="l" defTabSz="547673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85000"/>
              <a:buFont typeface="Arial" charset="0"/>
              <a:buChar char="•"/>
              <a:tabLst/>
              <a:defRPr sz="4400" b="1" i="0" u="none" strike="noStrike" cap="none" spc="-151" baseline="0">
                <a:ln>
                  <a:noFill/>
                </a:ln>
                <a:solidFill>
                  <a:schemeClr val="tx2"/>
                </a:solidFill>
                <a:uFillTx/>
                <a:latin typeface="Open Sans" charset="0"/>
                <a:ea typeface="Open Sans" charset="0"/>
                <a:cs typeface="Open Sans" charset="0"/>
                <a:sym typeface="Helvetica Light"/>
              </a:defRPr>
            </a:lvl1pPr>
            <a:lvl2pPr marL="839590" marR="0" indent="-395101" algn="l" defTabSz="54767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87E6"/>
              </a:buClr>
              <a:buSzPct val="85000"/>
              <a:buFontTx/>
              <a:buBlip>
                <a:blip r:embed="rId3"/>
              </a:buBlip>
              <a:tabLst/>
              <a:defRPr sz="3200" b="0" i="0" u="none" strike="noStrike" cap="none" spc="-151" baseline="0">
                <a:ln>
                  <a:noFill/>
                </a:ln>
                <a:solidFill>
                  <a:srgbClr val="4687E6"/>
                </a:solidFill>
                <a:uFillTx/>
                <a:latin typeface="Open Sans" charset="0"/>
                <a:ea typeface="Open Sans" charset="0"/>
                <a:cs typeface="Open Sans" charset="0"/>
                <a:sym typeface="Helvetica Light"/>
              </a:defRPr>
            </a:lvl2pPr>
            <a:lvl3pPr marL="1284079" marR="0" indent="-395101" algn="l" defTabSz="547673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ct val="85000"/>
              <a:buFontTx/>
              <a:buBlip>
                <a:blip r:embed="rId4"/>
              </a:buBlip>
              <a:tabLst/>
              <a:defRPr sz="3000" b="0" i="0" u="none" strike="noStrike" cap="none" spc="-51" baseline="0">
                <a:ln>
                  <a:noFill/>
                </a:ln>
                <a:solidFill>
                  <a:schemeClr val="accent6"/>
                </a:solidFill>
                <a:uFillTx/>
                <a:latin typeface="Open Sans" charset="0"/>
                <a:ea typeface="Open Sans" charset="0"/>
                <a:cs typeface="Open Sans" charset="0"/>
                <a:sym typeface="Helvetica Light"/>
              </a:defRPr>
            </a:lvl3pPr>
            <a:lvl4pPr marL="1728567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en Sans" charset="0"/>
                <a:ea typeface="Open Sans" charset="0"/>
                <a:cs typeface="Open Sans" charset="0"/>
                <a:sym typeface="Helvetica Light"/>
              </a:defRPr>
            </a:lvl4pPr>
            <a:lvl5pPr marL="2173056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en Sans" charset="0"/>
                <a:ea typeface="Open Sans" charset="0"/>
                <a:cs typeface="Open Sans" charset="0"/>
                <a:sym typeface="Helvetica Light"/>
              </a:defRPr>
            </a:lvl5pPr>
            <a:lvl6pPr marL="2617545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062034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06523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3951012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>
              <a:buNone/>
            </a:pPr>
            <a:r>
              <a:rPr lang="en-US" sz="2400" dirty="0"/>
              <a:t>Secondary entities</a:t>
            </a:r>
          </a:p>
          <a:p>
            <a:pPr lvl="1"/>
            <a:r>
              <a:rPr lang="en-US" sz="1500" b="1" dirty="0"/>
              <a:t>Repository</a:t>
            </a:r>
            <a:r>
              <a:rPr lang="en-US" sz="1500" dirty="0"/>
              <a:t>: repositories where dataset resides on</a:t>
            </a:r>
          </a:p>
          <a:p>
            <a:pPr lvl="1"/>
            <a:r>
              <a:rPr lang="en-US" sz="1500" b="1" dirty="0"/>
              <a:t>Dataset</a:t>
            </a:r>
            <a:r>
              <a:rPr lang="en-US" sz="1500" dirty="0"/>
              <a:t>: external linked datasets</a:t>
            </a:r>
          </a:p>
          <a:p>
            <a:pPr lvl="1"/>
            <a:r>
              <a:rPr lang="en-US" sz="1500" b="1" dirty="0"/>
              <a:t>Registry</a:t>
            </a:r>
            <a:r>
              <a:rPr lang="en-US" sz="1500" dirty="0"/>
              <a:t>: catalogues listing the dataset</a:t>
            </a:r>
          </a:p>
          <a:p>
            <a:pPr lvl="1"/>
            <a:r>
              <a:rPr lang="en-US" sz="1500" b="1" dirty="0"/>
              <a:t>Service</a:t>
            </a:r>
            <a:r>
              <a:rPr lang="en-US" sz="1500" dirty="0"/>
              <a:t>: services manipulating the dataset under various protocols.</a:t>
            </a:r>
          </a:p>
          <a:p>
            <a:pPr lvl="1"/>
            <a:r>
              <a:rPr lang="en-US" sz="1500" b="1" dirty="0"/>
              <a:t>Researcher</a:t>
            </a:r>
            <a:r>
              <a:rPr lang="en-US" sz="1500" dirty="0"/>
              <a:t>: researchers associated with datasets</a:t>
            </a:r>
          </a:p>
          <a:p>
            <a:pPr lvl="1"/>
            <a:r>
              <a:rPr lang="en-US" sz="1500" dirty="0"/>
              <a:t>…</a:t>
            </a:r>
          </a:p>
          <a:p>
            <a:pPr lvl="1"/>
            <a:endParaRPr lang="en-US" sz="1500" dirty="0"/>
          </a:p>
          <a:p>
            <a:endParaRPr lang="en-US" sz="1350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CB7B5EF1-49B7-EF45-8694-49FB0971E31F}"/>
              </a:ext>
            </a:extLst>
          </p:cNvPr>
          <p:cNvSpPr txBox="1">
            <a:spLocks/>
          </p:cNvSpPr>
          <p:nvPr/>
        </p:nvSpPr>
        <p:spPr>
          <a:xfrm>
            <a:off x="5808638" y="6413898"/>
            <a:ext cx="6217444" cy="28217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-80" normalizeH="0" baseline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1pPr>
            <a:lvl2pPr marL="0" marR="0" indent="228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r"/>
            <a:r>
              <a:rPr lang="en-US" sz="1050" dirty="0" err="1"/>
              <a:t>OpenAIRE</a:t>
            </a:r>
            <a:r>
              <a:rPr lang="en-US" sz="1050" dirty="0"/>
              <a:t>-Advance Review, January 2019</a:t>
            </a:r>
          </a:p>
        </p:txBody>
      </p:sp>
    </p:spTree>
    <p:extLst>
      <p:ext uri="{BB962C8B-B14F-4D97-AF65-F5344CB8AC3E}">
        <p14:creationId xmlns:p14="http://schemas.microsoft.com/office/powerpoint/2010/main" val="2358957852"/>
      </p:ext>
    </p:extLst>
  </p:cSld>
  <p:clrMapOvr>
    <a:masterClrMapping/>
  </p:clrMapOvr>
  <p:transition spd="med" advTm="2319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07306C4-528F-44EA-80F2-6B322AE67E0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2925" y="1113019"/>
            <a:ext cx="10138288" cy="501884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b="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Admins 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select and configure information sources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define dataset profiles</a:t>
            </a:r>
          </a:p>
          <a:p>
            <a:pPr>
              <a:lnSpc>
                <a:spcPct val="110000"/>
              </a:lnSpc>
            </a:pPr>
            <a:r>
              <a:rPr lang="en-US" b="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DMP managers launch DMPs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select appropriate Dataset profiles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invite researchers/dataset managers</a:t>
            </a:r>
          </a:p>
          <a:p>
            <a:pPr>
              <a:lnSpc>
                <a:spcPct val="110000"/>
              </a:lnSpc>
            </a:pPr>
            <a:r>
              <a:rPr lang="en-US" b="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Researchers/Dataset managers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describe datasets according to fixed (systemic) and custom (profile-defined) attributes</a:t>
            </a:r>
          </a:p>
          <a:p>
            <a:pPr>
              <a:lnSpc>
                <a:spcPct val="110000"/>
              </a:lnSpc>
            </a:pPr>
            <a:r>
              <a:rPr lang="en-US" b="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DMP Managers finalize DMPs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close the editing process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publish the DMPs (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url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pdf, xml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etc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84A877-3EAD-4B97-80F0-FE38556A893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Using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OpenDMP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: Roles</a:t>
            </a:r>
            <a:endParaRPr lang="el-GR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9B9C2669-F30B-E945-90F8-33376BC677DF}"/>
              </a:ext>
            </a:extLst>
          </p:cNvPr>
          <p:cNvSpPr txBox="1">
            <a:spLocks/>
          </p:cNvSpPr>
          <p:nvPr/>
        </p:nvSpPr>
        <p:spPr>
          <a:xfrm>
            <a:off x="5808638" y="6413898"/>
            <a:ext cx="6217444" cy="28217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-80" normalizeH="0" baseline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1pPr>
            <a:lvl2pPr marL="0" marR="0" indent="228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r"/>
            <a:r>
              <a:rPr lang="en-US" sz="1050" dirty="0" err="1"/>
              <a:t>OpenAIRE</a:t>
            </a:r>
            <a:r>
              <a:rPr lang="en-US" sz="1050" dirty="0"/>
              <a:t>-Advance Review, January 2019</a:t>
            </a:r>
          </a:p>
        </p:txBody>
      </p:sp>
    </p:spTree>
    <p:extLst>
      <p:ext uri="{BB962C8B-B14F-4D97-AF65-F5344CB8AC3E}">
        <p14:creationId xmlns:p14="http://schemas.microsoft.com/office/powerpoint/2010/main" val="1847932925"/>
      </p:ext>
    </p:extLst>
  </p:cSld>
  <p:clrMapOvr>
    <a:masterClrMapping/>
  </p:clrMapOvr>
  <p:transition spd="med" advTm="8145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11CFB4C-7844-47DF-89EF-D8FB15E8AE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2925" y="1113019"/>
            <a:ext cx="10138288" cy="4949453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5775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“Definitely No” </a:t>
            </a:r>
          </a:p>
          <a:p>
            <a:pPr>
              <a:lnSpc>
                <a:spcPct val="120000"/>
              </a:lnSpc>
            </a:pPr>
            <a:r>
              <a:rPr lang="en-US" sz="3075" b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Articulated handling of a DMP</a:t>
            </a:r>
          </a:p>
          <a:p>
            <a:pPr lvl="1">
              <a:lnSpc>
                <a:spcPct val="120000"/>
              </a:lnSpc>
            </a:pPr>
            <a:r>
              <a:rPr lang="en-US" sz="2175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Publishing, discovery, reuse, statistics on DMPs</a:t>
            </a:r>
          </a:p>
          <a:p>
            <a:pPr>
              <a:lnSpc>
                <a:spcPct val="120000"/>
              </a:lnSpc>
            </a:pPr>
            <a:r>
              <a:rPr lang="en-US" sz="3075" b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Actionable DMPs</a:t>
            </a:r>
          </a:p>
          <a:p>
            <a:pPr lvl="1">
              <a:lnSpc>
                <a:spcPct val="120000"/>
              </a:lnSpc>
            </a:pPr>
            <a:r>
              <a:rPr lang="en-US" sz="2175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Validation of statements via external services</a:t>
            </a:r>
          </a:p>
          <a:p>
            <a:pPr>
              <a:lnSpc>
                <a:spcPct val="120000"/>
              </a:lnSpc>
            </a:pPr>
            <a:r>
              <a:rPr lang="en-US" sz="3075" b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Collaborative DMP composition</a:t>
            </a:r>
          </a:p>
          <a:p>
            <a:pPr lvl="1">
              <a:lnSpc>
                <a:spcPct val="120000"/>
              </a:lnSpc>
            </a:pPr>
            <a:r>
              <a:rPr lang="en-US" sz="2175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Researchers in the loop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250010-8791-48F6-9E66-8762B0FD691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Is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OpenDMP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 questionnaire engine ?</a:t>
            </a:r>
            <a:endParaRPr lang="el-GR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6D2EE70D-65A5-9A46-A3D9-FA65858B10C8}"/>
              </a:ext>
            </a:extLst>
          </p:cNvPr>
          <p:cNvSpPr txBox="1">
            <a:spLocks/>
          </p:cNvSpPr>
          <p:nvPr/>
        </p:nvSpPr>
        <p:spPr>
          <a:xfrm>
            <a:off x="5808638" y="6413898"/>
            <a:ext cx="6217444" cy="28217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-80" normalizeH="0" baseline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1pPr>
            <a:lvl2pPr marL="0" marR="0" indent="228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r"/>
            <a:r>
              <a:rPr lang="en-US" sz="1050" dirty="0" err="1"/>
              <a:t>OpenAIRE</a:t>
            </a:r>
            <a:r>
              <a:rPr lang="en-US" sz="1050" dirty="0"/>
              <a:t>-Advance Review, January 2019</a:t>
            </a:r>
          </a:p>
        </p:txBody>
      </p:sp>
    </p:spTree>
    <p:extLst>
      <p:ext uri="{BB962C8B-B14F-4D97-AF65-F5344CB8AC3E}">
        <p14:creationId xmlns:p14="http://schemas.microsoft.com/office/powerpoint/2010/main" val="2329345151"/>
      </p:ext>
    </p:extLst>
  </p:cSld>
  <p:clrMapOvr>
    <a:masterClrMapping/>
  </p:clrMapOvr>
  <p:transition spd="med" advTm="383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A55CFE9-655E-2A47-9B58-A2706FA24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Questions</a:t>
            </a:r>
            <a:r>
              <a:rPr lang="it-IT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491224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C42A358-DBAE-354F-A084-F92F8C3AB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987" y="1961180"/>
            <a:ext cx="11478342" cy="4347023"/>
          </a:xfrm>
          <a:prstGeom prst="rect">
            <a:avLst/>
          </a:prstGeom>
        </p:spPr>
      </p:pic>
      <p:pic>
        <p:nvPicPr>
          <p:cNvPr id="7" name="Picture 6">
            <a:hlinkClick r:id="rId3"/>
            <a:extLst>
              <a:ext uri="{FF2B5EF4-FFF2-40B4-BE49-F238E27FC236}">
                <a16:creationId xmlns:a16="http://schemas.microsoft.com/office/drawing/2014/main" id="{ECB588A8-1057-FB4E-8BF1-C3F5FC022E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736" y="451895"/>
            <a:ext cx="3467100" cy="838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6BC154-A19D-9047-B1A2-B88930947D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987" y="1169043"/>
            <a:ext cx="858630" cy="49996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8B2EBB6-C1FA-9E4B-8D82-6A190C316B91}"/>
              </a:ext>
            </a:extLst>
          </p:cNvPr>
          <p:cNvSpPr/>
          <p:nvPr/>
        </p:nvSpPr>
        <p:spPr>
          <a:xfrm>
            <a:off x="1882361" y="1961524"/>
            <a:ext cx="50706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chemeClr val="accent1"/>
                </a:solidFill>
                <a:latin typeface="Arial" panose="020B0604020202020204" pitchFamily="34" charset="0"/>
              </a:rPr>
              <a:t>Publisher copyright </a:t>
            </a:r>
            <a:r>
              <a:rPr lang="it-IT" b="1" dirty="0" err="1">
                <a:solidFill>
                  <a:schemeClr val="accent1"/>
                </a:solidFill>
                <a:latin typeface="Arial" panose="020B0604020202020204" pitchFamily="34" charset="0"/>
              </a:rPr>
              <a:t>policies</a:t>
            </a:r>
            <a:r>
              <a:rPr lang="it-IT" b="1" dirty="0">
                <a:solidFill>
                  <a:schemeClr val="accent1"/>
                </a:solidFill>
                <a:latin typeface="Arial" panose="020B0604020202020204" pitchFamily="34" charset="0"/>
              </a:rPr>
              <a:t> &amp; self-</a:t>
            </a:r>
            <a:r>
              <a:rPr lang="it-IT" b="1" dirty="0" err="1">
                <a:solidFill>
                  <a:schemeClr val="accent1"/>
                </a:solidFill>
                <a:latin typeface="Arial" panose="020B0604020202020204" pitchFamily="34" charset="0"/>
              </a:rPr>
              <a:t>archiving</a:t>
            </a:r>
            <a:endParaRPr lang="it-IT" b="1" dirty="0">
              <a:solidFill>
                <a:schemeClr val="accent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55BC48D-A45C-7F46-8ABA-CFB7A060243E}"/>
              </a:ext>
            </a:extLst>
          </p:cNvPr>
          <p:cNvSpPr/>
          <p:nvPr/>
        </p:nvSpPr>
        <p:spPr>
          <a:xfrm>
            <a:off x="1666168" y="3049267"/>
            <a:ext cx="36032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it-IT" b="1" dirty="0" err="1">
                <a:solidFill>
                  <a:schemeClr val="accent1"/>
                </a:solidFill>
                <a:latin typeface="Arial" panose="020B0604020202020204" pitchFamily="34" charset="0"/>
              </a:rPr>
              <a:t>Funders</a:t>
            </a:r>
            <a:r>
              <a:rPr lang="it-IT" b="1" dirty="0">
                <a:solidFill>
                  <a:schemeClr val="accent1"/>
                </a:solidFill>
                <a:latin typeface="Arial" panose="020B0604020202020204" pitchFamily="34" charset="0"/>
              </a:rPr>
              <a:t>' Open Access </a:t>
            </a:r>
            <a:r>
              <a:rPr lang="it-IT" b="1" dirty="0" err="1">
                <a:solidFill>
                  <a:schemeClr val="accent1"/>
                </a:solidFill>
                <a:latin typeface="Arial" panose="020B0604020202020204" pitchFamily="34" charset="0"/>
              </a:rPr>
              <a:t>Policies</a:t>
            </a:r>
            <a:endParaRPr lang="it-IT" b="1" dirty="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FD0037-3E61-7649-A069-993DDA41645B}"/>
              </a:ext>
            </a:extLst>
          </p:cNvPr>
          <p:cNvSpPr/>
          <p:nvPr/>
        </p:nvSpPr>
        <p:spPr>
          <a:xfrm>
            <a:off x="1569712" y="4161974"/>
            <a:ext cx="51389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it-IT" b="1" dirty="0">
                <a:solidFill>
                  <a:schemeClr val="accent1"/>
                </a:solidFill>
                <a:latin typeface="Arial" panose="020B0604020202020204" pitchFamily="34" charset="0"/>
              </a:rPr>
              <a:t>Global directory of Open Access </a:t>
            </a:r>
            <a:r>
              <a:rPr lang="it-IT" b="1" dirty="0" err="1">
                <a:solidFill>
                  <a:schemeClr val="accent1"/>
                </a:solidFill>
                <a:latin typeface="Arial" panose="020B0604020202020204" pitchFamily="34" charset="0"/>
              </a:rPr>
              <a:t>repositories</a:t>
            </a:r>
            <a:endParaRPr lang="it-IT" b="1" dirty="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AD5D2BF-A66B-BD4F-AF33-743A368A6962}"/>
              </a:ext>
            </a:extLst>
          </p:cNvPr>
          <p:cNvSpPr/>
          <p:nvPr/>
        </p:nvSpPr>
        <p:spPr>
          <a:xfrm>
            <a:off x="1666168" y="5260369"/>
            <a:ext cx="5788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it-IT" b="1" dirty="0" err="1">
                <a:solidFill>
                  <a:schemeClr val="accent1"/>
                </a:solidFill>
                <a:latin typeface="Arial" panose="020B0604020202020204" pitchFamily="34" charset="0"/>
              </a:rPr>
              <a:t>Does</a:t>
            </a:r>
            <a:r>
              <a:rPr lang="it-IT" b="1" dirty="0">
                <a:solidFill>
                  <a:schemeClr val="accent1"/>
                </a:solidFill>
                <a:latin typeface="Arial" panose="020B0604020202020204" pitchFamily="34" charset="0"/>
              </a:rPr>
              <a:t> </a:t>
            </a:r>
            <a:r>
              <a:rPr lang="it-IT" b="1" dirty="0" err="1">
                <a:solidFill>
                  <a:schemeClr val="accent1"/>
                </a:solidFill>
                <a:latin typeface="Arial" panose="020B0604020202020204" pitchFamily="34" charset="0"/>
              </a:rPr>
              <a:t>this</a:t>
            </a:r>
            <a:r>
              <a:rPr lang="it-IT" b="1" dirty="0">
                <a:solidFill>
                  <a:schemeClr val="accent1"/>
                </a:solidFill>
                <a:latin typeface="Arial" panose="020B0604020202020204" pitchFamily="34" charset="0"/>
              </a:rPr>
              <a:t> journal </a:t>
            </a:r>
            <a:r>
              <a:rPr lang="it-IT" b="1" dirty="0" err="1">
                <a:solidFill>
                  <a:schemeClr val="accent1"/>
                </a:solidFill>
                <a:latin typeface="Arial" panose="020B0604020202020204" pitchFamily="34" charset="0"/>
              </a:rPr>
              <a:t>comply</a:t>
            </a:r>
            <a:r>
              <a:rPr lang="it-IT" b="1" dirty="0">
                <a:solidFill>
                  <a:schemeClr val="accent1"/>
                </a:solidFill>
                <a:latin typeface="Arial" panose="020B0604020202020204" pitchFamily="34" charset="0"/>
              </a:rPr>
              <a:t> with </a:t>
            </a:r>
            <a:r>
              <a:rPr lang="it-IT" b="1" dirty="0" err="1">
                <a:solidFill>
                  <a:schemeClr val="accent1"/>
                </a:solidFill>
                <a:latin typeface="Arial" panose="020B0604020202020204" pitchFamily="34" charset="0"/>
              </a:rPr>
              <a:t>that</a:t>
            </a:r>
            <a:r>
              <a:rPr lang="it-IT" b="1" dirty="0">
                <a:solidFill>
                  <a:schemeClr val="accent1"/>
                </a:solidFill>
                <a:latin typeface="Arial" panose="020B0604020202020204" pitchFamily="34" charset="0"/>
              </a:rPr>
              <a:t> </a:t>
            </a:r>
            <a:r>
              <a:rPr lang="it-IT" b="1" dirty="0" err="1">
                <a:solidFill>
                  <a:schemeClr val="accent1"/>
                </a:solidFill>
                <a:latin typeface="Arial" panose="020B0604020202020204" pitchFamily="34" charset="0"/>
              </a:rPr>
              <a:t>funder’s</a:t>
            </a:r>
            <a:r>
              <a:rPr lang="it-IT" b="1" dirty="0">
                <a:solidFill>
                  <a:schemeClr val="accent1"/>
                </a:solidFill>
                <a:latin typeface="Arial" panose="020B0604020202020204" pitchFamily="34" charset="0"/>
              </a:rPr>
              <a:t> policy?</a:t>
            </a:r>
          </a:p>
        </p:txBody>
      </p:sp>
    </p:spTree>
    <p:extLst>
      <p:ext uri="{BB962C8B-B14F-4D97-AF65-F5344CB8AC3E}">
        <p14:creationId xmlns:p14="http://schemas.microsoft.com/office/powerpoint/2010/main" val="12835231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3AE749-2211-FA40-9565-E1E3A96BC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19" y="62677"/>
            <a:ext cx="10890053" cy="673264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89D3580-869A-0D4E-83AB-B92E072B0CEF}"/>
              </a:ext>
            </a:extLst>
          </p:cNvPr>
          <p:cNvSpPr/>
          <p:nvPr/>
        </p:nvSpPr>
        <p:spPr>
          <a:xfrm>
            <a:off x="567159" y="6007261"/>
            <a:ext cx="1828800" cy="277792"/>
          </a:xfrm>
          <a:prstGeom prst="rect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5D0D644-99DA-BB40-B413-55AAEF65D482}"/>
              </a:ext>
            </a:extLst>
          </p:cNvPr>
          <p:cNvGrpSpPr/>
          <p:nvPr/>
        </p:nvGrpSpPr>
        <p:grpSpPr>
          <a:xfrm>
            <a:off x="4641850" y="2114550"/>
            <a:ext cx="3679284" cy="2628900"/>
            <a:chOff x="4641850" y="2114550"/>
            <a:chExt cx="3679284" cy="26289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6B9A42A-63E6-8943-91D2-F56838D024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41850" y="2114550"/>
              <a:ext cx="2908300" cy="26289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9C9E4A2-36E5-BC4A-A6B2-783BC19A1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03281" y="2114550"/>
              <a:ext cx="2017853" cy="597916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E708923-6DB4-7F4F-AE30-9B4E19CA3241}"/>
              </a:ext>
            </a:extLst>
          </p:cNvPr>
          <p:cNvGrpSpPr/>
          <p:nvPr/>
        </p:nvGrpSpPr>
        <p:grpSpPr>
          <a:xfrm>
            <a:off x="5297864" y="353840"/>
            <a:ext cx="6505681" cy="6260918"/>
            <a:chOff x="5297864" y="353840"/>
            <a:chExt cx="6505681" cy="626091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D02CAEE-A209-0F47-868A-D0942C0BC6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12207" y="353840"/>
              <a:ext cx="4491338" cy="352141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0A17A56-522F-554B-A8D4-6CF0B015E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97864" y="4201758"/>
              <a:ext cx="6197600" cy="2413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7587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EF1815-A261-0946-B1AA-96F8528149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264" y="677635"/>
            <a:ext cx="4356100" cy="800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2579DE-17F4-E644-9D69-9214499627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526" y="1715407"/>
            <a:ext cx="8422745" cy="34271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93FD71-FB28-AD49-B58C-99206DF638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3779" y="1582965"/>
            <a:ext cx="8928100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611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55D9D67-5ED4-C048-ACF1-5488855FA1ED}"/>
              </a:ext>
            </a:extLst>
          </p:cNvPr>
          <p:cNvGrpSpPr/>
          <p:nvPr/>
        </p:nvGrpSpPr>
        <p:grpSpPr>
          <a:xfrm>
            <a:off x="388122" y="189077"/>
            <a:ext cx="2445926" cy="3239923"/>
            <a:chOff x="286522" y="1357477"/>
            <a:chExt cx="2445926" cy="323992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2D6A3CB-E599-A04F-9A24-0297F9CC0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5735" y="1854200"/>
              <a:ext cx="1587500" cy="274320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4F71BE8-F546-564D-A27E-626881ED759A}"/>
                </a:ext>
              </a:extLst>
            </p:cNvPr>
            <p:cNvSpPr/>
            <p:nvPr/>
          </p:nvSpPr>
          <p:spPr>
            <a:xfrm>
              <a:off x="286522" y="1357477"/>
              <a:ext cx="244592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b="1" dirty="0">
                  <a:solidFill>
                    <a:srgbClr val="212F3F"/>
                  </a:solidFill>
                  <a:latin typeface="Roboto"/>
                  <a:hlinkClick r:id="rId3"/>
                </a:rPr>
                <a:t>Open Access Button</a:t>
              </a:r>
              <a:endParaRPr lang="it-IT" dirty="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0F9465B-F44C-D047-965B-D566635762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1226" y="1966687"/>
            <a:ext cx="8242300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738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CC8CD9-2970-9B4B-95AE-7CD634A53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86" y="336549"/>
            <a:ext cx="3488872" cy="800388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5D41CB-68D8-8F4F-8DD9-7D21F7DBC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750" y="1492250"/>
            <a:ext cx="9080500" cy="387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0568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/>
            <a:extLst>
              <a:ext uri="{FF2B5EF4-FFF2-40B4-BE49-F238E27FC236}">
                <a16:creationId xmlns:a16="http://schemas.microsoft.com/office/drawing/2014/main" id="{575BBED9-5060-8C4A-A79F-F8F18DA81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50" y="460829"/>
            <a:ext cx="7962900" cy="314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C66A2C-A072-0249-84AA-D570376652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2243" y="3971471"/>
            <a:ext cx="4343400" cy="242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556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22B238-3054-E84E-B517-348853BC3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" y="129721"/>
            <a:ext cx="2806700" cy="850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1AE999-2FB5-014B-85ED-068BD6EF6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48141"/>
            <a:ext cx="12192000" cy="31569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22B2F4-6854-0B46-8298-45B7D90C1A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2229" y="0"/>
            <a:ext cx="37475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600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658</TotalTime>
  <Words>705</Words>
  <Application>Microsoft Macintosh PowerPoint</Application>
  <PresentationFormat>Widescreen</PresentationFormat>
  <Paragraphs>123</Paragraphs>
  <Slides>25</Slides>
  <Notes>3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Calibri</vt:lpstr>
      <vt:lpstr>Calibri Light</vt:lpstr>
      <vt:lpstr>Helvetica</vt:lpstr>
      <vt:lpstr>Helvetica Neue</vt:lpstr>
      <vt:lpstr>Open Sans</vt:lpstr>
      <vt:lpstr>Open Sans Light</vt:lpstr>
      <vt:lpstr>Roboto</vt:lpstr>
      <vt:lpstr>Office Theme</vt:lpstr>
      <vt:lpstr>Scholarly Communication Services</vt:lpstr>
      <vt:lpstr>Why?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And if you cannot find any thematic/institutional repositories to deposit your data…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Alessia Bardi</dc:creator>
  <cp:lastModifiedBy>Alessia Bardi</cp:lastModifiedBy>
  <cp:revision>35</cp:revision>
  <dcterms:created xsi:type="dcterms:W3CDTF">2020-01-20T21:04:11Z</dcterms:created>
  <dcterms:modified xsi:type="dcterms:W3CDTF">2020-01-23T09:28:28Z</dcterms:modified>
</cp:coreProperties>
</file>